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29"/>
  </p:notesMasterIdLst>
  <p:sldIdLst>
    <p:sldId id="269" r:id="rId2"/>
    <p:sldId id="588" r:id="rId3"/>
    <p:sldId id="553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CC00"/>
    <a:srgbClr val="669900"/>
    <a:srgbClr val="000000"/>
    <a:srgbClr val="CC3399"/>
    <a:srgbClr val="0066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81871" autoAdjust="0"/>
  </p:normalViewPr>
  <p:slideViewPr>
    <p:cSldViewPr>
      <p:cViewPr varScale="1">
        <p:scale>
          <a:sx n="89" d="100"/>
          <a:sy n="89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21" cy="498160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277" y="0"/>
            <a:ext cx="2972121" cy="498160"/>
          </a:xfrm>
          <a:prstGeom prst="rect">
            <a:avLst/>
          </a:prstGeom>
        </p:spPr>
        <p:txBody>
          <a:bodyPr vert="horz" lIns="91943" tIns="45971" rIns="91943" bIns="45971" rtlCol="0"/>
          <a:lstStyle>
            <a:lvl1pPr algn="r">
              <a:defRPr sz="1200"/>
            </a:lvl1pPr>
          </a:lstStyle>
          <a:p>
            <a:pPr>
              <a:defRPr/>
            </a:pPr>
            <a:fld id="{71A51CD8-6A8B-40B8-B028-B5934894D8DE}" type="datetimeFigureOut">
              <a:rPr lang="ru-RU"/>
              <a:pPr>
                <a:defRPr/>
              </a:pPr>
              <a:t>24.06.2013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3" tIns="45971" rIns="91943" bIns="4597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121" y="4725354"/>
            <a:ext cx="5485759" cy="4475478"/>
          </a:xfrm>
          <a:prstGeom prst="rect">
            <a:avLst/>
          </a:prstGeom>
        </p:spPr>
        <p:txBody>
          <a:bodyPr vert="horz" lIns="91943" tIns="45971" rIns="91943" bIns="4597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524"/>
            <a:ext cx="2972121" cy="498160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277" y="9447524"/>
            <a:ext cx="2972121" cy="498160"/>
          </a:xfrm>
          <a:prstGeom prst="rect">
            <a:avLst/>
          </a:prstGeom>
        </p:spPr>
        <p:txBody>
          <a:bodyPr vert="horz" lIns="91943" tIns="45971" rIns="91943" bIns="45971" rtlCol="0" anchor="b"/>
          <a:lstStyle>
            <a:lvl1pPr algn="r">
              <a:defRPr sz="1200"/>
            </a:lvl1pPr>
          </a:lstStyle>
          <a:p>
            <a:pPr>
              <a:defRPr/>
            </a:pPr>
            <a:fld id="{746A72F0-E653-4C93-B267-1A97F8082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32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B5B211-43A3-4482-AA78-5601F0649C9F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B0C4501-3505-47DF-A168-342D7F951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11F6-493C-46C0-A651-C5DF62F7A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B75CD-4F99-4C3E-A2BA-622D30E312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60D81-B57A-4BFD-9604-0883B7409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F2E2-D734-46B3-A9DB-8CB2FE5CC7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333E9-AF5C-4C47-92EF-81F77CE380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162EF-7040-4500-AB23-84FA10D4D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75E11-E53D-4D37-95ED-8812B936EB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3E157-1392-49D5-A065-578D7D41D8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E072F-6266-4B43-9CF9-439262A5D0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F9400-7D7F-4647-8ED5-5C692D711A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B68E73-A706-46BB-9380-2BA13D98F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848228" cy="151216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благоустройства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  МО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№7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 rtlCol="0">
            <a:normAutofit/>
          </a:bodyPr>
          <a:lstStyle/>
          <a:p>
            <a:pPr marL="365760" indent="-36576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8313" y="214313"/>
            <a:ext cx="8229600" cy="178593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Текущий ремонт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(восстановление) дворовых территорий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адресу: 7 линия д.24,26,28 – Большой пр., В.О., д.23,25,27- 8 линия д.21,23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                    После</a:t>
            </a:r>
          </a:p>
        </p:txBody>
      </p:sp>
      <p:sp>
        <p:nvSpPr>
          <p:cNvPr id="48132" name="Текст 5"/>
          <p:cNvSpPr txBox="1">
            <a:spLocks/>
          </p:cNvSpPr>
          <p:nvPr/>
        </p:nvSpPr>
        <p:spPr bwMode="auto">
          <a:xfrm>
            <a:off x="4211960" y="1500188"/>
            <a:ext cx="40417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endParaRPr lang="ru-RU" sz="2400" dirty="0">
              <a:solidFill>
                <a:srgbClr val="262626"/>
              </a:solidFill>
              <a:latin typeface="Times New Roman" pitchFamily="18" charset="0"/>
            </a:endParaRPr>
          </a:p>
        </p:txBody>
      </p:sp>
      <p:pic>
        <p:nvPicPr>
          <p:cNvPr id="16388" name="Picture 4" descr="D:\Мои документы\ФОТО\ОТЧЕТ 2012\7 линия д.24,26,28-Большой пр.д.23,25,27-8 линия д.21,23\7 -24,26,28 после  вып. работ\DSCF5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6912"/>
            <a:ext cx="40386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D:\Мои документы\ФОТО\ОТЧЕТ 2012\7 линия д.24,26,28-Большой пр.д.23,25,27-8 линия д.21,23\7-24,26,28  до вып. работ\IMG_22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36912"/>
            <a:ext cx="40386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150" y="598488"/>
            <a:ext cx="57435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адресу: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Косая линия д.24/25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355209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    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После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ои документы\ФОТО\ОТЧЕТ 2012\Косая линия д.2425\Косая 24 до вып. работ\IMG_55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7315"/>
            <a:ext cx="4254624" cy="34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ои документы\ФОТО\ОТЧЕТ 2012\Косая линия д.2425\Косая 24 после вып. работ\IMG_1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53083"/>
            <a:ext cx="4244280" cy="34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457200" y="274638"/>
            <a:ext cx="8229600" cy="1225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адресу: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пр., В.О., д.74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7929" y="887413"/>
            <a:ext cx="5072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                 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</a:p>
        </p:txBody>
      </p:sp>
      <p:pic>
        <p:nvPicPr>
          <p:cNvPr id="18434" name="Picture 2" descr="D:\Мои документы\ФОТО\ОТЧЕТ 2012\Боль шой пр. д.74\Б-74 до вып. работ\Фото всё 30.12.10 4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8" y="2276872"/>
            <a:ext cx="4249572" cy="34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Мои документы\ФОТО\ОТЧЕТ 2012\Боль шой пр. д.74\Б-74 после вып. работ\IMG_0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79" y="2276872"/>
            <a:ext cx="4230621" cy="33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611560" y="332656"/>
            <a:ext cx="7772400" cy="8191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адресу: 12 линия д.9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7672" y="770200"/>
            <a:ext cx="4900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     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</a:p>
        </p:txBody>
      </p:sp>
      <p:pic>
        <p:nvPicPr>
          <p:cNvPr id="8" name="Picture 3" descr="D:\Мои документы\ФОТО\ОТЧЕТ 2012\12 линия д.9\12-9 до вып. работ\IMG_7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" y="2348880"/>
            <a:ext cx="4345880" cy="34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:\Мои документы\ФОТО\ОТЧЕТ 2012\12 линия д.9\12-9 после вып. работ\IMG_13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03" y="2348880"/>
            <a:ext cx="4297197" cy="336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47675" y="332656"/>
            <a:ext cx="8229600" cy="5715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адресу: 14 линия д.39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4519" y="783677"/>
            <a:ext cx="47003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ои документы\ФОТО\ОТЧЕТ 2012\14 линия д.39\14-39 до вып. работ\P1010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7" y="2348880"/>
            <a:ext cx="4345583" cy="32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ои документы\ФОТО\ОТЧЕТ 2012\14 линия д.39\14-39 после вып. работ\IMG_0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85" y="2348880"/>
            <a:ext cx="42306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260648"/>
            <a:ext cx="8229600" cy="135860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адресу: 16 линия д.23, корп.2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43708" y="903238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ользователь\Desktop\ФОТО - ОТЧЕТ 2011\16 линия д.23 корп.2- спортпл\16 л. д. 23 корп.2 до ремон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1" y="2276872"/>
            <a:ext cx="436245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ои документы\ФОТО\ОТЧЕТ 2012\16 линия д.23 к.2\16-23 к.2 после вып. работ\IMG_16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884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5613" y="332656"/>
            <a:ext cx="8229600" cy="72050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адресу: 21 линия, д.14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4413" y="81203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Мои документы\ФОТО\ОТЧЕТ 2012\21 линия д.14 ремонт ступеней и пандуса\21-14 до вып. работ\IMG_7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213755" cy="32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ои документы\ФОТО\ОТЧЕТ 2012\21 линия д.14 ремонт ступеней и пандуса\21-14 после вып. работ\IMG_17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58" y="2348880"/>
            <a:ext cx="4213755" cy="32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9425" y="404813"/>
            <a:ext cx="8229600" cy="64792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адресу: 27 линия д.8</a:t>
            </a: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7813" y="735794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</a:p>
        </p:txBody>
      </p:sp>
      <p:pic>
        <p:nvPicPr>
          <p:cNvPr id="7" name="Picture 2" descr="D:\Мои документы\ФОТО\ОТЧЕТ 2012\27 линия д.8\27-8 до вып. работ\IMG_57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5" y="2204865"/>
            <a:ext cx="4475459" cy="35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ои документы\ФОТО\ОТЧЕТ 2012\27 линия д.8\27-8 после вып. работ\IMG_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77408"/>
            <a:ext cx="4244280" cy="35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79425" y="404813"/>
            <a:ext cx="8229600" cy="64792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адресу: Средний пр., д.70</a:t>
            </a: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877640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</a:p>
        </p:txBody>
      </p:sp>
      <p:pic>
        <p:nvPicPr>
          <p:cNvPr id="25602" name="Picture 2" descr="D:\Мои документы\ФОТО\ОТЧЕТ 2012\Средний пр. д.70\Ср.70 до вып. работ\IMG_4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8" y="2420888"/>
            <a:ext cx="4297957" cy="32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D:\Мои документы\ФОТО\ОТЧЕТ 2012\Средний пр. д.70\Ср.70 после вып. работ\IMG_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20888"/>
            <a:ext cx="4249275" cy="31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9"/>
            <a:ext cx="8229600" cy="50561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адресу: Академический пер. д.8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774577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</a:p>
        </p:txBody>
      </p:sp>
      <p:pic>
        <p:nvPicPr>
          <p:cNvPr id="26626" name="Picture 2" descr="D:\Мои документы\ФОТО\ОТЧЕТ 2012\Академический пер. д.8\А-8 до вып. работ\25.04.2011 1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6" y="2348880"/>
            <a:ext cx="4345583" cy="32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Мои документы\ФОТО\ОТЧЕТ 2012\Академический пер. д.8\А-8 после вып. работ\P10004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06" y="2348880"/>
            <a:ext cx="4422643" cy="33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306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Отчет о результатах деятельности </a:t>
            </a:r>
            <a:br>
              <a:rPr 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</a:br>
            <a:r>
              <a:rPr 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отдела благоустройства </a:t>
            </a:r>
            <a:br>
              <a:rPr 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</a:br>
            <a:r>
              <a:rPr 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МА  МО </a:t>
            </a:r>
            <a:r>
              <a:rPr lang="ru-RU" sz="3200" b="1" cap="all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МО</a:t>
            </a:r>
            <a:r>
              <a:rPr 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 №7</a:t>
            </a:r>
            <a:br>
              <a:rPr 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</a:br>
            <a:r>
              <a:rPr lang="ru-RU" sz="32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+mj-ea"/>
                <a:cs typeface="+mj-cs"/>
              </a:rPr>
              <a:t>за 2012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16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КОНТЕЙНЕРНЫХ ПЛОЩАДОК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адресу: Средний пр., д.70</a:t>
            </a:r>
          </a:p>
        </p:txBody>
      </p:sp>
      <p:sp>
        <p:nvSpPr>
          <p:cNvPr id="61443" name="Текст 3"/>
          <p:cNvSpPr txBox="1">
            <a:spLocks/>
          </p:cNvSpPr>
          <p:nvPr/>
        </p:nvSpPr>
        <p:spPr bwMode="auto">
          <a:xfrm>
            <a:off x="469900" y="1098550"/>
            <a:ext cx="4040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endParaRPr lang="ru-RU" sz="2400" dirty="0">
              <a:solidFill>
                <a:srgbClr val="262626"/>
              </a:solidFill>
              <a:latin typeface="Times New Roman" pitchFamily="18" charset="0"/>
            </a:endParaRPr>
          </a:p>
        </p:txBody>
      </p:sp>
      <p:sp>
        <p:nvSpPr>
          <p:cNvPr id="61444" name="Текст 10"/>
          <p:cNvSpPr txBox="1">
            <a:spLocks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</a:pPr>
            <a:endParaRPr lang="ru-RU" sz="2400" dirty="0">
              <a:solidFill>
                <a:srgbClr val="262626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588" y="1150392"/>
            <a:ext cx="5392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</a:t>
            </a:r>
          </a:p>
        </p:txBody>
      </p:sp>
      <p:pic>
        <p:nvPicPr>
          <p:cNvPr id="24578" name="Picture 2" descr="D:\Мои документы\ФОТО\ОТЧЕТ 2012\Средний пр. д.70\Ср.70 до вып. работ\IMG_4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6" y="2276872"/>
            <a:ext cx="4153264" cy="33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D:\Мои документы\ФОТО\ОТЧЕТ 2012\Средний пр. д.70\Ср.70 после вып. работ\IMG_1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872"/>
            <a:ext cx="4038600" cy="33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0477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38200" indent="-838200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Сравнение выполнения работ по благоустройству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2004 по 2012 года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graphicFrame>
        <p:nvGraphicFramePr>
          <p:cNvPr id="3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829845"/>
              </p:ext>
            </p:extLst>
          </p:nvPr>
        </p:nvGraphicFramePr>
        <p:xfrm>
          <a:off x="611188" y="1392238"/>
          <a:ext cx="7993261" cy="5092408"/>
        </p:xfrm>
        <a:graphic>
          <a:graphicData uri="http://schemas.openxmlformats.org/drawingml/2006/table">
            <a:tbl>
              <a:tblPr/>
              <a:tblGrid>
                <a:gridCol w="1834779"/>
                <a:gridCol w="655158"/>
                <a:gridCol w="655158"/>
                <a:gridCol w="720673"/>
                <a:gridCol w="655158"/>
                <a:gridCol w="655158"/>
                <a:gridCol w="655158"/>
                <a:gridCol w="720673"/>
                <a:gridCol w="720673"/>
                <a:gridCol w="720673"/>
              </a:tblGrid>
              <a:tr h="3390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 работ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0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2004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2005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2006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008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2009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ремонт (восстановление) дворовых территорий (адресов/ дворов)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          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 /25             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 /15             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 /19         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15/19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8/14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Обустройство детской площадки (адресов)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00" dirty="0" smtClean="0"/>
                        <a:t>Обустройство спортивной площадки (в</a:t>
                      </a:r>
                      <a:r>
                        <a:rPr lang="ru-RU" sz="1200" baseline="0" dirty="0" smtClean="0"/>
                        <a:t> т. числе ремонт)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Устройство  контейнерной площадки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200" dirty="0" smtClean="0"/>
                        <a:t>Устройство асфальтобетонного покрытия  (кв.м)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2459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1380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455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7383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2 516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11021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8176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9578,1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Ремонт колодцев (</a:t>
                      </a:r>
                      <a:r>
                        <a:rPr lang="ru-RU" sz="1200" dirty="0" err="1" smtClean="0"/>
                        <a:t>шт</a:t>
                      </a:r>
                      <a:r>
                        <a:rPr lang="ru-RU" sz="1200" dirty="0" smtClean="0"/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6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497118"/>
              </p:ext>
            </p:extLst>
          </p:nvPr>
        </p:nvGraphicFramePr>
        <p:xfrm>
          <a:off x="251520" y="260648"/>
          <a:ext cx="8373619" cy="6424228"/>
        </p:xfrm>
        <a:graphic>
          <a:graphicData uri="http://schemas.openxmlformats.org/drawingml/2006/table">
            <a:tbl>
              <a:tblPr/>
              <a:tblGrid>
                <a:gridCol w="1311081"/>
                <a:gridCol w="790593"/>
                <a:gridCol w="790593"/>
                <a:gridCol w="790593"/>
                <a:gridCol w="790593"/>
                <a:gridCol w="903535"/>
                <a:gridCol w="715299"/>
                <a:gridCol w="760444"/>
                <a:gridCol w="760444"/>
                <a:gridCol w="760444"/>
              </a:tblGrid>
              <a:tr h="4527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 работ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9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2004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2005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2006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008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2009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бортовых камней (п.м)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809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396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2181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1497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837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875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1287,2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Устройство щебеночно-набивных площадок и дорожек  (кв.м)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1434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2337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3105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1932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46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46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Устройство покрытия спортивной и детской площадки из резиновой крошки  (искусств.) (кв.м.)</a:t>
                      </a:r>
                      <a:endParaRPr lang="ru-RU" sz="1050" dirty="0"/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560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1578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626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471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1019,2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Устройство мощения (кв.м.)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325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209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342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Устройство газонов с посевом семян травы и завозом растительного грунта  (кв.м)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2839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2459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3 626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8 070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 6 182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2976 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3654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2870,9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5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Установка  металлических ограждений (п.м.)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803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4139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4257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2962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3408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3689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3357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2403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3494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4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250161"/>
              </p:ext>
            </p:extLst>
          </p:nvPr>
        </p:nvGraphicFramePr>
        <p:xfrm>
          <a:off x="179512" y="165575"/>
          <a:ext cx="8373939" cy="6575793"/>
        </p:xfrm>
        <a:graphic>
          <a:graphicData uri="http://schemas.openxmlformats.org/drawingml/2006/table">
            <a:tbl>
              <a:tblPr/>
              <a:tblGrid>
                <a:gridCol w="1200821"/>
                <a:gridCol w="590571"/>
                <a:gridCol w="690800"/>
                <a:gridCol w="584523"/>
                <a:gridCol w="743938"/>
                <a:gridCol w="776104"/>
                <a:gridCol w="688305"/>
                <a:gridCol w="942327"/>
                <a:gridCol w="1078275"/>
                <a:gridCol w="1078275"/>
              </a:tblGrid>
              <a:tr h="3571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 работ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2004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2005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2006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008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2009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Установка  металлических ограждений Н=0,8м (п.м)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Н=1,0м (п.м)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Н=1,2м (п.м)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Н=1,5м (п.м)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Н=1,7м-1,8м-2,0  (п.м)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285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Н=2,2м - 2,3м 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Н=2,6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м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244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50" dirty="0" smtClean="0"/>
                        <a:t>Н=3,0м -3,5м  - 4,0 м(п.м)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Ремонт газонных ограждений    (п.м)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1940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3811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404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1883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5817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6913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8202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освещения (ед.)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24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Установка искусственных</a:t>
                      </a:r>
                      <a:r>
                        <a:rPr lang="ru-RU" sz="1050" baseline="0" dirty="0" smtClean="0"/>
                        <a:t> дорожных неровностей-»лежачий полицейский» (шт.)</a:t>
                      </a:r>
                      <a:endParaRPr lang="ru-RU" sz="1050" dirty="0"/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598332"/>
              </p:ext>
            </p:extLst>
          </p:nvPr>
        </p:nvGraphicFramePr>
        <p:xfrm>
          <a:off x="467544" y="188640"/>
          <a:ext cx="8104388" cy="5972176"/>
        </p:xfrm>
        <a:graphic>
          <a:graphicData uri="http://schemas.openxmlformats.org/drawingml/2006/table">
            <a:tbl>
              <a:tblPr/>
              <a:tblGrid>
                <a:gridCol w="1618676"/>
                <a:gridCol w="636636"/>
                <a:gridCol w="656529"/>
                <a:gridCol w="775898"/>
                <a:gridCol w="775898"/>
                <a:gridCol w="895266"/>
                <a:gridCol w="775898"/>
                <a:gridCol w="656529"/>
                <a:gridCol w="656529"/>
                <a:gridCol w="656529"/>
              </a:tblGrid>
              <a:tr h="3572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 работ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2004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2005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2006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008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2009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детских игровых  комплексов (ед.)</a:t>
                      </a:r>
                      <a:endParaRPr lang="ru-RU" sz="1050" dirty="0"/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спортивного оборудования (ед.)</a:t>
                      </a:r>
                      <a:endParaRPr lang="ru-RU" sz="1050" dirty="0"/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детского игрового оборудования (ед.)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вазонов (ед.)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</a:t>
                      </a:r>
                      <a:r>
                        <a:rPr lang="ru-RU" sz="1050" baseline="0" dirty="0" smtClean="0"/>
                        <a:t> урн (ед.)</a:t>
                      </a:r>
                      <a:endParaRPr lang="ru-RU" sz="1050" dirty="0" smtClean="0"/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</a:t>
                      </a:r>
                      <a:r>
                        <a:rPr lang="ru-RU" sz="1050" baseline="0" dirty="0" smtClean="0"/>
                        <a:t> полусфер (ед.)</a:t>
                      </a:r>
                      <a:endParaRPr lang="ru-RU" sz="1050" dirty="0" smtClean="0"/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</a:t>
                      </a:r>
                      <a:r>
                        <a:rPr lang="ru-RU" sz="1050" baseline="0" dirty="0" smtClean="0"/>
                        <a:t> скамеек (ед.)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Ремонт детского игрового и спортивного оборудования, малых архитектурных форм (ед.)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578001"/>
              </p:ext>
            </p:extLst>
          </p:nvPr>
        </p:nvGraphicFramePr>
        <p:xfrm>
          <a:off x="179512" y="500063"/>
          <a:ext cx="8136904" cy="5422901"/>
        </p:xfrm>
        <a:graphic>
          <a:graphicData uri="http://schemas.openxmlformats.org/drawingml/2006/table">
            <a:tbl>
              <a:tblPr/>
              <a:tblGrid>
                <a:gridCol w="1512168"/>
                <a:gridCol w="576064"/>
                <a:gridCol w="688186"/>
                <a:gridCol w="813612"/>
                <a:gridCol w="697381"/>
                <a:gridCol w="871727"/>
                <a:gridCol w="639267"/>
                <a:gridCol w="755497"/>
                <a:gridCol w="755497"/>
                <a:gridCol w="827505"/>
              </a:tblGrid>
              <a:tr h="3570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 работ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4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2004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2005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2006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008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2009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Закупка цветочной рассады (шт.)</a:t>
                      </a:r>
                      <a:endParaRPr kumimoji="0" lang="ru-RU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1480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2640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3924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4460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5012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7314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8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Посадка кустарника (шт.)</a:t>
                      </a:r>
                      <a:endParaRPr lang="ru-RU" sz="1050" dirty="0"/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815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818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1374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925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Посадка деревьев (шт.)</a:t>
                      </a:r>
                      <a:endParaRPr lang="ru-RU" sz="1050" dirty="0"/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117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Снос деревьев – «угроз» – (шт.)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Корчевка пней  ( шт.)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Обрезка кустарников (шт.)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179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Вырезка суши деревьев  (шт.)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Завоз  растительного грунта ( куб.м.)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Завоз песка  (в песочницы)(куб.м.)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722331"/>
              </p:ext>
            </p:extLst>
          </p:nvPr>
        </p:nvGraphicFramePr>
        <p:xfrm>
          <a:off x="539552" y="836712"/>
          <a:ext cx="7887219" cy="4943031"/>
        </p:xfrm>
        <a:graphic>
          <a:graphicData uri="http://schemas.openxmlformats.org/drawingml/2006/table">
            <a:tbl>
              <a:tblPr/>
              <a:tblGrid>
                <a:gridCol w="1456301"/>
                <a:gridCol w="593062"/>
                <a:gridCol w="766587"/>
                <a:gridCol w="707619"/>
                <a:gridCol w="766587"/>
                <a:gridCol w="707619"/>
                <a:gridCol w="766587"/>
                <a:gridCol w="707619"/>
                <a:gridCol w="707619"/>
                <a:gridCol w="707619"/>
              </a:tblGrid>
              <a:tr h="3572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 работ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9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2004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2005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2006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US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008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2009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08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Установка металлических дверей  ( шт.)</a:t>
                      </a:r>
                      <a:endParaRPr lang="ru-RU" sz="1050" dirty="0"/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металлических ворот (шт.)</a:t>
                      </a:r>
                      <a:endParaRPr lang="ru-RU" sz="1050" dirty="0"/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систем контроля доступа (</a:t>
                      </a:r>
                      <a:r>
                        <a:rPr lang="ru-RU" sz="1050" dirty="0" err="1" smtClean="0"/>
                        <a:t>домофонов</a:t>
                      </a:r>
                      <a:r>
                        <a:rPr lang="ru-RU" sz="1050" dirty="0" smtClean="0"/>
                        <a:t>) – (шт.)</a:t>
                      </a:r>
                      <a:endParaRPr lang="ru-RU" sz="1050" dirty="0"/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Вывоз бытовых отходов мусора (ликвидация несанкционированных</a:t>
                      </a:r>
                      <a:r>
                        <a:rPr lang="ru-RU" sz="1050" baseline="0" dirty="0" smtClean="0"/>
                        <a:t> свалок)</a:t>
                      </a:r>
                      <a:r>
                        <a:rPr lang="ru-RU" sz="1050" dirty="0" smtClean="0"/>
                        <a:t> (куб.м)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477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Установка почтовых ящиков</a:t>
                      </a:r>
                      <a:r>
                        <a:rPr lang="ru-RU" sz="1050" baseline="0" dirty="0" smtClean="0"/>
                        <a:t> (шт.)</a:t>
                      </a:r>
                      <a:endParaRPr lang="ru-RU" sz="1050" dirty="0" smtClean="0"/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50" dirty="0" smtClean="0"/>
                        <a:t>Текущий ремонт лестничных клеток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9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16816"/>
              </p:ext>
            </p:extLst>
          </p:nvPr>
        </p:nvGraphicFramePr>
        <p:xfrm>
          <a:off x="251520" y="500063"/>
          <a:ext cx="8136903" cy="5467587"/>
        </p:xfrm>
        <a:graphic>
          <a:graphicData uri="http://schemas.openxmlformats.org/drawingml/2006/table">
            <a:tbl>
              <a:tblPr/>
              <a:tblGrid>
                <a:gridCol w="1296144"/>
                <a:gridCol w="709268"/>
                <a:gridCol w="759137"/>
                <a:gridCol w="759137"/>
                <a:gridCol w="759137"/>
                <a:gridCol w="759137"/>
                <a:gridCol w="817532"/>
                <a:gridCol w="759137"/>
                <a:gridCol w="759137"/>
                <a:gridCol w="759137"/>
              </a:tblGrid>
              <a:tr h="3572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Наименование работ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0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2004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2005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2006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008 </a:t>
                      </a: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2009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Поступивших заявлений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Работа с жителями (прием от 5-7 чел. в день)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Работа</a:t>
                      </a:r>
                      <a:r>
                        <a:rPr lang="ru-RU" sz="1200" baseline="0" dirty="0" smtClean="0"/>
                        <a:t> с жителями по телефону (от 8-10 </a:t>
                      </a:r>
                      <a:r>
                        <a:rPr lang="ru-RU" sz="1200" baseline="0" dirty="0" err="1" smtClean="0"/>
                        <a:t>зв</a:t>
                      </a:r>
                      <a:r>
                        <a:rPr lang="ru-RU" sz="1200" baseline="0" dirty="0" smtClean="0"/>
                        <a:t>.   в     день) </a:t>
                      </a:r>
                      <a:endParaRPr lang="ru-RU" sz="1200" dirty="0" smtClean="0"/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1820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1780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1760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1340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1405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Общая стоимость выполненных работ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( тыс. руб.)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10 600 ,0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12 214,0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9421,0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11662,0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33233,0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23301,0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29 467,0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27049,0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38190,3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48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В том числе :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субвенция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1 163,62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субсидия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19033,0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11719,2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1 950,0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9022,8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40000"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10378,2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5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854075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Территории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Муниципальные целевые программы 2012 года:</a:t>
            </a:r>
            <a:r>
              <a:rPr lang="ru-RU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88840"/>
            <a:ext cx="7834313" cy="4156075"/>
          </a:xfrm>
        </p:spPr>
        <p:txBody>
          <a:bodyPr/>
          <a:lstStyle/>
          <a:p>
            <a:pPr marL="514350" indent="-514350">
              <a:buFont typeface="Book Antiqua" pitchFamily="18" charset="0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территории»</a:t>
            </a:r>
          </a:p>
          <a:p>
            <a:pPr marL="514350" indent="-514350">
              <a:buFont typeface="Book Antiqua" pitchFamily="18" charset="0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«Зеленый двор»</a:t>
            </a:r>
          </a:p>
          <a:p>
            <a:pPr marL="514350" indent="-514350">
              <a:buFont typeface="Book Antiqua" pitchFamily="18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Детская площадка»</a:t>
            </a:r>
          </a:p>
          <a:p>
            <a:pPr marL="514350" indent="-514350">
              <a:buFont typeface="Book Antiqua" pitchFamily="18" charset="0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«Дворовый спорт»</a:t>
            </a:r>
          </a:p>
          <a:p>
            <a:pPr marL="514350" indent="-514350">
              <a:buFont typeface="Book Antiqua" pitchFamily="18" charset="0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«Дворовая архитектура»</a:t>
            </a:r>
          </a:p>
          <a:p>
            <a:pPr marL="514350" indent="-514350">
              <a:buFont typeface="Book Antiqua" pitchFamily="18" charset="0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«Чистый округ»</a:t>
            </a:r>
          </a:p>
          <a:p>
            <a:pPr>
              <a:lnSpc>
                <a:spcPct val="80000"/>
              </a:lnSpc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260350"/>
            <a:ext cx="8062912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муниципальных целевых программ: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777875" y="1989138"/>
            <a:ext cx="77025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Текущий ремонт (восстановление) дворовых территорий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Установка, содержание и ремонт ограждений газонов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Установка, содержание и ремонт детского игрового и спортивного оборудования и малых архитектурных форм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Обустройство и содержание детских и спортивных площадок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Ликвидация  несанкционированных свалок бытовых отходов, мусора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Озеленение и содержание территорий зеленых насаждений, ремонт объектов зеленых насаждений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работ по компенсационному озеленению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Оборудование контейнерных площадок на дворовых территориях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00" y="428625"/>
            <a:ext cx="8353425" cy="123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 работ по муниципальным целевым программам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2012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925" y="1844675"/>
            <a:ext cx="8424863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Текущий ремонт (восстановление) дворовых территорий -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адресов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дворовых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территорий)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Обустройство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детских площадок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адресов.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Установка детского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игрового оборудования 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Обустройство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спортивных площадок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адреса.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спортивного оборудования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Устройство асфальтобетонного покрытия с ремонтом колодцев –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9578,1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кв.м.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покрытия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резиновой крошкой спортивных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детских площадок–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1019,2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кв.м.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зон отдыха –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ед.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мощения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216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Устройство щебеночно- набивного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набивного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покрытия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Переустановка бетонного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поребрика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- 1287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,2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п.м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газонов с посевом семян травы и завозом растительного грунта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2870,9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ограждений газонов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3494,0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п.м.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Ремонт газонных ограждений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8202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п.м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металлического ограждения спортивных площадок Н= 2,0м и 3,0м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96,5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285750" lvl="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Устройство цоколя спортивной площадки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архитектурных форм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адресам.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информационных стендов – 6 ед.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566738" y="549275"/>
            <a:ext cx="79930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Закупка цветочной рассады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7314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Посадка кустарников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925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Посадка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деревьев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Снос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деревьев – «угроз»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Корчевка пней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Вырезка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суши деревьев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Завоз песка -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куб.м.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Завоз растительного грунта 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куб.м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приствольных решеток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ед.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 контейнерных площадок на дворовых территориях–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ед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933" y="3103562"/>
            <a:ext cx="83264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стоимость выполненных работ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составляет: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966" y="4077072"/>
            <a:ext cx="82804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38 190 237,91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руб., в том числе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10 378 192,41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руб. - субсидия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из бюджета СПб</a:t>
            </a:r>
          </a:p>
        </p:txBody>
      </p:sp>
    </p:spTree>
    <p:extLst>
      <p:ext uri="{BB962C8B-B14F-4D97-AF65-F5344CB8AC3E}">
        <p14:creationId xmlns:p14="http://schemas.microsoft.com/office/powerpoint/2010/main" val="3141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611188" y="620713"/>
            <a:ext cx="7772400" cy="129611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Times New Roman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МЦП                                        «Благоустройство территории» 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852438" y="260648"/>
            <a:ext cx="76438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 smtClean="0"/>
              <a:t>              </a:t>
            </a:r>
            <a:endParaRPr lang="ru-RU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188" y="1988840"/>
            <a:ext cx="7633220" cy="4107160"/>
          </a:xfrm>
          <a:prstGeom prst="rect">
            <a:avLst/>
          </a:prstGeom>
          <a:ln>
            <a:noFill/>
          </a:ln>
        </p:spPr>
        <p:txBody>
          <a:bodyPr/>
          <a:lstStyle>
            <a:lvl1pPr marL="365125" indent="-3651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endParaRPr lang="ru-RU" sz="1800" dirty="0" smtClean="0">
              <a:solidFill>
                <a:prstClr val="black"/>
              </a:solidFill>
              <a:latin typeface="Tahoma" pitchFamily="34" charset="0"/>
            </a:endParaRPr>
          </a:p>
          <a:p>
            <a:pPr marL="0" indent="0" algn="just"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Tahoma" pitchFamily="34" charset="0"/>
              </a:rPr>
              <a:t>Выполнен </a:t>
            </a:r>
            <a:r>
              <a:rPr lang="ru-RU" sz="1800" dirty="0">
                <a:solidFill>
                  <a:prstClr val="black"/>
                </a:solidFill>
                <a:latin typeface="Tahoma" pitchFamily="34" charset="0"/>
              </a:rPr>
              <a:t>текущий ремонт (восстановление) с оборудованием контейнерных площадок 8-и дворовых территорий  по следующим адресам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27 линия  д.8</a:t>
            </a:r>
          </a:p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Академический пер. д.8</a:t>
            </a:r>
          </a:p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Большой пр., В.О., д.74</a:t>
            </a:r>
          </a:p>
          <a:p>
            <a:pPr marL="0" lvl="0" indent="0" algn="just">
              <a:spcBef>
                <a:spcPct val="0"/>
              </a:spcBef>
              <a:buClrTx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Средний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пр.,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д.70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21 линия  д.14</a:t>
            </a:r>
          </a:p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14 линия  д.39</a:t>
            </a:r>
          </a:p>
          <a:p>
            <a:pPr marL="0" indent="0" algn="just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7 линия д.24,26,28 – Большой пр., В.О., д.23,25,27 - 8 линия д.21,23</a:t>
            </a:r>
          </a:p>
          <a:p>
            <a:pPr marL="0" indent="0" algn="just">
              <a:buNone/>
              <a:defRPr/>
            </a:pP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Большой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пр., В.О., д.27 лит. Б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6444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МЦП </a:t>
            </a:r>
            <a:r>
              <a:rPr lang="ru-RU" sz="36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«Детская площадка» </a:t>
            </a:r>
            <a:r>
              <a:rPr lang="ru-RU" sz="36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cap="none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Выполнено обустройство детских площадок </a:t>
            </a:r>
            <a:r>
              <a:rPr lang="ru-RU" sz="1800" cap="none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с установкой детского игрового </a:t>
            </a:r>
            <a:r>
              <a:rPr lang="ru-RU" sz="1800" cap="none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оборудования на 13-и </a:t>
            </a:r>
            <a:r>
              <a:rPr lang="ru-RU" sz="1800" cap="none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дворовых </a:t>
            </a:r>
            <a:r>
              <a:rPr lang="ru-RU" sz="1800" cap="none" dirty="0" smtClean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территориях по </a:t>
            </a:r>
            <a:r>
              <a:rPr lang="ru-RU" sz="1800" cap="none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следующим адресам: </a:t>
            </a:r>
            <a:br>
              <a:rPr lang="ru-RU" sz="1800" cap="none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линия д.24,26,28 – Большой пр., В.О., д.23,25,27  -    8 линия д.21,23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Косая линия д.24/25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линия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д.9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линия д.24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Средний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пр.,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д.76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линия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д.16 корп.3-4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линия 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д.25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Кадетская линия д.7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линия д.23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Большой пр., В.О., д.74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линия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д.23 корп.1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линия д.23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корп.2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линия д.32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8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20428"/>
          </a:xfrm>
        </p:spPr>
        <p:txBody>
          <a:bodyPr>
            <a:normAutofit fontScale="90000"/>
          </a:bodyPr>
          <a:lstStyle/>
          <a:p>
            <a:r>
              <a:rPr lang="ru-RU" sz="32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МЦП </a:t>
            </a:r>
            <a:r>
              <a:rPr lang="ru-RU" sz="32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«Дворовый спорт» </a:t>
            </a:r>
            <a:r>
              <a:rPr lang="ru-RU" sz="32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>
                <a:solidFill>
                  <a:prstClr val="black"/>
                </a:solidFill>
                <a:latin typeface="Tahoma" pitchFamily="34" charset="0"/>
              </a:rPr>
              <a:t>Выполнено обустройство </a:t>
            </a:r>
            <a:r>
              <a:rPr lang="ru-RU" sz="1600" cap="none" dirty="0" smtClean="0">
                <a:solidFill>
                  <a:prstClr val="black"/>
                </a:solidFill>
                <a:latin typeface="Tahoma" pitchFamily="34" charset="0"/>
              </a:rPr>
              <a:t>спортивных </a:t>
            </a:r>
            <a:r>
              <a:rPr lang="ru-RU" sz="1600" cap="none" dirty="0">
                <a:solidFill>
                  <a:prstClr val="black"/>
                </a:solidFill>
                <a:latin typeface="Tahoma" pitchFamily="34" charset="0"/>
              </a:rPr>
              <a:t>площадок с установкой </a:t>
            </a:r>
            <a:r>
              <a:rPr lang="ru-RU" sz="1600" cap="none" dirty="0" smtClean="0">
                <a:solidFill>
                  <a:prstClr val="black"/>
                </a:solidFill>
                <a:latin typeface="Tahoma" pitchFamily="34" charset="0"/>
              </a:rPr>
              <a:t>спортивного оборудования  на 4-х </a:t>
            </a:r>
            <a:r>
              <a:rPr lang="ru-RU" sz="1600" cap="none" dirty="0">
                <a:solidFill>
                  <a:prstClr val="black"/>
                </a:solidFill>
                <a:latin typeface="Tahoma" pitchFamily="34" charset="0"/>
              </a:rPr>
              <a:t>дворовых </a:t>
            </a:r>
            <a:r>
              <a:rPr lang="ru-RU" sz="1600" cap="none" dirty="0" smtClean="0">
                <a:solidFill>
                  <a:prstClr val="black"/>
                </a:solidFill>
                <a:latin typeface="Tahoma" pitchFamily="34" charset="0"/>
              </a:rPr>
              <a:t>территориях </a:t>
            </a:r>
            <a:r>
              <a:rPr lang="ru-RU" sz="1600" cap="none" dirty="0">
                <a:solidFill>
                  <a:prstClr val="black"/>
                </a:solidFill>
                <a:latin typeface="Tahoma" pitchFamily="34" charset="0"/>
              </a:rPr>
              <a:t>по следующим адресам: </a:t>
            </a:r>
            <a:br>
              <a:rPr lang="ru-RU" sz="1600" cap="none" dirty="0">
                <a:solidFill>
                  <a:prstClr val="black"/>
                </a:solidFill>
                <a:latin typeface="Tahom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линия д.24,26,28 – Большой пр., В.О., д.23,25,27  -    8 линия д.21,23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Косая линия д.24/25</a:t>
            </a: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линия д.23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корп.2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342900" algn="just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линия  д.16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корп.4-5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2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2363</TotalTime>
  <Words>1597</Words>
  <Application>Microsoft Office PowerPoint</Application>
  <PresentationFormat>Экран (4:3)</PresentationFormat>
  <Paragraphs>702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Аптека</vt:lpstr>
      <vt:lpstr>отдел благоустройства  МА  МО МО №7 </vt:lpstr>
      <vt:lpstr>Презентация PowerPoint</vt:lpstr>
      <vt:lpstr>  благоустройствО Территории  Муниципальные целевые программы 2012 года: </vt:lpstr>
      <vt:lpstr>Презентация PowerPoint</vt:lpstr>
      <vt:lpstr>Презентация PowerPoint</vt:lpstr>
      <vt:lpstr>Презентация PowerPoint</vt:lpstr>
      <vt:lpstr>Презентация PowerPoint</vt:lpstr>
      <vt:lpstr>МЦП «Детская площадка»  Выполнено обустройство детских площадок с установкой детского игрового оборудования на 13-и дворовых территориях по следующим адресам:  </vt:lpstr>
      <vt:lpstr>МЦП «Дворовый спорт»  Выполнено обустройство спортивных площадок с установкой спортивного оборудования  на 4-х дворовых территориях по следующим адресам: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ПОЛИТИКА</dc:title>
  <dc:creator>*</dc:creator>
  <cp:lastModifiedBy>Admin</cp:lastModifiedBy>
  <cp:revision>322</cp:revision>
  <cp:lastPrinted>2013-03-27T06:30:04Z</cp:lastPrinted>
  <dcterms:created xsi:type="dcterms:W3CDTF">2007-10-15T06:40:20Z</dcterms:created>
  <dcterms:modified xsi:type="dcterms:W3CDTF">2013-06-24T10:50:50Z</dcterms:modified>
</cp:coreProperties>
</file>