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31"/>
  </p:notesMasterIdLst>
  <p:handoutMasterIdLst>
    <p:handoutMasterId r:id="rId32"/>
  </p:handoutMasterIdLst>
  <p:sldIdLst>
    <p:sldId id="257" r:id="rId2"/>
    <p:sldId id="288" r:id="rId3"/>
    <p:sldId id="263" r:id="rId4"/>
    <p:sldId id="264" r:id="rId5"/>
    <p:sldId id="265" r:id="rId6"/>
    <p:sldId id="266" r:id="rId7"/>
    <p:sldId id="267" r:id="rId8"/>
    <p:sldId id="268" r:id="rId9"/>
    <p:sldId id="269" r:id="rId10"/>
    <p:sldId id="271" r:id="rId11"/>
    <p:sldId id="270" r:id="rId12"/>
    <p:sldId id="272" r:id="rId13"/>
    <p:sldId id="289" r:id="rId14"/>
    <p:sldId id="273" r:id="rId15"/>
    <p:sldId id="274" r:id="rId16"/>
    <p:sldId id="281" r:id="rId17"/>
    <p:sldId id="275" r:id="rId18"/>
    <p:sldId id="282" r:id="rId19"/>
    <p:sldId id="276" r:id="rId20"/>
    <p:sldId id="277" r:id="rId21"/>
    <p:sldId id="278" r:id="rId22"/>
    <p:sldId id="283" r:id="rId23"/>
    <p:sldId id="284" r:id="rId24"/>
    <p:sldId id="285" r:id="rId25"/>
    <p:sldId id="286" r:id="rId26"/>
    <p:sldId id="287" r:id="rId27"/>
    <p:sldId id="279" r:id="rId28"/>
    <p:sldId id="280" r:id="rId29"/>
    <p:sldId id="290"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17F1"/>
    <a:srgbClr val="5A0E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20" autoAdjust="0"/>
  </p:normalViewPr>
  <p:slideViewPr>
    <p:cSldViewPr snapToGrid="0">
      <p:cViewPr varScale="1">
        <p:scale>
          <a:sx n="106" d="100"/>
          <a:sy n="106" d="100"/>
        </p:scale>
        <p:origin x="336"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Доходы бюджета, тыс. руб.</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Лист1!$A$2:$A$4</c:f>
              <c:strCache>
                <c:ptCount val="3"/>
                <c:pt idx="0">
                  <c:v>2026 год</c:v>
                </c:pt>
                <c:pt idx="1">
                  <c:v>2027 год</c:v>
                </c:pt>
                <c:pt idx="2">
                  <c:v>2028 год</c:v>
                </c:pt>
              </c:strCache>
            </c:strRef>
          </c:cat>
          <c:val>
            <c:numRef>
              <c:f>Лист1!$B$2:$B$4</c:f>
              <c:numCache>
                <c:formatCode>General</c:formatCode>
                <c:ptCount val="3"/>
                <c:pt idx="0">
                  <c:v>89948.800000000003</c:v>
                </c:pt>
                <c:pt idx="1">
                  <c:v>87252</c:v>
                </c:pt>
                <c:pt idx="2">
                  <c:v>83200</c:v>
                </c:pt>
              </c:numCache>
            </c:numRef>
          </c:val>
          <c:extLst>
            <c:ext xmlns:c16="http://schemas.microsoft.com/office/drawing/2014/chart" uri="{C3380CC4-5D6E-409C-BE32-E72D297353CC}">
              <c16:uniqueId val="{00000000-AF47-46F0-9FAF-615344898C92}"/>
            </c:ext>
          </c:extLst>
        </c:ser>
        <c:dLbls>
          <c:showLegendKey val="0"/>
          <c:showVal val="0"/>
          <c:showCatName val="0"/>
          <c:showSerName val="0"/>
          <c:showPercent val="0"/>
          <c:showBubbleSize val="0"/>
        </c:dLbls>
        <c:gapWidth val="219"/>
        <c:overlap val="-27"/>
        <c:axId val="61605920"/>
        <c:axId val="61606280"/>
      </c:barChart>
      <c:catAx>
        <c:axId val="61605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1606280"/>
        <c:crosses val="autoZero"/>
        <c:auto val="1"/>
        <c:lblAlgn val="ctr"/>
        <c:lblOffset val="100"/>
        <c:noMultiLvlLbl val="0"/>
      </c:catAx>
      <c:valAx>
        <c:axId val="616062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1605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Статьи расходов, тыс. руб.</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5.8441949376362809E-2"/>
          <c:y val="0.13703851545712709"/>
          <c:w val="0.91993724549704559"/>
          <c:h val="0.65379975608518925"/>
        </c:manualLayout>
      </c:layout>
      <c:barChart>
        <c:barDir val="col"/>
        <c:grouping val="clustered"/>
        <c:varyColors val="0"/>
        <c:ser>
          <c:idx val="0"/>
          <c:order val="0"/>
          <c:tx>
            <c:strRef>
              <c:f>Лист1!$B$1</c:f>
              <c:strCache>
                <c:ptCount val="1"/>
                <c:pt idx="0">
                  <c:v>Профилактика правонарушений</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Лист1!$B$2:$B$4</c:f>
              <c:numCache>
                <c:formatCode>General</c:formatCode>
                <c:ptCount val="3"/>
                <c:pt idx="0">
                  <c:v>12</c:v>
                </c:pt>
                <c:pt idx="1">
                  <c:v>12</c:v>
                </c:pt>
                <c:pt idx="2">
                  <c:v>12</c:v>
                </c:pt>
              </c:numCache>
            </c:numRef>
          </c:val>
          <c:extLst>
            <c:ext xmlns:c16="http://schemas.microsoft.com/office/drawing/2014/chart" uri="{C3380CC4-5D6E-409C-BE32-E72D297353CC}">
              <c16:uniqueId val="{00000000-10DA-4D28-A024-9C19613A1FDA}"/>
            </c:ext>
          </c:extLst>
        </c:ser>
        <c:ser>
          <c:idx val="1"/>
          <c:order val="1"/>
          <c:tx>
            <c:strRef>
              <c:f>Лист1!$C$1</c:f>
              <c:strCache>
                <c:ptCount val="1"/>
                <c:pt idx="0">
                  <c:v>Мероприятия по профилактике терроризма и экстремизма</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Лист1!$C$2:$C$4</c:f>
              <c:numCache>
                <c:formatCode>General</c:formatCode>
                <c:ptCount val="3"/>
                <c:pt idx="0">
                  <c:v>6</c:v>
                </c:pt>
                <c:pt idx="1">
                  <c:v>6</c:v>
                </c:pt>
                <c:pt idx="2">
                  <c:v>6</c:v>
                </c:pt>
              </c:numCache>
            </c:numRef>
          </c:val>
          <c:extLst>
            <c:ext xmlns:c16="http://schemas.microsoft.com/office/drawing/2014/chart" uri="{C3380CC4-5D6E-409C-BE32-E72D297353CC}">
              <c16:uniqueId val="{00000001-10DA-4D28-A024-9C19613A1FDA}"/>
            </c:ext>
          </c:extLst>
        </c:ser>
        <c:ser>
          <c:idx val="2"/>
          <c:order val="2"/>
          <c:tx>
            <c:strRef>
              <c:f>Лист1!$D$1</c:f>
              <c:strCache>
                <c:ptCount val="1"/>
                <c:pt idx="0">
                  <c:v>Укрепление межнациональных и межконфессиональных отношений</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Лист1!$D$2:$D$4</c:f>
              <c:numCache>
                <c:formatCode>General</c:formatCode>
                <c:ptCount val="3"/>
                <c:pt idx="0">
                  <c:v>6</c:v>
                </c:pt>
                <c:pt idx="1">
                  <c:v>6</c:v>
                </c:pt>
                <c:pt idx="2">
                  <c:v>6</c:v>
                </c:pt>
              </c:numCache>
            </c:numRef>
          </c:val>
          <c:extLst>
            <c:ext xmlns:c16="http://schemas.microsoft.com/office/drawing/2014/chart" uri="{C3380CC4-5D6E-409C-BE32-E72D297353CC}">
              <c16:uniqueId val="{00000002-10DA-4D28-A024-9C19613A1FDA}"/>
            </c:ext>
          </c:extLst>
        </c:ser>
        <c:ser>
          <c:idx val="3"/>
          <c:order val="3"/>
          <c:tx>
            <c:strRef>
              <c:f>Лист1!$E$1</c:f>
              <c:strCache>
                <c:ptCount val="1"/>
                <c:pt idx="0">
                  <c:v>Обучение населения действиям при ЧС</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Лист1!$E$2:$E$4</c:f>
              <c:numCache>
                <c:formatCode>General</c:formatCode>
                <c:ptCount val="3"/>
                <c:pt idx="0">
                  <c:v>15</c:v>
                </c:pt>
                <c:pt idx="1">
                  <c:v>15</c:v>
                </c:pt>
                <c:pt idx="2">
                  <c:v>15</c:v>
                </c:pt>
              </c:numCache>
            </c:numRef>
          </c:val>
          <c:extLst>
            <c:ext xmlns:c16="http://schemas.microsoft.com/office/drawing/2014/chart" uri="{C3380CC4-5D6E-409C-BE32-E72D297353CC}">
              <c16:uniqueId val="{00000003-10DA-4D28-A024-9C19613A1FDA}"/>
            </c:ext>
          </c:extLst>
        </c:ser>
        <c:ser>
          <c:idx val="4"/>
          <c:order val="4"/>
          <c:tx>
            <c:strRef>
              <c:f>Лист1!$F$1</c:f>
              <c:strCache>
                <c:ptCount val="1"/>
                <c:pt idx="0">
                  <c:v>Меропрятия по профилактике наркомании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Лист1!$F$2:$F$4</c:f>
              <c:numCache>
                <c:formatCode>General</c:formatCode>
                <c:ptCount val="3"/>
                <c:pt idx="0">
                  <c:v>6</c:v>
                </c:pt>
                <c:pt idx="1">
                  <c:v>6</c:v>
                </c:pt>
                <c:pt idx="2">
                  <c:v>6</c:v>
                </c:pt>
              </c:numCache>
            </c:numRef>
          </c:val>
          <c:extLst>
            <c:ext xmlns:c16="http://schemas.microsoft.com/office/drawing/2014/chart" uri="{C3380CC4-5D6E-409C-BE32-E72D297353CC}">
              <c16:uniqueId val="{00000004-10DA-4D28-A024-9C19613A1FDA}"/>
            </c:ext>
          </c:extLst>
        </c:ser>
        <c:ser>
          <c:idx val="5"/>
          <c:order val="5"/>
          <c:tx>
            <c:strRef>
              <c:f>Лист1!$G$1</c:f>
              <c:strCache>
                <c:ptCount val="1"/>
                <c:pt idx="0">
                  <c:v>Мепроприятия по профилактике ДДТ</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Лист1!$G$2:$G$4</c:f>
              <c:numCache>
                <c:formatCode>General</c:formatCode>
                <c:ptCount val="3"/>
                <c:pt idx="0">
                  <c:v>20</c:v>
                </c:pt>
                <c:pt idx="1">
                  <c:v>20</c:v>
                </c:pt>
                <c:pt idx="2">
                  <c:v>20</c:v>
                </c:pt>
              </c:numCache>
            </c:numRef>
          </c:val>
          <c:extLst>
            <c:ext xmlns:c16="http://schemas.microsoft.com/office/drawing/2014/chart" uri="{C3380CC4-5D6E-409C-BE32-E72D297353CC}">
              <c16:uniqueId val="{00000005-10DA-4D28-A024-9C19613A1FDA}"/>
            </c:ext>
          </c:extLst>
        </c:ser>
        <c:dLbls>
          <c:showLegendKey val="0"/>
          <c:showVal val="0"/>
          <c:showCatName val="0"/>
          <c:showSerName val="0"/>
          <c:showPercent val="0"/>
          <c:showBubbleSize val="0"/>
        </c:dLbls>
        <c:gapWidth val="219"/>
        <c:overlap val="-27"/>
        <c:axId val="502504128"/>
        <c:axId val="502507736"/>
      </c:barChart>
      <c:catAx>
        <c:axId val="502504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2507736"/>
        <c:crosses val="autoZero"/>
        <c:auto val="1"/>
        <c:lblAlgn val="ctr"/>
        <c:lblOffset val="100"/>
        <c:noMultiLvlLbl val="0"/>
      </c:catAx>
      <c:valAx>
        <c:axId val="5025077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2504128"/>
        <c:crosses val="autoZero"/>
        <c:crossBetween val="between"/>
      </c:valAx>
      <c:spPr>
        <a:noFill/>
        <a:ln>
          <a:noFill/>
        </a:ln>
        <a:effectLst/>
      </c:spPr>
    </c:plotArea>
    <c:legend>
      <c:legendPos val="b"/>
      <c:layout>
        <c:manualLayout>
          <c:xMode val="edge"/>
          <c:yMode val="edge"/>
          <c:x val="4.0983021653543169E-3"/>
          <c:y val="0.88214776807653983"/>
          <c:w val="0.99336577263779502"/>
          <c:h val="0.103789732788525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Военно-Патриотическое воспитание, тыс. руб.</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Лист1!$A$2:$A$4</c:f>
              <c:strCache>
                <c:ptCount val="3"/>
                <c:pt idx="0">
                  <c:v>2026 год</c:v>
                </c:pt>
                <c:pt idx="1">
                  <c:v>2027 год</c:v>
                </c:pt>
                <c:pt idx="2">
                  <c:v>2028 год</c:v>
                </c:pt>
              </c:strCache>
            </c:strRef>
          </c:cat>
          <c:val>
            <c:numRef>
              <c:f>Лист1!$B$2:$B$4</c:f>
              <c:numCache>
                <c:formatCode>General</c:formatCode>
                <c:ptCount val="3"/>
                <c:pt idx="0">
                  <c:v>30</c:v>
                </c:pt>
                <c:pt idx="1">
                  <c:v>30</c:v>
                </c:pt>
                <c:pt idx="2">
                  <c:v>30</c:v>
                </c:pt>
              </c:numCache>
            </c:numRef>
          </c:val>
          <c:extLst>
            <c:ext xmlns:c16="http://schemas.microsoft.com/office/drawing/2014/chart" uri="{C3380CC4-5D6E-409C-BE32-E72D297353CC}">
              <c16:uniqueId val="{00000000-6740-43A0-88C3-03025F1E80D4}"/>
            </c:ext>
          </c:extLst>
        </c:ser>
        <c:dLbls>
          <c:showLegendKey val="0"/>
          <c:showVal val="0"/>
          <c:showCatName val="0"/>
          <c:showSerName val="0"/>
          <c:showPercent val="0"/>
          <c:showBubbleSize val="0"/>
        </c:dLbls>
        <c:gapWidth val="219"/>
        <c:overlap val="-27"/>
        <c:axId val="620617304"/>
        <c:axId val="620613696"/>
      </c:barChart>
      <c:catAx>
        <c:axId val="620617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20613696"/>
        <c:crosses val="autoZero"/>
        <c:auto val="1"/>
        <c:lblAlgn val="ctr"/>
        <c:lblOffset val="100"/>
        <c:noMultiLvlLbl val="0"/>
      </c:catAx>
      <c:valAx>
        <c:axId val="6206136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20617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r>
              <a:rPr lang="ru-RU"/>
              <a:t>Статьи расходов, тыс. руб.</a:t>
            </a:r>
          </a:p>
        </c:rich>
      </c:tx>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Местные и городские праздничные мероприятия</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Лист1!$B$2:$B$4</c:f>
              <c:numCache>
                <c:formatCode>General</c:formatCode>
                <c:ptCount val="3"/>
                <c:pt idx="0">
                  <c:v>4516</c:v>
                </c:pt>
                <c:pt idx="1">
                  <c:v>2972</c:v>
                </c:pt>
                <c:pt idx="2">
                  <c:v>2742</c:v>
                </c:pt>
              </c:numCache>
            </c:numRef>
          </c:val>
          <c:extLst>
            <c:ext xmlns:c16="http://schemas.microsoft.com/office/drawing/2014/chart" uri="{C3380CC4-5D6E-409C-BE32-E72D297353CC}">
              <c16:uniqueId val="{00000000-0069-43D4-A854-D2C015B1D7D2}"/>
            </c:ext>
          </c:extLst>
        </c:ser>
        <c:ser>
          <c:idx val="1"/>
          <c:order val="1"/>
          <c:tx>
            <c:strRef>
              <c:f>Лист1!$C$1</c:f>
              <c:strCache>
                <c:ptCount val="1"/>
                <c:pt idx="0">
                  <c:v>Досуговые мероприятия для жителей округа</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Лист1!$C$2:$C$4</c:f>
              <c:numCache>
                <c:formatCode>General</c:formatCode>
                <c:ptCount val="3"/>
                <c:pt idx="0">
                  <c:v>1560</c:v>
                </c:pt>
                <c:pt idx="1">
                  <c:v>1280</c:v>
                </c:pt>
                <c:pt idx="2">
                  <c:v>1280</c:v>
                </c:pt>
              </c:numCache>
            </c:numRef>
          </c:val>
          <c:extLst>
            <c:ext xmlns:c16="http://schemas.microsoft.com/office/drawing/2014/chart" uri="{C3380CC4-5D6E-409C-BE32-E72D297353CC}">
              <c16:uniqueId val="{00000001-0069-43D4-A854-D2C015B1D7D2}"/>
            </c:ext>
          </c:extLst>
        </c:ser>
        <c:ser>
          <c:idx val="2"/>
          <c:order val="2"/>
          <c:tx>
            <c:strRef>
              <c:f>Лист1!$D$1</c:f>
              <c:strCache>
                <c:ptCount val="1"/>
                <c:pt idx="0">
                  <c:v>Мероприятия по сохранению местный традиций и обрядов</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Лист1!$D$2:$D$4</c:f>
              <c:numCache>
                <c:formatCode>General</c:formatCode>
                <c:ptCount val="3"/>
                <c:pt idx="0">
                  <c:v>950.8</c:v>
                </c:pt>
                <c:pt idx="1">
                  <c:v>942.3</c:v>
                </c:pt>
                <c:pt idx="2">
                  <c:v>932.3</c:v>
                </c:pt>
              </c:numCache>
            </c:numRef>
          </c:val>
          <c:extLst>
            <c:ext xmlns:c16="http://schemas.microsoft.com/office/drawing/2014/chart" uri="{C3380CC4-5D6E-409C-BE32-E72D297353CC}">
              <c16:uniqueId val="{00000002-0069-43D4-A854-D2C015B1D7D2}"/>
            </c:ext>
          </c:extLst>
        </c:ser>
        <c:dLbls>
          <c:showLegendKey val="0"/>
          <c:showVal val="0"/>
          <c:showCatName val="0"/>
          <c:showSerName val="0"/>
          <c:showPercent val="0"/>
          <c:showBubbleSize val="0"/>
        </c:dLbls>
        <c:gapWidth val="219"/>
        <c:overlap val="-27"/>
        <c:axId val="907658760"/>
        <c:axId val="907657448"/>
      </c:barChart>
      <c:catAx>
        <c:axId val="907658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907657448"/>
        <c:crosses val="autoZero"/>
        <c:auto val="1"/>
        <c:lblAlgn val="ctr"/>
        <c:lblOffset val="100"/>
        <c:noMultiLvlLbl val="0"/>
      </c:catAx>
      <c:valAx>
        <c:axId val="9076574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907658760"/>
        <c:crosses val="autoZero"/>
        <c:crossBetween val="between"/>
      </c:valAx>
      <c:spPr>
        <a:noFill/>
        <a:ln>
          <a:noFill/>
        </a:ln>
        <a:effectLst/>
      </c:spPr>
    </c:plotArea>
    <c:legend>
      <c:legendPos val="b"/>
      <c:layout>
        <c:manualLayout>
          <c:xMode val="edge"/>
          <c:yMode val="edge"/>
          <c:x val="6.7076636003936485E-2"/>
          <c:y val="0.86619866285514691"/>
          <c:w val="0.91445560640494028"/>
          <c:h val="0.1160107173308653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sz="900"/>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893600527206654E-2"/>
          <c:y val="1.796884669072352E-2"/>
          <c:w val="0.89566444855539551"/>
          <c:h val="0.75179869561520551"/>
        </c:manualLayout>
      </c:layout>
      <c:barChart>
        <c:barDir val="col"/>
        <c:grouping val="clustered"/>
        <c:varyColors val="0"/>
        <c:ser>
          <c:idx val="0"/>
          <c:order val="0"/>
          <c:tx>
            <c:strRef>
              <c:f>Лист1!$B$1</c:f>
              <c:strCache>
                <c:ptCount val="1"/>
                <c:pt idx="0">
                  <c:v>Развитие спорта и проведение физкультурных мероприятий, тыс. руб.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Лист1!$A$2:$A$4</c:f>
              <c:strCache>
                <c:ptCount val="3"/>
                <c:pt idx="0">
                  <c:v>2026 год</c:v>
                </c:pt>
                <c:pt idx="1">
                  <c:v>2027 год</c:v>
                </c:pt>
                <c:pt idx="2">
                  <c:v>2028 год</c:v>
                </c:pt>
              </c:strCache>
            </c:strRef>
          </c:cat>
          <c:val>
            <c:numRef>
              <c:f>Лист1!$B$2:$B$4</c:f>
              <c:numCache>
                <c:formatCode>General</c:formatCode>
                <c:ptCount val="3"/>
                <c:pt idx="0">
                  <c:v>690</c:v>
                </c:pt>
                <c:pt idx="1">
                  <c:v>498</c:v>
                </c:pt>
                <c:pt idx="2">
                  <c:v>498</c:v>
                </c:pt>
              </c:numCache>
            </c:numRef>
          </c:val>
          <c:extLst>
            <c:ext xmlns:c16="http://schemas.microsoft.com/office/drawing/2014/chart" uri="{C3380CC4-5D6E-409C-BE32-E72D297353CC}">
              <c16:uniqueId val="{00000000-E2E4-497A-9ED7-4F163D9317C7}"/>
            </c:ext>
          </c:extLst>
        </c:ser>
        <c:dLbls>
          <c:showLegendKey val="0"/>
          <c:showVal val="0"/>
          <c:showCatName val="0"/>
          <c:showSerName val="0"/>
          <c:showPercent val="0"/>
          <c:showBubbleSize val="0"/>
        </c:dLbls>
        <c:gapWidth val="219"/>
        <c:overlap val="-27"/>
        <c:axId val="907656792"/>
        <c:axId val="907663024"/>
      </c:barChart>
      <c:catAx>
        <c:axId val="907656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907663024"/>
        <c:crosses val="autoZero"/>
        <c:auto val="1"/>
        <c:lblAlgn val="ctr"/>
        <c:lblOffset val="100"/>
        <c:noMultiLvlLbl val="0"/>
      </c:catAx>
      <c:valAx>
        <c:axId val="90766302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907656792"/>
        <c:crosses val="autoZero"/>
        <c:crossBetween val="between"/>
      </c:valAx>
      <c:spPr>
        <a:noFill/>
        <a:ln>
          <a:noFill/>
        </a:ln>
        <a:effectLst/>
      </c:spPr>
    </c:plotArea>
    <c:legend>
      <c:legendPos val="b"/>
      <c:layout>
        <c:manualLayout>
          <c:xMode val="edge"/>
          <c:yMode val="edge"/>
          <c:x val="5.8332066459777142E-2"/>
          <c:y val="0.83565064902883923"/>
          <c:w val="0.89225354511011967"/>
          <c:h val="0.1304587995349103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Выпуск и распространение печатной продукции, тыс. руб</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Лист1!$B$2:$B$4</c:f>
              <c:numCache>
                <c:formatCode>General</c:formatCode>
                <c:ptCount val="3"/>
                <c:pt idx="0">
                  <c:v>1953.4</c:v>
                </c:pt>
                <c:pt idx="1">
                  <c:v>1953.4</c:v>
                </c:pt>
                <c:pt idx="2">
                  <c:v>1953.4</c:v>
                </c:pt>
              </c:numCache>
            </c:numRef>
          </c:val>
          <c:extLst>
            <c:ext xmlns:c16="http://schemas.microsoft.com/office/drawing/2014/chart" uri="{C3380CC4-5D6E-409C-BE32-E72D297353CC}">
              <c16:uniqueId val="{00000000-E69E-4732-A76A-00550FEE847C}"/>
            </c:ext>
          </c:extLst>
        </c:ser>
        <c:dLbls>
          <c:showLegendKey val="0"/>
          <c:showVal val="0"/>
          <c:showCatName val="0"/>
          <c:showSerName val="0"/>
          <c:showPercent val="0"/>
          <c:showBubbleSize val="0"/>
        </c:dLbls>
        <c:gapWidth val="219"/>
        <c:overlap val="-27"/>
        <c:axId val="661417088"/>
        <c:axId val="661412824"/>
      </c:barChart>
      <c:catAx>
        <c:axId val="661417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61412824"/>
        <c:crosses val="autoZero"/>
        <c:auto val="1"/>
        <c:lblAlgn val="ctr"/>
        <c:lblOffset val="100"/>
        <c:noMultiLvlLbl val="0"/>
      </c:catAx>
      <c:valAx>
        <c:axId val="66141282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61417088"/>
        <c:crosses val="autoZero"/>
        <c:crossBetween val="between"/>
      </c:valAx>
      <c:spPr>
        <a:noFill/>
        <a:ln>
          <a:noFill/>
        </a:ln>
        <a:effectLst/>
      </c:spPr>
    </c:plotArea>
    <c:legend>
      <c:legendPos val="b"/>
      <c:layout>
        <c:manualLayout>
          <c:xMode val="edge"/>
          <c:yMode val="edge"/>
          <c:x val="0.14030349669284278"/>
          <c:y val="0.9253546398566237"/>
          <c:w val="0.75619893598346388"/>
          <c:h val="5.442620781106090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и неналоговые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Лист1!$B$2:$B$4</c:f>
              <c:numCache>
                <c:formatCode>General</c:formatCode>
                <c:ptCount val="3"/>
                <c:pt idx="0">
                  <c:v>38663</c:v>
                </c:pt>
                <c:pt idx="1">
                  <c:v>42731</c:v>
                </c:pt>
                <c:pt idx="2">
                  <c:v>47229</c:v>
                </c:pt>
              </c:numCache>
            </c:numRef>
          </c:val>
          <c:extLst>
            <c:ext xmlns:c16="http://schemas.microsoft.com/office/drawing/2014/chart" uri="{C3380CC4-5D6E-409C-BE32-E72D297353CC}">
              <c16:uniqueId val="{00000000-AF47-46F0-9FAF-615344898C92}"/>
            </c:ext>
          </c:extLst>
        </c:ser>
        <c:ser>
          <c:idx val="1"/>
          <c:order val="1"/>
          <c:tx>
            <c:strRef>
              <c:f>Лист1!$C$1</c:f>
              <c:strCache>
                <c:ptCount val="1"/>
                <c:pt idx="0">
                  <c:v>В т.ч. НДФЛ</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Лист1!$C$2:$C$4</c:f>
              <c:numCache>
                <c:formatCode>General</c:formatCode>
                <c:ptCount val="3"/>
                <c:pt idx="0">
                  <c:v>38412</c:v>
                </c:pt>
                <c:pt idx="1">
                  <c:v>42480</c:v>
                </c:pt>
                <c:pt idx="2">
                  <c:v>46978</c:v>
                </c:pt>
              </c:numCache>
            </c:numRef>
          </c:val>
          <c:extLst>
            <c:ext xmlns:c16="http://schemas.microsoft.com/office/drawing/2014/chart" uri="{C3380CC4-5D6E-409C-BE32-E72D297353CC}">
              <c16:uniqueId val="{00000001-AF47-46F0-9FAF-615344898C92}"/>
            </c:ext>
          </c:extLst>
        </c:ser>
        <c:ser>
          <c:idx val="2"/>
          <c:order val="2"/>
          <c:tx>
            <c:strRef>
              <c:f>Лист1!$D$1</c:f>
              <c:strCache>
                <c:ptCount val="1"/>
                <c:pt idx="0">
                  <c:v>Доходы на оказание платных услуг и компенсации затрат государства</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Лист1!$D$2:$D$4</c:f>
              <c:numCache>
                <c:formatCode>General</c:formatCode>
                <c:ptCount val="3"/>
                <c:pt idx="0">
                  <c:v>100</c:v>
                </c:pt>
                <c:pt idx="1">
                  <c:v>100</c:v>
                </c:pt>
                <c:pt idx="2">
                  <c:v>100</c:v>
                </c:pt>
              </c:numCache>
            </c:numRef>
          </c:val>
          <c:extLst>
            <c:ext xmlns:c16="http://schemas.microsoft.com/office/drawing/2014/chart" uri="{C3380CC4-5D6E-409C-BE32-E72D297353CC}">
              <c16:uniqueId val="{00000002-AF47-46F0-9FAF-615344898C92}"/>
            </c:ext>
          </c:extLst>
        </c:ser>
        <c:ser>
          <c:idx val="3"/>
          <c:order val="3"/>
          <c:tx>
            <c:strRef>
              <c:f>Лист1!$E$1</c:f>
              <c:strCache>
                <c:ptCount val="1"/>
                <c:pt idx="0">
                  <c:v>Штрафы, санкции, возмещение ущерба</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Лист1!$E$2:$E$4</c:f>
              <c:numCache>
                <c:formatCode>General</c:formatCode>
                <c:ptCount val="3"/>
                <c:pt idx="0">
                  <c:v>140.4</c:v>
                </c:pt>
                <c:pt idx="1">
                  <c:v>140.5</c:v>
                </c:pt>
                <c:pt idx="2">
                  <c:v>139.80000000000001</c:v>
                </c:pt>
              </c:numCache>
            </c:numRef>
          </c:val>
          <c:extLst>
            <c:ext xmlns:c16="http://schemas.microsoft.com/office/drawing/2014/chart" uri="{C3380CC4-5D6E-409C-BE32-E72D297353CC}">
              <c16:uniqueId val="{00000000-D386-4AD2-B204-A2149633883A}"/>
            </c:ext>
          </c:extLst>
        </c:ser>
        <c:ser>
          <c:idx val="4"/>
          <c:order val="4"/>
          <c:tx>
            <c:strRef>
              <c:f>Лист1!$F$1</c:f>
              <c:strCache>
                <c:ptCount val="1"/>
                <c:pt idx="0">
                  <c:v>Прочие неналоговые доходы</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Лист1!$F$2:$F$4</c:f>
              <c:numCache>
                <c:formatCode>General</c:formatCode>
                <c:ptCount val="3"/>
                <c:pt idx="0">
                  <c:v>10</c:v>
                </c:pt>
                <c:pt idx="1">
                  <c:v>10</c:v>
                </c:pt>
                <c:pt idx="2">
                  <c:v>10</c:v>
                </c:pt>
              </c:numCache>
            </c:numRef>
          </c:val>
          <c:extLst>
            <c:ext xmlns:c16="http://schemas.microsoft.com/office/drawing/2014/chart" uri="{C3380CC4-5D6E-409C-BE32-E72D297353CC}">
              <c16:uniqueId val="{00000001-D386-4AD2-B204-A2149633883A}"/>
            </c:ext>
          </c:extLst>
        </c:ser>
        <c:ser>
          <c:idx val="5"/>
          <c:order val="5"/>
          <c:tx>
            <c:strRef>
              <c:f>Лист1!$G$1</c:f>
              <c:strCache>
                <c:ptCount val="1"/>
                <c:pt idx="0">
                  <c:v>Безвозмездные поступления</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Лист1!$G$2:$G$4</c:f>
              <c:numCache>
                <c:formatCode>General</c:formatCode>
                <c:ptCount val="3"/>
                <c:pt idx="0">
                  <c:v>51285.8</c:v>
                </c:pt>
                <c:pt idx="1">
                  <c:v>44521</c:v>
                </c:pt>
                <c:pt idx="2">
                  <c:v>35971</c:v>
                </c:pt>
              </c:numCache>
            </c:numRef>
          </c:val>
          <c:extLst>
            <c:ext xmlns:c16="http://schemas.microsoft.com/office/drawing/2014/chart" uri="{C3380CC4-5D6E-409C-BE32-E72D297353CC}">
              <c16:uniqueId val="{00000002-D386-4AD2-B204-A2149633883A}"/>
            </c:ext>
          </c:extLst>
        </c:ser>
        <c:dLbls>
          <c:showLegendKey val="0"/>
          <c:showVal val="0"/>
          <c:showCatName val="0"/>
          <c:showSerName val="0"/>
          <c:showPercent val="0"/>
          <c:showBubbleSize val="0"/>
        </c:dLbls>
        <c:gapWidth val="219"/>
        <c:overlap val="-27"/>
        <c:axId val="61605920"/>
        <c:axId val="61606280"/>
      </c:barChart>
      <c:catAx>
        <c:axId val="61605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1606280"/>
        <c:crosses val="autoZero"/>
        <c:auto val="1"/>
        <c:lblAlgn val="ctr"/>
        <c:lblOffset val="100"/>
        <c:noMultiLvlLbl val="0"/>
      </c:catAx>
      <c:valAx>
        <c:axId val="61606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1605920"/>
        <c:crosses val="autoZero"/>
        <c:crossBetween val="between"/>
      </c:valAx>
      <c:spPr>
        <a:noFill/>
        <a:ln>
          <a:noFill/>
        </a:ln>
        <a:effectLst/>
      </c:spPr>
    </c:plotArea>
    <c:legend>
      <c:legendPos val="b"/>
      <c:layout>
        <c:manualLayout>
          <c:xMode val="edge"/>
          <c:yMode val="edge"/>
          <c:x val="3.2464484908136478E-2"/>
          <c:y val="0.84575744785167517"/>
          <c:w val="0.93402936351706034"/>
          <c:h val="0.1401974788909184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Расходы бюджета, тыс.руб.</c:v>
                </c:pt>
              </c:strCache>
            </c:strRef>
          </c:tx>
          <c:spPr>
            <a:solidFill>
              <a:srgbClr val="FF0000"/>
            </a:solid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Лист1!$A$2:$A$4</c:f>
              <c:numCache>
                <c:formatCode>General</c:formatCode>
                <c:ptCount val="3"/>
                <c:pt idx="0">
                  <c:v>2026</c:v>
                </c:pt>
                <c:pt idx="1">
                  <c:v>2027</c:v>
                </c:pt>
                <c:pt idx="2">
                  <c:v>2028</c:v>
                </c:pt>
              </c:numCache>
            </c:numRef>
          </c:cat>
          <c:val>
            <c:numRef>
              <c:f>Лист1!$B$2:$B$4</c:f>
              <c:numCache>
                <c:formatCode>General</c:formatCode>
                <c:ptCount val="3"/>
                <c:pt idx="0">
                  <c:v>93876.9</c:v>
                </c:pt>
                <c:pt idx="1">
                  <c:v>82427.399999999994</c:v>
                </c:pt>
                <c:pt idx="2">
                  <c:v>83560.600000000006</c:v>
                </c:pt>
              </c:numCache>
            </c:numRef>
          </c:val>
          <c:extLst>
            <c:ext xmlns:c16="http://schemas.microsoft.com/office/drawing/2014/chart" uri="{C3380CC4-5D6E-409C-BE32-E72D297353CC}">
              <c16:uniqueId val="{00000000-AF47-46F0-9FAF-615344898C92}"/>
            </c:ext>
          </c:extLst>
        </c:ser>
        <c:dLbls>
          <c:showLegendKey val="0"/>
          <c:showVal val="0"/>
          <c:showCatName val="0"/>
          <c:showSerName val="0"/>
          <c:showPercent val="0"/>
          <c:showBubbleSize val="0"/>
        </c:dLbls>
        <c:gapWidth val="219"/>
        <c:overlap val="-27"/>
        <c:axId val="61605920"/>
        <c:axId val="61606280"/>
      </c:barChart>
      <c:catAx>
        <c:axId val="61605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1606280"/>
        <c:crosses val="autoZero"/>
        <c:auto val="1"/>
        <c:lblAlgn val="ctr"/>
        <c:lblOffset val="100"/>
        <c:noMultiLvlLbl val="0"/>
      </c:catAx>
      <c:valAx>
        <c:axId val="616062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1605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Общегосударственные расходы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Лист1!$B$2:$B$4</c:f>
              <c:numCache>
                <c:formatCode>General</c:formatCode>
                <c:ptCount val="3"/>
                <c:pt idx="0">
                  <c:v>40541.300000000003</c:v>
                </c:pt>
                <c:pt idx="1">
                  <c:v>39686.699999999997</c:v>
                </c:pt>
                <c:pt idx="2">
                  <c:v>41018.9</c:v>
                </c:pt>
              </c:numCache>
            </c:numRef>
          </c:val>
          <c:extLst>
            <c:ext xmlns:c16="http://schemas.microsoft.com/office/drawing/2014/chart" uri="{C3380CC4-5D6E-409C-BE32-E72D297353CC}">
              <c16:uniqueId val="{00000000-AF47-46F0-9FAF-615344898C92}"/>
            </c:ext>
          </c:extLst>
        </c:ser>
        <c:ser>
          <c:idx val="1"/>
          <c:order val="1"/>
          <c:tx>
            <c:strRef>
              <c:f>Лист1!$C$1</c:f>
              <c:strCache>
                <c:ptCount val="1"/>
                <c:pt idx="0">
                  <c:v>Национальная безопасность и прахоохранитеьная деятельность</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Лист1!$C$2:$C$4</c:f>
              <c:numCache>
                <c:formatCode>General</c:formatCode>
                <c:ptCount val="3"/>
                <c:pt idx="0">
                  <c:v>15</c:v>
                </c:pt>
                <c:pt idx="1">
                  <c:v>15</c:v>
                </c:pt>
                <c:pt idx="2">
                  <c:v>15</c:v>
                </c:pt>
              </c:numCache>
            </c:numRef>
          </c:val>
          <c:extLst>
            <c:ext xmlns:c16="http://schemas.microsoft.com/office/drawing/2014/chart" uri="{C3380CC4-5D6E-409C-BE32-E72D297353CC}">
              <c16:uniqueId val="{00000001-AF47-46F0-9FAF-615344898C92}"/>
            </c:ext>
          </c:extLst>
        </c:ser>
        <c:ser>
          <c:idx val="2"/>
          <c:order val="2"/>
          <c:tx>
            <c:strRef>
              <c:f>Лист1!$D$1</c:f>
              <c:strCache>
                <c:ptCount val="1"/>
                <c:pt idx="0">
                  <c:v>Нациаональная экономика</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Лист1!$D$2:$D$4</c:f>
              <c:numCache>
                <c:formatCode>General</c:formatCode>
                <c:ptCount val="3"/>
                <c:pt idx="0">
                  <c:v>300</c:v>
                </c:pt>
                <c:pt idx="1">
                  <c:v>300</c:v>
                </c:pt>
                <c:pt idx="2">
                  <c:v>300</c:v>
                </c:pt>
              </c:numCache>
            </c:numRef>
          </c:val>
          <c:extLst>
            <c:ext xmlns:c16="http://schemas.microsoft.com/office/drawing/2014/chart" uri="{C3380CC4-5D6E-409C-BE32-E72D297353CC}">
              <c16:uniqueId val="{00000002-AF47-46F0-9FAF-615344898C92}"/>
            </c:ext>
          </c:extLst>
        </c:ser>
        <c:ser>
          <c:idx val="3"/>
          <c:order val="3"/>
          <c:tx>
            <c:strRef>
              <c:f>Лист1!$E$1</c:f>
              <c:strCache>
                <c:ptCount val="1"/>
                <c:pt idx="0">
                  <c:v>Жилищно-коммунальное хозяйтсво</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Лист1!$E$2:$E$4</c:f>
              <c:numCache>
                <c:formatCode>General</c:formatCode>
                <c:ptCount val="3"/>
                <c:pt idx="0">
                  <c:v>15993</c:v>
                </c:pt>
                <c:pt idx="1">
                  <c:v>8000</c:v>
                </c:pt>
                <c:pt idx="2">
                  <c:v>7000</c:v>
                </c:pt>
              </c:numCache>
            </c:numRef>
          </c:val>
          <c:extLst>
            <c:ext xmlns:c16="http://schemas.microsoft.com/office/drawing/2014/chart" uri="{C3380CC4-5D6E-409C-BE32-E72D297353CC}">
              <c16:uniqueId val="{00000000-84E7-4C04-BD36-8B2C2228B87D}"/>
            </c:ext>
          </c:extLst>
        </c:ser>
        <c:ser>
          <c:idx val="4"/>
          <c:order val="4"/>
          <c:tx>
            <c:strRef>
              <c:f>Лист1!$F$1</c:f>
              <c:strCache>
                <c:ptCount val="1"/>
                <c:pt idx="0">
                  <c:v>Образование</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Лист1!$F$2:$F$4</c:f>
              <c:numCache>
                <c:formatCode>General</c:formatCode>
                <c:ptCount val="3"/>
                <c:pt idx="0">
                  <c:v>125</c:v>
                </c:pt>
                <c:pt idx="1">
                  <c:v>125</c:v>
                </c:pt>
                <c:pt idx="2">
                  <c:v>125</c:v>
                </c:pt>
              </c:numCache>
            </c:numRef>
          </c:val>
          <c:extLst>
            <c:ext xmlns:c16="http://schemas.microsoft.com/office/drawing/2014/chart" uri="{C3380CC4-5D6E-409C-BE32-E72D297353CC}">
              <c16:uniqueId val="{00000001-84E7-4C04-BD36-8B2C2228B87D}"/>
            </c:ext>
          </c:extLst>
        </c:ser>
        <c:ser>
          <c:idx val="5"/>
          <c:order val="5"/>
          <c:tx>
            <c:strRef>
              <c:f>Лист1!$G$1</c:f>
              <c:strCache>
                <c:ptCount val="1"/>
                <c:pt idx="0">
                  <c:v>Культура, кинематография</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Лист1!$G$2:$G$4</c:f>
              <c:numCache>
                <c:formatCode>General</c:formatCode>
                <c:ptCount val="3"/>
                <c:pt idx="0">
                  <c:v>21065.8</c:v>
                </c:pt>
                <c:pt idx="1">
                  <c:v>18106.7</c:v>
                </c:pt>
                <c:pt idx="2">
                  <c:v>18297.2</c:v>
                </c:pt>
              </c:numCache>
            </c:numRef>
          </c:val>
          <c:extLst>
            <c:ext xmlns:c16="http://schemas.microsoft.com/office/drawing/2014/chart" uri="{C3380CC4-5D6E-409C-BE32-E72D297353CC}">
              <c16:uniqueId val="{00000002-84E7-4C04-BD36-8B2C2228B87D}"/>
            </c:ext>
          </c:extLst>
        </c:ser>
        <c:ser>
          <c:idx val="6"/>
          <c:order val="6"/>
          <c:tx>
            <c:strRef>
              <c:f>Лист1!$H$1</c:f>
              <c:strCache>
                <c:ptCount val="1"/>
                <c:pt idx="0">
                  <c:v>Социальная политика</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Лист1!$H$2:$H$4</c:f>
              <c:numCache>
                <c:formatCode>General</c:formatCode>
                <c:ptCount val="3"/>
                <c:pt idx="0">
                  <c:v>13191.9</c:v>
                </c:pt>
                <c:pt idx="1">
                  <c:v>13741.1</c:v>
                </c:pt>
                <c:pt idx="2">
                  <c:v>14301.6</c:v>
                </c:pt>
              </c:numCache>
            </c:numRef>
          </c:val>
          <c:extLst>
            <c:ext xmlns:c16="http://schemas.microsoft.com/office/drawing/2014/chart" uri="{C3380CC4-5D6E-409C-BE32-E72D297353CC}">
              <c16:uniqueId val="{00000003-84E7-4C04-BD36-8B2C2228B87D}"/>
            </c:ext>
          </c:extLst>
        </c:ser>
        <c:ser>
          <c:idx val="7"/>
          <c:order val="7"/>
          <c:tx>
            <c:strRef>
              <c:f>Лист1!$I$1</c:f>
              <c:strCache>
                <c:ptCount val="1"/>
                <c:pt idx="0">
                  <c:v>Физическая культура и спорт</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Лист1!$I$2:$I$4</c:f>
              <c:numCache>
                <c:formatCode>General</c:formatCode>
                <c:ptCount val="3"/>
                <c:pt idx="0">
                  <c:v>690</c:v>
                </c:pt>
                <c:pt idx="1">
                  <c:v>498</c:v>
                </c:pt>
                <c:pt idx="2">
                  <c:v>498</c:v>
                </c:pt>
              </c:numCache>
            </c:numRef>
          </c:val>
          <c:extLst>
            <c:ext xmlns:c16="http://schemas.microsoft.com/office/drawing/2014/chart" uri="{C3380CC4-5D6E-409C-BE32-E72D297353CC}">
              <c16:uniqueId val="{00000004-84E7-4C04-BD36-8B2C2228B87D}"/>
            </c:ext>
          </c:extLst>
        </c:ser>
        <c:ser>
          <c:idx val="8"/>
          <c:order val="8"/>
          <c:tx>
            <c:strRef>
              <c:f>Лист1!$J$1</c:f>
              <c:strCache>
                <c:ptCount val="1"/>
                <c:pt idx="0">
                  <c:v>Средства массовой информации</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Лист1!$J$2:$J$4</c:f>
              <c:numCache>
                <c:formatCode>General</c:formatCode>
                <c:ptCount val="3"/>
                <c:pt idx="0">
                  <c:v>1953.4</c:v>
                </c:pt>
                <c:pt idx="1">
                  <c:v>1953.4</c:v>
                </c:pt>
                <c:pt idx="2">
                  <c:v>1953.4</c:v>
                </c:pt>
              </c:numCache>
            </c:numRef>
          </c:val>
          <c:extLst>
            <c:ext xmlns:c16="http://schemas.microsoft.com/office/drawing/2014/chart" uri="{C3380CC4-5D6E-409C-BE32-E72D297353CC}">
              <c16:uniqueId val="{00000009-84E7-4C04-BD36-8B2C2228B87D}"/>
            </c:ext>
          </c:extLst>
        </c:ser>
        <c:dLbls>
          <c:showLegendKey val="0"/>
          <c:showVal val="0"/>
          <c:showCatName val="0"/>
          <c:showSerName val="0"/>
          <c:showPercent val="0"/>
          <c:showBubbleSize val="0"/>
        </c:dLbls>
        <c:gapWidth val="219"/>
        <c:overlap val="-27"/>
        <c:axId val="61605920"/>
        <c:axId val="61606280"/>
      </c:barChart>
      <c:catAx>
        <c:axId val="61605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1606280"/>
        <c:crosses val="autoZero"/>
        <c:auto val="1"/>
        <c:lblAlgn val="ctr"/>
        <c:lblOffset val="100"/>
        <c:noMultiLvlLbl val="0"/>
      </c:catAx>
      <c:valAx>
        <c:axId val="616062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1605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Источники дефицита бюджета, тыс. руб.</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2">
                  <c:v>2028 год</c:v>
                </c:pt>
              </c:strCache>
            </c:strRef>
          </c:cat>
          <c:val>
            <c:numRef>
              <c:f>Лист1!$B$2:$B$4</c:f>
              <c:numCache>
                <c:formatCode>General</c:formatCode>
                <c:ptCount val="3"/>
                <c:pt idx="0">
                  <c:v>-3928.1</c:v>
                </c:pt>
                <c:pt idx="1">
                  <c:v>3024.6</c:v>
                </c:pt>
                <c:pt idx="2">
                  <c:v>-3960.6</c:v>
                </c:pt>
              </c:numCache>
            </c:numRef>
          </c:val>
          <c:extLst>
            <c:ext xmlns:c16="http://schemas.microsoft.com/office/drawing/2014/chart" uri="{C3380CC4-5D6E-409C-BE32-E72D297353CC}">
              <c16:uniqueId val="{00000000-0B02-4B79-9F6C-C09B1F23CB51}"/>
            </c:ext>
          </c:extLst>
        </c:ser>
        <c:dLbls>
          <c:showLegendKey val="0"/>
          <c:showVal val="0"/>
          <c:showCatName val="0"/>
          <c:showSerName val="0"/>
          <c:showPercent val="0"/>
          <c:showBubbleSize val="0"/>
        </c:dLbls>
        <c:gapWidth val="219"/>
        <c:overlap val="-27"/>
        <c:axId val="935897120"/>
        <c:axId val="935891216"/>
      </c:barChart>
      <c:catAx>
        <c:axId val="935897120"/>
        <c:scaling>
          <c:orientation val="minMax"/>
        </c:scaling>
        <c:delete val="0"/>
        <c:axPos val="b"/>
        <c:numFmt formatCode="General" sourceLinked="1"/>
        <c:majorTickMark val="none"/>
        <c:minorTickMark val="none"/>
        <c:tickLblPos val="nextTo"/>
        <c:spPr>
          <a:solidFill>
            <a:schemeClr val="accent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ru-RU"/>
          </a:p>
        </c:txPr>
        <c:crossAx val="935891216"/>
        <c:crosses val="autoZero"/>
        <c:auto val="1"/>
        <c:lblAlgn val="ctr"/>
        <c:lblOffset val="100"/>
        <c:noMultiLvlLbl val="0"/>
      </c:catAx>
      <c:valAx>
        <c:axId val="9358912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935897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Итого расходов, тыс. руб.</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Лист1!$A$2:$A$4</c:f>
              <c:strCache>
                <c:ptCount val="3"/>
                <c:pt idx="0">
                  <c:v>2026 год</c:v>
                </c:pt>
                <c:pt idx="1">
                  <c:v>2027 год</c:v>
                </c:pt>
                <c:pt idx="2">
                  <c:v>2028 год</c:v>
                </c:pt>
              </c:strCache>
            </c:strRef>
          </c:cat>
          <c:val>
            <c:numRef>
              <c:f>Лист1!$B$2:$B$4</c:f>
              <c:numCache>
                <c:formatCode>General</c:formatCode>
                <c:ptCount val="3"/>
                <c:pt idx="0">
                  <c:v>186</c:v>
                </c:pt>
                <c:pt idx="1">
                  <c:v>96.5</c:v>
                </c:pt>
                <c:pt idx="2">
                  <c:v>96.5</c:v>
                </c:pt>
              </c:numCache>
            </c:numRef>
          </c:val>
          <c:extLst>
            <c:ext xmlns:c16="http://schemas.microsoft.com/office/drawing/2014/chart" uri="{C3380CC4-5D6E-409C-BE32-E72D297353CC}">
              <c16:uniqueId val="{00000000-081C-4B77-A05E-4BDE6D84A565}"/>
            </c:ext>
          </c:extLst>
        </c:ser>
        <c:dLbls>
          <c:showLegendKey val="0"/>
          <c:showVal val="0"/>
          <c:showCatName val="0"/>
          <c:showSerName val="0"/>
          <c:showPercent val="0"/>
          <c:showBubbleSize val="0"/>
        </c:dLbls>
        <c:gapWidth val="219"/>
        <c:overlap val="-27"/>
        <c:axId val="509902600"/>
        <c:axId val="509902272"/>
      </c:barChart>
      <c:catAx>
        <c:axId val="509902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9902272"/>
        <c:crosses val="autoZero"/>
        <c:auto val="1"/>
        <c:lblAlgn val="ctr"/>
        <c:lblOffset val="100"/>
        <c:noMultiLvlLbl val="0"/>
      </c:catAx>
      <c:valAx>
        <c:axId val="5099022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9902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sz="1400" dirty="0"/>
              <a:t>Статьи расходов, тыс. руб.</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6.5306132145209764E-2"/>
          <c:y val="0.14054853154046415"/>
          <c:w val="0.91694691481099211"/>
          <c:h val="0.64165040641784954"/>
        </c:manualLayout>
      </c:layout>
      <c:barChart>
        <c:barDir val="col"/>
        <c:grouping val="clustered"/>
        <c:varyColors val="0"/>
        <c:ser>
          <c:idx val="0"/>
          <c:order val="0"/>
          <c:tx>
            <c:strRef>
              <c:f>Лист1!$B$1</c:f>
              <c:strCache>
                <c:ptCount val="1"/>
                <c:pt idx="0">
                  <c:v>Формирование архивных фондов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Лист1!$B$2:$B$4</c:f>
              <c:numCache>
                <c:formatCode>General</c:formatCode>
                <c:ptCount val="3"/>
                <c:pt idx="0">
                  <c:v>248.9</c:v>
                </c:pt>
                <c:pt idx="1">
                  <c:v>89.5</c:v>
                </c:pt>
                <c:pt idx="2">
                  <c:v>89.5</c:v>
                </c:pt>
              </c:numCache>
            </c:numRef>
          </c:val>
          <c:extLst>
            <c:ext xmlns:c16="http://schemas.microsoft.com/office/drawing/2014/chart" uri="{C3380CC4-5D6E-409C-BE32-E72D297353CC}">
              <c16:uniqueId val="{00000000-29F1-44B0-8277-27EB8FB3E5A6}"/>
            </c:ext>
          </c:extLst>
        </c:ser>
        <c:ser>
          <c:idx val="1"/>
          <c:order val="1"/>
          <c:tx>
            <c:strRef>
              <c:f>Лист1!$C$1</c:f>
              <c:strCache>
                <c:ptCount val="1"/>
                <c:pt idx="0">
                  <c:v>Организация профессионального образования и ДПО для муниципальных служащих</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Лист1!$C$2:$C$4</c:f>
              <c:numCache>
                <c:formatCode>General</c:formatCode>
                <c:ptCount val="3"/>
                <c:pt idx="0">
                  <c:v>45</c:v>
                </c:pt>
                <c:pt idx="1">
                  <c:v>45</c:v>
                </c:pt>
                <c:pt idx="2">
                  <c:v>45</c:v>
                </c:pt>
              </c:numCache>
            </c:numRef>
          </c:val>
          <c:extLst>
            <c:ext xmlns:c16="http://schemas.microsoft.com/office/drawing/2014/chart" uri="{C3380CC4-5D6E-409C-BE32-E72D297353CC}">
              <c16:uniqueId val="{00000001-29F1-44B0-8277-27EB8FB3E5A6}"/>
            </c:ext>
          </c:extLst>
        </c:ser>
        <c:ser>
          <c:idx val="2"/>
          <c:order val="2"/>
          <c:tx>
            <c:strRef>
              <c:f>Лист1!$D$1</c:f>
              <c:strCache>
                <c:ptCount val="1"/>
                <c:pt idx="0">
                  <c:v>Содействие развитию малого бизнеса</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Лист1!$D$2:$D$4</c:f>
              <c:numCache>
                <c:formatCode>General</c:formatCode>
                <c:ptCount val="3"/>
                <c:pt idx="0">
                  <c:v>1.5</c:v>
                </c:pt>
                <c:pt idx="1">
                  <c:v>1.5</c:v>
                </c:pt>
                <c:pt idx="2">
                  <c:v>1.5</c:v>
                </c:pt>
              </c:numCache>
            </c:numRef>
          </c:val>
          <c:extLst>
            <c:ext xmlns:c16="http://schemas.microsoft.com/office/drawing/2014/chart" uri="{C3380CC4-5D6E-409C-BE32-E72D297353CC}">
              <c16:uniqueId val="{00000002-29F1-44B0-8277-27EB8FB3E5A6}"/>
            </c:ext>
          </c:extLst>
        </c:ser>
        <c:ser>
          <c:idx val="3"/>
          <c:order val="3"/>
          <c:tx>
            <c:strRef>
              <c:f>Лист1!$E$1</c:f>
              <c:strCache>
                <c:ptCount val="1"/>
                <c:pt idx="0">
                  <c:v>Осуществление экологического просвещения</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Лист1!$E$2:$E$4</c:f>
              <c:numCache>
                <c:formatCode>General</c:formatCode>
                <c:ptCount val="3"/>
                <c:pt idx="0">
                  <c:v>50</c:v>
                </c:pt>
                <c:pt idx="1">
                  <c:v>50</c:v>
                </c:pt>
                <c:pt idx="2">
                  <c:v>50</c:v>
                </c:pt>
              </c:numCache>
            </c:numRef>
          </c:val>
          <c:extLst>
            <c:ext xmlns:c16="http://schemas.microsoft.com/office/drawing/2014/chart" uri="{C3380CC4-5D6E-409C-BE32-E72D297353CC}">
              <c16:uniqueId val="{00000003-29F1-44B0-8277-27EB8FB3E5A6}"/>
            </c:ext>
          </c:extLst>
        </c:ser>
        <c:dLbls>
          <c:showLegendKey val="0"/>
          <c:showVal val="0"/>
          <c:showCatName val="0"/>
          <c:showSerName val="0"/>
          <c:showPercent val="0"/>
          <c:showBubbleSize val="0"/>
        </c:dLbls>
        <c:gapWidth val="219"/>
        <c:overlap val="-27"/>
        <c:axId val="498243400"/>
        <c:axId val="498244712"/>
      </c:barChart>
      <c:catAx>
        <c:axId val="498243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98244712"/>
        <c:crosses val="autoZero"/>
        <c:auto val="1"/>
        <c:lblAlgn val="ctr"/>
        <c:lblOffset val="100"/>
        <c:noMultiLvlLbl val="0"/>
      </c:catAx>
      <c:valAx>
        <c:axId val="4982447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98243400"/>
        <c:crosses val="autoZero"/>
        <c:crossBetween val="between"/>
      </c:valAx>
      <c:spPr>
        <a:noFill/>
        <a:ln>
          <a:noFill/>
        </a:ln>
        <a:effectLst/>
      </c:spPr>
    </c:plotArea>
    <c:legend>
      <c:legendPos val="b"/>
      <c:layout>
        <c:manualLayout>
          <c:xMode val="edge"/>
          <c:yMode val="edge"/>
          <c:x val="0"/>
          <c:y val="0.90031130864956865"/>
          <c:w val="0.99948939081557442"/>
          <c:h val="9.9688691350431333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84547830787344E-2"/>
          <c:y val="2.5993510188832201E-2"/>
          <c:w val="0.9043276401769792"/>
          <c:h val="0.81178866196852684"/>
        </c:manualLayout>
      </c:layout>
      <c:barChart>
        <c:barDir val="col"/>
        <c:grouping val="clustered"/>
        <c:varyColors val="0"/>
        <c:ser>
          <c:idx val="0"/>
          <c:order val="0"/>
          <c:tx>
            <c:strRef>
              <c:f>Лист1!$B$1</c:f>
              <c:strCache>
                <c:ptCount val="1"/>
                <c:pt idx="0">
                  <c:v>Трудоустройство несовершеннолетних в возрасте 14-18 лет, тыс .руб</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1A5-47FF-AA61-FAB75B1ABD6C}"/>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1A5-47FF-AA61-FAB75B1ABD6C}"/>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A5-47FF-AA61-FAB75B1ABD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movingAvg"/>
            <c:period val="2"/>
            <c:dispRSqr val="0"/>
            <c:dispEq val="0"/>
          </c:trendline>
          <c:cat>
            <c:strRef>
              <c:f>Лист1!$A$2:$A$4</c:f>
              <c:strCache>
                <c:ptCount val="3"/>
                <c:pt idx="0">
                  <c:v>2026 год</c:v>
                </c:pt>
                <c:pt idx="1">
                  <c:v>2027 год</c:v>
                </c:pt>
                <c:pt idx="2">
                  <c:v>2028 год</c:v>
                </c:pt>
              </c:strCache>
            </c:strRef>
          </c:cat>
          <c:val>
            <c:numRef>
              <c:f>Лист1!$B$2:$B$4</c:f>
              <c:numCache>
                <c:formatCode>General</c:formatCode>
                <c:ptCount val="3"/>
                <c:pt idx="0">
                  <c:v>300</c:v>
                </c:pt>
                <c:pt idx="1">
                  <c:v>300</c:v>
                </c:pt>
                <c:pt idx="2">
                  <c:v>300</c:v>
                </c:pt>
              </c:numCache>
            </c:numRef>
          </c:val>
          <c:extLst>
            <c:ext xmlns:c16="http://schemas.microsoft.com/office/drawing/2014/chart" uri="{C3380CC4-5D6E-409C-BE32-E72D297353CC}">
              <c16:uniqueId val="{00000000-A1A5-47FF-AA61-FAB75B1ABD6C}"/>
            </c:ext>
          </c:extLst>
        </c:ser>
        <c:dLbls>
          <c:showLegendKey val="0"/>
          <c:showVal val="0"/>
          <c:showCatName val="0"/>
          <c:showSerName val="0"/>
          <c:showPercent val="0"/>
          <c:showBubbleSize val="0"/>
        </c:dLbls>
        <c:gapWidth val="219"/>
        <c:overlap val="-27"/>
        <c:axId val="503336616"/>
        <c:axId val="503340880"/>
      </c:barChart>
      <c:catAx>
        <c:axId val="503336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3340880"/>
        <c:crosses val="autoZero"/>
        <c:auto val="1"/>
        <c:lblAlgn val="ctr"/>
        <c:lblOffset val="100"/>
        <c:noMultiLvlLbl val="0"/>
      </c:catAx>
      <c:valAx>
        <c:axId val="5033408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3336616"/>
        <c:crosses val="autoZero"/>
        <c:crossBetween val="between"/>
      </c:valAx>
      <c:spPr>
        <a:noFill/>
        <a:ln>
          <a:noFill/>
        </a:ln>
        <a:effectLst/>
      </c:spPr>
    </c:plotArea>
    <c:legend>
      <c:legendPos val="b"/>
      <c:layout>
        <c:manualLayout>
          <c:xMode val="edge"/>
          <c:yMode val="edge"/>
          <c:x val="5.2703496124555049E-2"/>
          <c:y val="0.93797515145330024"/>
          <c:w val="0.90294735381535662"/>
          <c:h val="4.796234941176492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Статьи</a:t>
            </a:r>
            <a:r>
              <a:rPr lang="ru-RU" baseline="0" dirty="0"/>
              <a:t> расходов, тыс. руб.</a:t>
            </a:r>
            <a:endParaRPr lang="ru-RU"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Содержание внутриквартальных территорий</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Лист1!$B$2:$B$4</c:f>
              <c:numCache>
                <c:formatCode>General</c:formatCode>
                <c:ptCount val="3"/>
                <c:pt idx="0">
                  <c:v>2980</c:v>
                </c:pt>
                <c:pt idx="1">
                  <c:v>1280</c:v>
                </c:pt>
                <c:pt idx="2">
                  <c:v>645</c:v>
                </c:pt>
              </c:numCache>
            </c:numRef>
          </c:val>
          <c:extLst>
            <c:ext xmlns:c16="http://schemas.microsoft.com/office/drawing/2014/chart" uri="{C3380CC4-5D6E-409C-BE32-E72D297353CC}">
              <c16:uniqueId val="{00000000-74D5-4296-8541-3519D518570F}"/>
            </c:ext>
          </c:extLst>
        </c:ser>
        <c:ser>
          <c:idx val="1"/>
          <c:order val="1"/>
          <c:tx>
            <c:strRef>
              <c:f>Лист1!$C$1</c:f>
              <c:strCache>
                <c:ptCount val="1"/>
                <c:pt idx="0">
                  <c:v>Содержание детских и спортивных площадок</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Лист1!$C$2:$C$4</c:f>
              <c:numCache>
                <c:formatCode>General</c:formatCode>
                <c:ptCount val="3"/>
                <c:pt idx="0">
                  <c:v>640</c:v>
                </c:pt>
                <c:pt idx="1">
                  <c:v>320</c:v>
                </c:pt>
                <c:pt idx="2">
                  <c:v>350</c:v>
                </c:pt>
              </c:numCache>
            </c:numRef>
          </c:val>
          <c:extLst>
            <c:ext xmlns:c16="http://schemas.microsoft.com/office/drawing/2014/chart" uri="{C3380CC4-5D6E-409C-BE32-E72D297353CC}">
              <c16:uniqueId val="{00000001-74D5-4296-8541-3519D518570F}"/>
            </c:ext>
          </c:extLst>
        </c:ser>
        <c:ser>
          <c:idx val="2"/>
          <c:order val="2"/>
          <c:tx>
            <c:strRef>
              <c:f>Лист1!$D$1</c:f>
              <c:strCache>
                <c:ptCount val="1"/>
                <c:pt idx="0">
                  <c:v>Содержание декоративных оргаждений</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Лист1!$D$2:$D$4</c:f>
              <c:numCache>
                <c:formatCode>General</c:formatCode>
                <c:ptCount val="3"/>
                <c:pt idx="0">
                  <c:v>1578</c:v>
                </c:pt>
                <c:pt idx="1">
                  <c:v>374</c:v>
                </c:pt>
                <c:pt idx="2">
                  <c:v>129</c:v>
                </c:pt>
              </c:numCache>
            </c:numRef>
          </c:val>
          <c:extLst>
            <c:ext xmlns:c16="http://schemas.microsoft.com/office/drawing/2014/chart" uri="{C3380CC4-5D6E-409C-BE32-E72D297353CC}">
              <c16:uniqueId val="{00000002-74D5-4296-8541-3519D518570F}"/>
            </c:ext>
          </c:extLst>
        </c:ser>
        <c:ser>
          <c:idx val="3"/>
          <c:order val="3"/>
          <c:tx>
            <c:strRef>
              <c:f>Лист1!$E$1</c:f>
              <c:strCache>
                <c:ptCount val="1"/>
                <c:pt idx="0">
                  <c:v>Содержание элементов оформления Санкт-Петербурга</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Лист1!$E$2:$E$4</c:f>
              <c:numCache>
                <c:formatCode>General</c:formatCode>
                <c:ptCount val="3"/>
                <c:pt idx="0">
                  <c:v>450</c:v>
                </c:pt>
                <c:pt idx="1">
                  <c:v>450</c:v>
                </c:pt>
                <c:pt idx="2">
                  <c:v>450</c:v>
                </c:pt>
              </c:numCache>
            </c:numRef>
          </c:val>
          <c:extLst>
            <c:ext xmlns:c16="http://schemas.microsoft.com/office/drawing/2014/chart" uri="{C3380CC4-5D6E-409C-BE32-E72D297353CC}">
              <c16:uniqueId val="{00000003-74D5-4296-8541-3519D518570F}"/>
            </c:ext>
          </c:extLst>
        </c:ser>
        <c:ser>
          <c:idx val="4"/>
          <c:order val="4"/>
          <c:tx>
            <c:strRef>
              <c:f>Лист1!$F$1</c:f>
              <c:strCache>
                <c:ptCount val="1"/>
                <c:pt idx="0">
                  <c:v>Работы в сфере озеленения</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Лист1!$F$2:$F$4</c:f>
              <c:numCache>
                <c:formatCode>General</c:formatCode>
                <c:ptCount val="3"/>
                <c:pt idx="0">
                  <c:v>8734</c:v>
                </c:pt>
                <c:pt idx="1">
                  <c:v>4875.6000000000004</c:v>
                </c:pt>
                <c:pt idx="2">
                  <c:v>4826</c:v>
                </c:pt>
              </c:numCache>
            </c:numRef>
          </c:val>
          <c:extLst>
            <c:ext xmlns:c16="http://schemas.microsoft.com/office/drawing/2014/chart" uri="{C3380CC4-5D6E-409C-BE32-E72D297353CC}">
              <c16:uniqueId val="{00000004-74D5-4296-8541-3519D518570F}"/>
            </c:ext>
          </c:extLst>
        </c:ser>
        <c:ser>
          <c:idx val="5"/>
          <c:order val="5"/>
          <c:tx>
            <c:strRef>
              <c:f>Лист1!$G$1</c:f>
              <c:strCache>
                <c:ptCount val="1"/>
                <c:pt idx="0">
                  <c:v>Содержание внутриквартальных территорий в границах территорий объектов культурного наследия</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2026 год</c:v>
                </c:pt>
                <c:pt idx="1">
                  <c:v>2027 год</c:v>
                </c:pt>
                <c:pt idx="2">
                  <c:v>2028 год</c:v>
                </c:pt>
              </c:strCache>
            </c:strRef>
          </c:cat>
          <c:val>
            <c:numRef>
              <c:f>Лист1!$G$2:$G$4</c:f>
              <c:numCache>
                <c:formatCode>General</c:formatCode>
                <c:ptCount val="3"/>
                <c:pt idx="0">
                  <c:v>161</c:v>
                </c:pt>
                <c:pt idx="1">
                  <c:v>700</c:v>
                </c:pt>
                <c:pt idx="2">
                  <c:v>600</c:v>
                </c:pt>
              </c:numCache>
            </c:numRef>
          </c:val>
          <c:extLst>
            <c:ext xmlns:c16="http://schemas.microsoft.com/office/drawing/2014/chart" uri="{C3380CC4-5D6E-409C-BE32-E72D297353CC}">
              <c16:uniqueId val="{00000005-74D5-4296-8541-3519D518570F}"/>
            </c:ext>
          </c:extLst>
        </c:ser>
        <c:dLbls>
          <c:showLegendKey val="0"/>
          <c:showVal val="0"/>
          <c:showCatName val="0"/>
          <c:showSerName val="0"/>
          <c:showPercent val="0"/>
          <c:showBubbleSize val="0"/>
        </c:dLbls>
        <c:gapWidth val="219"/>
        <c:overlap val="-27"/>
        <c:axId val="498254552"/>
        <c:axId val="498249632"/>
      </c:barChart>
      <c:catAx>
        <c:axId val="498254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98249632"/>
        <c:crosses val="autoZero"/>
        <c:auto val="1"/>
        <c:lblAlgn val="ctr"/>
        <c:lblOffset val="100"/>
        <c:noMultiLvlLbl val="0"/>
      </c:catAx>
      <c:valAx>
        <c:axId val="4982496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98254552"/>
        <c:crosses val="autoZero"/>
        <c:crossBetween val="between"/>
      </c:valAx>
      <c:spPr>
        <a:noFill/>
        <a:ln>
          <a:noFill/>
        </a:ln>
        <a:effectLst/>
      </c:spPr>
    </c:plotArea>
    <c:legend>
      <c:legendPos val="b"/>
      <c:layout>
        <c:manualLayout>
          <c:xMode val="edge"/>
          <c:yMode val="edge"/>
          <c:x val="4.8690534776902897E-2"/>
          <c:y val="0.86731414817150221"/>
          <c:w val="0.90053551509186369"/>
          <c:h val="0.118623267182025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327C75-8A88-4E91-80B4-E37E526CC47D}" type="datetimeFigureOut">
              <a:rPr lang="ru-RU" smtClean="0"/>
              <a:t>10.11.2025</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D17DB-6B9B-4DF8-9F99-D87D12BBFBC3}" type="slidenum">
              <a:rPr lang="ru-RU" smtClean="0"/>
              <a:t>‹#›</a:t>
            </a:fld>
            <a:endParaRPr lang="ru-RU"/>
          </a:p>
        </p:txBody>
      </p:sp>
    </p:spTree>
    <p:extLst>
      <p:ext uri="{BB962C8B-B14F-4D97-AF65-F5344CB8AC3E}">
        <p14:creationId xmlns:p14="http://schemas.microsoft.com/office/powerpoint/2010/main" val="3910388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AF2A2B-08A8-486A-B2EC-FCC7E3FB0EB6}" type="datetimeFigureOut">
              <a:rPr lang="ru-RU" smtClean="0"/>
              <a:t>10.11.2025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8E4F48-F9E4-459F-B53A-8989EB191356}" type="slidenum">
              <a:rPr lang="ru-RU" smtClean="0"/>
              <a:t>‹#›</a:t>
            </a:fld>
            <a:endParaRPr lang="ru-RU"/>
          </a:p>
        </p:txBody>
      </p:sp>
    </p:spTree>
    <p:extLst>
      <p:ext uri="{BB962C8B-B14F-4D97-AF65-F5344CB8AC3E}">
        <p14:creationId xmlns:p14="http://schemas.microsoft.com/office/powerpoint/2010/main" val="131333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90A8AD-72F8-1F6C-0C63-CCDA0D6BAA3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D53E5D1-0CD4-E747-3035-2C53A09D78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85FDC05-6DAC-911C-80C7-0377718DAA95}"/>
              </a:ext>
            </a:extLst>
          </p:cNvPr>
          <p:cNvSpPr>
            <a:spLocks noGrp="1"/>
          </p:cNvSpPr>
          <p:nvPr>
            <p:ph type="dt" sz="half" idx="10"/>
          </p:nvPr>
        </p:nvSpPr>
        <p:spPr/>
        <p:txBody>
          <a:bodyPr/>
          <a:lstStyle/>
          <a:p>
            <a:fld id="{AD499E67-E32B-4992-BFFF-DDDCFEF2BB68}" type="datetimeFigureOut">
              <a:rPr lang="ru-RU" smtClean="0"/>
              <a:t>10.11.2025</a:t>
            </a:fld>
            <a:endParaRPr lang="ru-RU"/>
          </a:p>
        </p:txBody>
      </p:sp>
      <p:sp>
        <p:nvSpPr>
          <p:cNvPr id="5" name="Нижний колонтитул 4">
            <a:extLst>
              <a:ext uri="{FF2B5EF4-FFF2-40B4-BE49-F238E27FC236}">
                <a16:creationId xmlns:a16="http://schemas.microsoft.com/office/drawing/2014/main" id="{33E663D6-E2CD-C6D3-DC76-CDEC4EBC321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2D4E6A4-7AA4-6A7C-1B20-D5BF4026F8BB}"/>
              </a:ext>
            </a:extLst>
          </p:cNvPr>
          <p:cNvSpPr>
            <a:spLocks noGrp="1"/>
          </p:cNvSpPr>
          <p:nvPr>
            <p:ph type="sldNum" sz="quarter" idx="12"/>
          </p:nvPr>
        </p:nvSpPr>
        <p:spPr/>
        <p:txBody>
          <a:bodyPr/>
          <a:lstStyle/>
          <a:p>
            <a:fld id="{82488195-7A0A-49C5-ACB1-FC490F34D8B9}" type="slidenum">
              <a:rPr lang="ru-RU" smtClean="0"/>
              <a:t>‹#›</a:t>
            </a:fld>
            <a:endParaRPr lang="ru-RU"/>
          </a:p>
        </p:txBody>
      </p:sp>
      <p:sp>
        <p:nvSpPr>
          <p:cNvPr id="7" name="Rectangle 7">
            <a:extLst>
              <a:ext uri="{FF2B5EF4-FFF2-40B4-BE49-F238E27FC236}">
                <a16:creationId xmlns:a16="http://schemas.microsoft.com/office/drawing/2014/main" id="{BE1AE54C-3FBF-EA64-9861-17C742A14A92}"/>
              </a:ext>
            </a:extLst>
          </p:cNvPr>
          <p:cNvSpPr/>
          <p:nvPr userDrawn="1"/>
        </p:nvSpPr>
        <p:spPr>
          <a:xfrm>
            <a:off x="0" y="6406932"/>
            <a:ext cx="12188825" cy="45106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Tree>
    <p:extLst>
      <p:ext uri="{BB962C8B-B14F-4D97-AF65-F5344CB8AC3E}">
        <p14:creationId xmlns:p14="http://schemas.microsoft.com/office/powerpoint/2010/main" val="309471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4E4A88-08BC-0AC5-1B39-06DE0FD4969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7A64787-F09A-E513-EC55-1DF3B00A840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42C0F42-E85D-C978-49EF-200F23DBA5F9}"/>
              </a:ext>
            </a:extLst>
          </p:cNvPr>
          <p:cNvSpPr>
            <a:spLocks noGrp="1"/>
          </p:cNvSpPr>
          <p:nvPr>
            <p:ph type="dt" sz="half" idx="10"/>
          </p:nvPr>
        </p:nvSpPr>
        <p:spPr/>
        <p:txBody>
          <a:bodyPr/>
          <a:lstStyle/>
          <a:p>
            <a:fld id="{AD499E67-E32B-4992-BFFF-DDDCFEF2BB68}" type="datetimeFigureOut">
              <a:rPr lang="ru-RU" smtClean="0"/>
              <a:t>10.11.2025</a:t>
            </a:fld>
            <a:endParaRPr lang="ru-RU"/>
          </a:p>
        </p:txBody>
      </p:sp>
      <p:sp>
        <p:nvSpPr>
          <p:cNvPr id="5" name="Нижний колонтитул 4">
            <a:extLst>
              <a:ext uri="{FF2B5EF4-FFF2-40B4-BE49-F238E27FC236}">
                <a16:creationId xmlns:a16="http://schemas.microsoft.com/office/drawing/2014/main" id="{294BE7D2-35AA-1028-464C-6CE9A77E90A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C6FC4DE-BA7B-5193-B710-296FCA5949CD}"/>
              </a:ext>
            </a:extLst>
          </p:cNvPr>
          <p:cNvSpPr>
            <a:spLocks noGrp="1"/>
          </p:cNvSpPr>
          <p:nvPr>
            <p:ph type="sldNum" sz="quarter" idx="12"/>
          </p:nvPr>
        </p:nvSpPr>
        <p:spPr/>
        <p:txBody>
          <a:bodyPr/>
          <a:lstStyle/>
          <a:p>
            <a:fld id="{82488195-7A0A-49C5-ACB1-FC490F34D8B9}" type="slidenum">
              <a:rPr lang="ru-RU" smtClean="0"/>
              <a:t>‹#›</a:t>
            </a:fld>
            <a:endParaRPr lang="ru-RU"/>
          </a:p>
        </p:txBody>
      </p:sp>
    </p:spTree>
    <p:extLst>
      <p:ext uri="{BB962C8B-B14F-4D97-AF65-F5344CB8AC3E}">
        <p14:creationId xmlns:p14="http://schemas.microsoft.com/office/powerpoint/2010/main" val="1185186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DEB1F84-6A1C-FDC8-5EAC-DCA0B715BF8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BA329DC-39E5-9C5C-71A7-3C30C884F5C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8E29391-C250-B8E3-96FC-BD9F5FF89209}"/>
              </a:ext>
            </a:extLst>
          </p:cNvPr>
          <p:cNvSpPr>
            <a:spLocks noGrp="1"/>
          </p:cNvSpPr>
          <p:nvPr>
            <p:ph type="dt" sz="half" idx="10"/>
          </p:nvPr>
        </p:nvSpPr>
        <p:spPr/>
        <p:txBody>
          <a:bodyPr/>
          <a:lstStyle/>
          <a:p>
            <a:fld id="{AD499E67-E32B-4992-BFFF-DDDCFEF2BB68}" type="datetimeFigureOut">
              <a:rPr lang="ru-RU" smtClean="0"/>
              <a:t>10.11.2025</a:t>
            </a:fld>
            <a:endParaRPr lang="ru-RU"/>
          </a:p>
        </p:txBody>
      </p:sp>
      <p:sp>
        <p:nvSpPr>
          <p:cNvPr id="5" name="Нижний колонтитул 4">
            <a:extLst>
              <a:ext uri="{FF2B5EF4-FFF2-40B4-BE49-F238E27FC236}">
                <a16:creationId xmlns:a16="http://schemas.microsoft.com/office/drawing/2014/main" id="{7923FF27-7FBE-BAAB-F3DB-0BD54C37631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8129037-2127-8E5F-E565-4FB2D03C92E8}"/>
              </a:ext>
            </a:extLst>
          </p:cNvPr>
          <p:cNvSpPr>
            <a:spLocks noGrp="1"/>
          </p:cNvSpPr>
          <p:nvPr>
            <p:ph type="sldNum" sz="quarter" idx="12"/>
          </p:nvPr>
        </p:nvSpPr>
        <p:spPr/>
        <p:txBody>
          <a:bodyPr/>
          <a:lstStyle/>
          <a:p>
            <a:fld id="{82488195-7A0A-49C5-ACB1-FC490F34D8B9}" type="slidenum">
              <a:rPr lang="ru-RU" smtClean="0"/>
              <a:t>‹#›</a:t>
            </a:fld>
            <a:endParaRPr lang="ru-RU"/>
          </a:p>
        </p:txBody>
      </p:sp>
    </p:spTree>
    <p:extLst>
      <p:ext uri="{BB962C8B-B14F-4D97-AF65-F5344CB8AC3E}">
        <p14:creationId xmlns:p14="http://schemas.microsoft.com/office/powerpoint/2010/main" val="3075140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bg>
      <p:bgPr>
        <a:blipFill dpi="0" rotWithShape="1">
          <a:blip r:embed="rId2">
            <a:alphaModFix amt="8000"/>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3FF78A-8C29-42BC-42F2-9193E6104440}"/>
              </a:ext>
            </a:extLst>
          </p:cNvPr>
          <p:cNvSpPr>
            <a:spLocks noGrp="1"/>
          </p:cNvSpPr>
          <p:nvPr>
            <p:ph type="title"/>
          </p:nvPr>
        </p:nvSpPr>
        <p:spPr/>
        <p:txBody>
          <a:bodyPr/>
          <a:lstStyle/>
          <a:p>
            <a:r>
              <a:rPr lang="ru-RU"/>
              <a:t>Образец заголовка</a:t>
            </a:r>
          </a:p>
        </p:txBody>
      </p:sp>
      <p:sp>
        <p:nvSpPr>
          <p:cNvPr id="3" name="Rectangle 7">
            <a:extLst>
              <a:ext uri="{FF2B5EF4-FFF2-40B4-BE49-F238E27FC236}">
                <a16:creationId xmlns:a16="http://schemas.microsoft.com/office/drawing/2014/main" id="{04435A94-7B2B-C13E-4DB9-A8B93E74F62A}"/>
              </a:ext>
            </a:extLst>
          </p:cNvPr>
          <p:cNvSpPr/>
          <p:nvPr userDrawn="1"/>
        </p:nvSpPr>
        <p:spPr>
          <a:xfrm>
            <a:off x="0" y="6406932"/>
            <a:ext cx="12188825" cy="45106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pic>
        <p:nvPicPr>
          <p:cNvPr id="5" name="Рисунок 4">
            <a:extLst>
              <a:ext uri="{FF2B5EF4-FFF2-40B4-BE49-F238E27FC236}">
                <a16:creationId xmlns:a16="http://schemas.microsoft.com/office/drawing/2014/main" id="{D19DE352-DA92-E294-1DF8-B39FACB1132C}"/>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l="53744"/>
          <a:stretch/>
        </p:blipFill>
        <p:spPr>
          <a:xfrm>
            <a:off x="0" y="0"/>
            <a:ext cx="762140" cy="927042"/>
          </a:xfrm>
          <a:prstGeom prst="rect">
            <a:avLst/>
          </a:prstGeom>
        </p:spPr>
      </p:pic>
    </p:spTree>
    <p:extLst>
      <p:ext uri="{BB962C8B-B14F-4D97-AF65-F5344CB8AC3E}">
        <p14:creationId xmlns:p14="http://schemas.microsoft.com/office/powerpoint/2010/main" val="64242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CAA81D-41E3-7A8A-A107-D318D5C7691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728881B-8FED-D036-5541-153D853B67D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7A50EBE-EEA4-71CD-8E5D-6FD3289574DF}"/>
              </a:ext>
            </a:extLst>
          </p:cNvPr>
          <p:cNvSpPr>
            <a:spLocks noGrp="1"/>
          </p:cNvSpPr>
          <p:nvPr>
            <p:ph type="dt" sz="half" idx="10"/>
          </p:nvPr>
        </p:nvSpPr>
        <p:spPr/>
        <p:txBody>
          <a:bodyPr/>
          <a:lstStyle/>
          <a:p>
            <a:fld id="{AD499E67-E32B-4992-BFFF-DDDCFEF2BB68}" type="datetimeFigureOut">
              <a:rPr lang="ru-RU" smtClean="0"/>
              <a:t>10.11.2025</a:t>
            </a:fld>
            <a:endParaRPr lang="ru-RU"/>
          </a:p>
        </p:txBody>
      </p:sp>
      <p:sp>
        <p:nvSpPr>
          <p:cNvPr id="5" name="Нижний колонтитул 4">
            <a:extLst>
              <a:ext uri="{FF2B5EF4-FFF2-40B4-BE49-F238E27FC236}">
                <a16:creationId xmlns:a16="http://schemas.microsoft.com/office/drawing/2014/main" id="{5F2EF8D5-61DA-6510-FE85-86E1C7A6183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19095D2-1CE6-D938-6298-DC1E33E2B3E6}"/>
              </a:ext>
            </a:extLst>
          </p:cNvPr>
          <p:cNvSpPr>
            <a:spLocks noGrp="1"/>
          </p:cNvSpPr>
          <p:nvPr>
            <p:ph type="sldNum" sz="quarter" idx="12"/>
          </p:nvPr>
        </p:nvSpPr>
        <p:spPr/>
        <p:txBody>
          <a:bodyPr/>
          <a:lstStyle/>
          <a:p>
            <a:fld id="{82488195-7A0A-49C5-ACB1-FC490F34D8B9}" type="slidenum">
              <a:rPr lang="ru-RU" smtClean="0"/>
              <a:t>‹#›</a:t>
            </a:fld>
            <a:endParaRPr lang="ru-RU"/>
          </a:p>
        </p:txBody>
      </p:sp>
    </p:spTree>
    <p:extLst>
      <p:ext uri="{BB962C8B-B14F-4D97-AF65-F5344CB8AC3E}">
        <p14:creationId xmlns:p14="http://schemas.microsoft.com/office/powerpoint/2010/main" val="148884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A8CB1D-E310-03B8-591A-63F08E1AB49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3B82F020-13CB-D792-C153-E7F6CBA1C9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AC0E8D7-14B8-2409-4903-2B0F805CC1B8}"/>
              </a:ext>
            </a:extLst>
          </p:cNvPr>
          <p:cNvSpPr>
            <a:spLocks noGrp="1"/>
          </p:cNvSpPr>
          <p:nvPr>
            <p:ph type="dt" sz="half" idx="10"/>
          </p:nvPr>
        </p:nvSpPr>
        <p:spPr/>
        <p:txBody>
          <a:bodyPr/>
          <a:lstStyle/>
          <a:p>
            <a:fld id="{AD499E67-E32B-4992-BFFF-DDDCFEF2BB68}" type="datetimeFigureOut">
              <a:rPr lang="ru-RU" smtClean="0"/>
              <a:t>10.11.2025</a:t>
            </a:fld>
            <a:endParaRPr lang="ru-RU"/>
          </a:p>
        </p:txBody>
      </p:sp>
      <p:sp>
        <p:nvSpPr>
          <p:cNvPr id="5" name="Нижний колонтитул 4">
            <a:extLst>
              <a:ext uri="{FF2B5EF4-FFF2-40B4-BE49-F238E27FC236}">
                <a16:creationId xmlns:a16="http://schemas.microsoft.com/office/drawing/2014/main" id="{6DBC9EFD-6565-C636-5F63-456C25DE8D6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9D9DF88-9090-6AD5-F0A4-13BEA5C1E142}"/>
              </a:ext>
            </a:extLst>
          </p:cNvPr>
          <p:cNvSpPr>
            <a:spLocks noGrp="1"/>
          </p:cNvSpPr>
          <p:nvPr>
            <p:ph type="sldNum" sz="quarter" idx="12"/>
          </p:nvPr>
        </p:nvSpPr>
        <p:spPr/>
        <p:txBody>
          <a:bodyPr/>
          <a:lstStyle/>
          <a:p>
            <a:fld id="{82488195-7A0A-49C5-ACB1-FC490F34D8B9}" type="slidenum">
              <a:rPr lang="ru-RU" smtClean="0"/>
              <a:t>‹#›</a:t>
            </a:fld>
            <a:endParaRPr lang="ru-RU"/>
          </a:p>
        </p:txBody>
      </p:sp>
    </p:spTree>
    <p:extLst>
      <p:ext uri="{BB962C8B-B14F-4D97-AF65-F5344CB8AC3E}">
        <p14:creationId xmlns:p14="http://schemas.microsoft.com/office/powerpoint/2010/main" val="3888583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C46627-934F-EF66-5E9C-CEF327F90AD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CDAD09E-8BC2-F4B3-280F-165F9773D9C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022A1C41-AB31-7B59-EEA9-436C1B050643}"/>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3CC0F82B-B25D-3756-E93E-E0AD37D64F5F}"/>
              </a:ext>
            </a:extLst>
          </p:cNvPr>
          <p:cNvSpPr>
            <a:spLocks noGrp="1"/>
          </p:cNvSpPr>
          <p:nvPr>
            <p:ph type="dt" sz="half" idx="10"/>
          </p:nvPr>
        </p:nvSpPr>
        <p:spPr/>
        <p:txBody>
          <a:bodyPr/>
          <a:lstStyle/>
          <a:p>
            <a:fld id="{AD499E67-E32B-4992-BFFF-DDDCFEF2BB68}" type="datetimeFigureOut">
              <a:rPr lang="ru-RU" smtClean="0"/>
              <a:t>10.11.2025</a:t>
            </a:fld>
            <a:endParaRPr lang="ru-RU"/>
          </a:p>
        </p:txBody>
      </p:sp>
      <p:sp>
        <p:nvSpPr>
          <p:cNvPr id="6" name="Нижний колонтитул 5">
            <a:extLst>
              <a:ext uri="{FF2B5EF4-FFF2-40B4-BE49-F238E27FC236}">
                <a16:creationId xmlns:a16="http://schemas.microsoft.com/office/drawing/2014/main" id="{77C39001-827A-B105-0C22-5D89088439B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E073B6C-9CBF-F94D-1A71-3502E8CA597D}"/>
              </a:ext>
            </a:extLst>
          </p:cNvPr>
          <p:cNvSpPr>
            <a:spLocks noGrp="1"/>
          </p:cNvSpPr>
          <p:nvPr>
            <p:ph type="sldNum" sz="quarter" idx="12"/>
          </p:nvPr>
        </p:nvSpPr>
        <p:spPr/>
        <p:txBody>
          <a:bodyPr/>
          <a:lstStyle/>
          <a:p>
            <a:fld id="{82488195-7A0A-49C5-ACB1-FC490F34D8B9}" type="slidenum">
              <a:rPr lang="ru-RU" smtClean="0"/>
              <a:t>‹#›</a:t>
            </a:fld>
            <a:endParaRPr lang="ru-RU"/>
          </a:p>
        </p:txBody>
      </p:sp>
    </p:spTree>
    <p:extLst>
      <p:ext uri="{BB962C8B-B14F-4D97-AF65-F5344CB8AC3E}">
        <p14:creationId xmlns:p14="http://schemas.microsoft.com/office/powerpoint/2010/main" val="3698955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3FACBE-0525-F1B4-4B86-33406543282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D1BD2BA0-93BE-C211-8846-739F2D0283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EDB3C07-80E1-5DA6-4FE3-1D98102982A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C3228980-2653-8D36-F3B6-04DC7E211C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D9BD5E5-568D-0D89-CA03-26A5D332EC9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DC1E38D9-287D-28C8-F425-B4E8834AEB07}"/>
              </a:ext>
            </a:extLst>
          </p:cNvPr>
          <p:cNvSpPr>
            <a:spLocks noGrp="1"/>
          </p:cNvSpPr>
          <p:nvPr>
            <p:ph type="dt" sz="half" idx="10"/>
          </p:nvPr>
        </p:nvSpPr>
        <p:spPr/>
        <p:txBody>
          <a:bodyPr/>
          <a:lstStyle/>
          <a:p>
            <a:fld id="{AD499E67-E32B-4992-BFFF-DDDCFEF2BB68}" type="datetimeFigureOut">
              <a:rPr lang="ru-RU" smtClean="0"/>
              <a:t>10.11.2025</a:t>
            </a:fld>
            <a:endParaRPr lang="ru-RU"/>
          </a:p>
        </p:txBody>
      </p:sp>
      <p:sp>
        <p:nvSpPr>
          <p:cNvPr id="8" name="Нижний колонтитул 7">
            <a:extLst>
              <a:ext uri="{FF2B5EF4-FFF2-40B4-BE49-F238E27FC236}">
                <a16:creationId xmlns:a16="http://schemas.microsoft.com/office/drawing/2014/main" id="{AB1198F9-08F5-C549-61E3-546B15064EC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0FAFAF45-D1E4-3467-48C5-98441924DDBB}"/>
              </a:ext>
            </a:extLst>
          </p:cNvPr>
          <p:cNvSpPr>
            <a:spLocks noGrp="1"/>
          </p:cNvSpPr>
          <p:nvPr>
            <p:ph type="sldNum" sz="quarter" idx="12"/>
          </p:nvPr>
        </p:nvSpPr>
        <p:spPr/>
        <p:txBody>
          <a:bodyPr/>
          <a:lstStyle/>
          <a:p>
            <a:fld id="{82488195-7A0A-49C5-ACB1-FC490F34D8B9}" type="slidenum">
              <a:rPr lang="ru-RU" smtClean="0"/>
              <a:t>‹#›</a:t>
            </a:fld>
            <a:endParaRPr lang="ru-RU"/>
          </a:p>
        </p:txBody>
      </p:sp>
    </p:spTree>
    <p:extLst>
      <p:ext uri="{BB962C8B-B14F-4D97-AF65-F5344CB8AC3E}">
        <p14:creationId xmlns:p14="http://schemas.microsoft.com/office/powerpoint/2010/main" val="4192210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C308C0-BDE3-2E01-A511-A27F2C5F605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E61A420-D4CE-359F-5C5F-A61618B0D1C4}"/>
              </a:ext>
            </a:extLst>
          </p:cNvPr>
          <p:cNvSpPr>
            <a:spLocks noGrp="1"/>
          </p:cNvSpPr>
          <p:nvPr>
            <p:ph type="dt" sz="half" idx="10"/>
          </p:nvPr>
        </p:nvSpPr>
        <p:spPr/>
        <p:txBody>
          <a:bodyPr/>
          <a:lstStyle/>
          <a:p>
            <a:fld id="{AD499E67-E32B-4992-BFFF-DDDCFEF2BB68}" type="datetimeFigureOut">
              <a:rPr lang="ru-RU" smtClean="0"/>
              <a:t>10.11.2025</a:t>
            </a:fld>
            <a:endParaRPr lang="ru-RU"/>
          </a:p>
        </p:txBody>
      </p:sp>
      <p:sp>
        <p:nvSpPr>
          <p:cNvPr id="4" name="Нижний колонтитул 3">
            <a:extLst>
              <a:ext uri="{FF2B5EF4-FFF2-40B4-BE49-F238E27FC236}">
                <a16:creationId xmlns:a16="http://schemas.microsoft.com/office/drawing/2014/main" id="{06841FBB-4EF9-17BA-639A-14975D314E78}"/>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A2988C0F-CEE5-BAB2-F77C-2C619B662DD8}"/>
              </a:ext>
            </a:extLst>
          </p:cNvPr>
          <p:cNvSpPr>
            <a:spLocks noGrp="1"/>
          </p:cNvSpPr>
          <p:nvPr>
            <p:ph type="sldNum" sz="quarter" idx="12"/>
          </p:nvPr>
        </p:nvSpPr>
        <p:spPr/>
        <p:txBody>
          <a:bodyPr/>
          <a:lstStyle/>
          <a:p>
            <a:fld id="{82488195-7A0A-49C5-ACB1-FC490F34D8B9}" type="slidenum">
              <a:rPr lang="ru-RU" smtClean="0"/>
              <a:t>‹#›</a:t>
            </a:fld>
            <a:endParaRPr lang="ru-RU"/>
          </a:p>
        </p:txBody>
      </p:sp>
    </p:spTree>
    <p:extLst>
      <p:ext uri="{BB962C8B-B14F-4D97-AF65-F5344CB8AC3E}">
        <p14:creationId xmlns:p14="http://schemas.microsoft.com/office/powerpoint/2010/main" val="3249687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B3A5C06-4984-F184-D8BA-DC4B890D33C1}"/>
              </a:ext>
            </a:extLst>
          </p:cNvPr>
          <p:cNvSpPr>
            <a:spLocks noGrp="1"/>
          </p:cNvSpPr>
          <p:nvPr>
            <p:ph type="dt" sz="half" idx="10"/>
          </p:nvPr>
        </p:nvSpPr>
        <p:spPr/>
        <p:txBody>
          <a:bodyPr/>
          <a:lstStyle/>
          <a:p>
            <a:fld id="{AD499E67-E32B-4992-BFFF-DDDCFEF2BB68}" type="datetimeFigureOut">
              <a:rPr lang="ru-RU" smtClean="0"/>
              <a:t>10.11.2025</a:t>
            </a:fld>
            <a:endParaRPr lang="ru-RU"/>
          </a:p>
        </p:txBody>
      </p:sp>
      <p:sp>
        <p:nvSpPr>
          <p:cNvPr id="3" name="Нижний колонтитул 2">
            <a:extLst>
              <a:ext uri="{FF2B5EF4-FFF2-40B4-BE49-F238E27FC236}">
                <a16:creationId xmlns:a16="http://schemas.microsoft.com/office/drawing/2014/main" id="{8DB413CF-4110-2A8E-F939-E1D4685677D4}"/>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DA838702-9EC0-7A75-1C06-5DDA829758BF}"/>
              </a:ext>
            </a:extLst>
          </p:cNvPr>
          <p:cNvSpPr>
            <a:spLocks noGrp="1"/>
          </p:cNvSpPr>
          <p:nvPr>
            <p:ph type="sldNum" sz="quarter" idx="12"/>
          </p:nvPr>
        </p:nvSpPr>
        <p:spPr/>
        <p:txBody>
          <a:bodyPr/>
          <a:lstStyle/>
          <a:p>
            <a:fld id="{82488195-7A0A-49C5-ACB1-FC490F34D8B9}" type="slidenum">
              <a:rPr lang="ru-RU" smtClean="0"/>
              <a:t>‹#›</a:t>
            </a:fld>
            <a:endParaRPr lang="ru-RU"/>
          </a:p>
        </p:txBody>
      </p:sp>
    </p:spTree>
    <p:extLst>
      <p:ext uri="{BB962C8B-B14F-4D97-AF65-F5344CB8AC3E}">
        <p14:creationId xmlns:p14="http://schemas.microsoft.com/office/powerpoint/2010/main" val="4247507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D578E1-1C45-CC5E-DB15-CE86C4B067D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A7E3B30-7234-D3DD-3293-8FAA451B9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AF64AF99-FBAC-1450-CBE1-5E433C4CA7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D2B75EA-1545-B1C1-D3D2-6B6195450B55}"/>
              </a:ext>
            </a:extLst>
          </p:cNvPr>
          <p:cNvSpPr>
            <a:spLocks noGrp="1"/>
          </p:cNvSpPr>
          <p:nvPr>
            <p:ph type="dt" sz="half" idx="10"/>
          </p:nvPr>
        </p:nvSpPr>
        <p:spPr/>
        <p:txBody>
          <a:bodyPr/>
          <a:lstStyle/>
          <a:p>
            <a:fld id="{AD499E67-E32B-4992-BFFF-DDDCFEF2BB68}" type="datetimeFigureOut">
              <a:rPr lang="ru-RU" smtClean="0"/>
              <a:t>10.11.2025</a:t>
            </a:fld>
            <a:endParaRPr lang="ru-RU"/>
          </a:p>
        </p:txBody>
      </p:sp>
      <p:sp>
        <p:nvSpPr>
          <p:cNvPr id="6" name="Нижний колонтитул 5">
            <a:extLst>
              <a:ext uri="{FF2B5EF4-FFF2-40B4-BE49-F238E27FC236}">
                <a16:creationId xmlns:a16="http://schemas.microsoft.com/office/drawing/2014/main" id="{8D7D3A87-CE4F-4C41-92FA-D88D7304EFC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FB7AABD-9B54-8306-B700-103C67308D2C}"/>
              </a:ext>
            </a:extLst>
          </p:cNvPr>
          <p:cNvSpPr>
            <a:spLocks noGrp="1"/>
          </p:cNvSpPr>
          <p:nvPr>
            <p:ph type="sldNum" sz="quarter" idx="12"/>
          </p:nvPr>
        </p:nvSpPr>
        <p:spPr/>
        <p:txBody>
          <a:bodyPr/>
          <a:lstStyle/>
          <a:p>
            <a:fld id="{82488195-7A0A-49C5-ACB1-FC490F34D8B9}" type="slidenum">
              <a:rPr lang="ru-RU" smtClean="0"/>
              <a:t>‹#›</a:t>
            </a:fld>
            <a:endParaRPr lang="ru-RU"/>
          </a:p>
        </p:txBody>
      </p:sp>
    </p:spTree>
    <p:extLst>
      <p:ext uri="{BB962C8B-B14F-4D97-AF65-F5344CB8AC3E}">
        <p14:creationId xmlns:p14="http://schemas.microsoft.com/office/powerpoint/2010/main" val="1090014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88E7E3-E11D-8DB0-A3FC-3B1DBB60AB8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AC2D5AB-5023-9E63-4752-46B7CFBF8D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343BE423-C203-FB9B-66E9-ACBCD0225B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6A4DB76-FC56-4667-0715-4E0CB868A06D}"/>
              </a:ext>
            </a:extLst>
          </p:cNvPr>
          <p:cNvSpPr>
            <a:spLocks noGrp="1"/>
          </p:cNvSpPr>
          <p:nvPr>
            <p:ph type="dt" sz="half" idx="10"/>
          </p:nvPr>
        </p:nvSpPr>
        <p:spPr/>
        <p:txBody>
          <a:bodyPr/>
          <a:lstStyle/>
          <a:p>
            <a:fld id="{AD499E67-E32B-4992-BFFF-DDDCFEF2BB68}" type="datetimeFigureOut">
              <a:rPr lang="ru-RU" smtClean="0"/>
              <a:t>10.11.2025</a:t>
            </a:fld>
            <a:endParaRPr lang="ru-RU"/>
          </a:p>
        </p:txBody>
      </p:sp>
      <p:sp>
        <p:nvSpPr>
          <p:cNvPr id="6" name="Нижний колонтитул 5">
            <a:extLst>
              <a:ext uri="{FF2B5EF4-FFF2-40B4-BE49-F238E27FC236}">
                <a16:creationId xmlns:a16="http://schemas.microsoft.com/office/drawing/2014/main" id="{9EDD1A92-9F90-A959-7E52-7F328D1DAF8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4F0EAC2-34E2-356D-3A62-449F3FB3D60A}"/>
              </a:ext>
            </a:extLst>
          </p:cNvPr>
          <p:cNvSpPr>
            <a:spLocks noGrp="1"/>
          </p:cNvSpPr>
          <p:nvPr>
            <p:ph type="sldNum" sz="quarter" idx="12"/>
          </p:nvPr>
        </p:nvSpPr>
        <p:spPr/>
        <p:txBody>
          <a:bodyPr/>
          <a:lstStyle/>
          <a:p>
            <a:fld id="{82488195-7A0A-49C5-ACB1-FC490F34D8B9}" type="slidenum">
              <a:rPr lang="ru-RU" smtClean="0"/>
              <a:t>‹#›</a:t>
            </a:fld>
            <a:endParaRPr lang="ru-RU"/>
          </a:p>
        </p:txBody>
      </p:sp>
    </p:spTree>
    <p:extLst>
      <p:ext uri="{BB962C8B-B14F-4D97-AF65-F5344CB8AC3E}">
        <p14:creationId xmlns:p14="http://schemas.microsoft.com/office/powerpoint/2010/main" val="436458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15819B-507C-0199-2CD5-F0E0F8C9FE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EE3386B-99BD-7ED2-D893-C0A4B771D9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120B485-B392-A130-23D9-7CA69F1BBB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99E67-E32B-4992-BFFF-DDDCFEF2BB68}" type="datetimeFigureOut">
              <a:rPr lang="ru-RU" smtClean="0"/>
              <a:t>10.11.2025</a:t>
            </a:fld>
            <a:endParaRPr lang="ru-RU"/>
          </a:p>
        </p:txBody>
      </p:sp>
      <p:sp>
        <p:nvSpPr>
          <p:cNvPr id="5" name="Нижний колонтитул 4">
            <a:extLst>
              <a:ext uri="{FF2B5EF4-FFF2-40B4-BE49-F238E27FC236}">
                <a16:creationId xmlns:a16="http://schemas.microsoft.com/office/drawing/2014/main" id="{B1DF827C-EF79-4788-884B-763B5FF160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AF13094-5073-40E0-9BB3-D95C785130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88195-7A0A-49C5-ACB1-FC490F34D8B9}" type="slidenum">
              <a:rPr lang="ru-RU" smtClean="0"/>
              <a:t>‹#›</a:t>
            </a:fld>
            <a:endParaRPr lang="ru-RU"/>
          </a:p>
        </p:txBody>
      </p:sp>
    </p:spTree>
    <p:extLst>
      <p:ext uri="{BB962C8B-B14F-4D97-AF65-F5344CB8AC3E}">
        <p14:creationId xmlns:p14="http://schemas.microsoft.com/office/powerpoint/2010/main" val="239804087"/>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8.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0.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11.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12.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chart" Target="../charts/chart13.xml"/><Relationship Id="rId1" Type="http://schemas.openxmlformats.org/officeDocument/2006/relationships/slideLayout" Target="../slideLayouts/slideLayout12.xml"/><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chart" Target="../charts/chart14.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jpeg"/><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hyperlink" Target="https://vk.com/mcmomo7" TargetMode="External"/><Relationship Id="rId4" Type="http://schemas.openxmlformats.org/officeDocument/2006/relationships/hyperlink" Target="https://mo7spb.r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D29E41-D53A-50A9-7F1A-C651941F6BD7}"/>
              </a:ext>
            </a:extLst>
          </p:cNvPr>
          <p:cNvSpPr>
            <a:spLocks noGrp="1"/>
          </p:cNvSpPr>
          <p:nvPr>
            <p:ph type="title"/>
          </p:nvPr>
        </p:nvSpPr>
        <p:spPr>
          <a:xfrm>
            <a:off x="2727573" y="1734624"/>
            <a:ext cx="7553146" cy="3388752"/>
          </a:xfrm>
        </p:spPr>
        <p:txBody>
          <a:bodyPr>
            <a:noAutofit/>
          </a:bodyPr>
          <a:lstStyle/>
          <a:p>
            <a:pPr algn="ctr"/>
            <a:br>
              <a:rPr lang="ru-RU" sz="2800" b="1" dirty="0">
                <a:solidFill>
                  <a:srgbClr val="FFC000"/>
                </a:solidFill>
                <a:latin typeface="Century" panose="02040604050505020304" pitchFamily="18" charset="0"/>
                <a:ea typeface="Verdana" panose="020B0604030504040204" pitchFamily="34" charset="0"/>
              </a:rPr>
            </a:br>
            <a:br>
              <a:rPr lang="ru-RU" sz="2800" b="1" dirty="0">
                <a:solidFill>
                  <a:srgbClr val="FFC000"/>
                </a:solidFill>
                <a:latin typeface="Century" panose="02040604050505020304" pitchFamily="18" charset="0"/>
                <a:ea typeface="Verdana" panose="020B0604030504040204" pitchFamily="34" charset="0"/>
              </a:rPr>
            </a:br>
            <a:br>
              <a:rPr lang="ru-RU" sz="2800" b="1" dirty="0">
                <a:solidFill>
                  <a:srgbClr val="FFC000"/>
                </a:solidFill>
                <a:latin typeface="Century" panose="02040604050505020304" pitchFamily="18" charset="0"/>
                <a:ea typeface="Verdana" panose="020B0604030504040204" pitchFamily="34" charset="0"/>
              </a:rPr>
            </a:br>
            <a:r>
              <a:rPr lang="ru-RU" sz="3200" b="1" dirty="0">
                <a:solidFill>
                  <a:srgbClr val="5A0EE4"/>
                </a:solidFill>
                <a:latin typeface="Century" panose="02040604050505020304" pitchFamily="18" charset="0"/>
                <a:ea typeface="Verdana" panose="020B0604030504040204" pitchFamily="34" charset="0"/>
              </a:rPr>
              <a:t>БЮДЖЕТ 2026 года</a:t>
            </a:r>
            <a:br>
              <a:rPr lang="ru-RU" sz="3200" b="1" dirty="0">
                <a:solidFill>
                  <a:srgbClr val="5A0EE4"/>
                </a:solidFill>
                <a:latin typeface="Century" panose="02040604050505020304" pitchFamily="18" charset="0"/>
                <a:ea typeface="Verdana" panose="020B0604030504040204" pitchFamily="34" charset="0"/>
              </a:rPr>
            </a:br>
            <a:r>
              <a:rPr lang="ru-RU" sz="3200" b="1" dirty="0">
                <a:solidFill>
                  <a:srgbClr val="5A0EE4"/>
                </a:solidFill>
                <a:latin typeface="Century" panose="02040604050505020304" pitchFamily="18" charset="0"/>
                <a:ea typeface="Verdana" panose="020B0604030504040204" pitchFamily="34" charset="0"/>
              </a:rPr>
              <a:t>и плановый период</a:t>
            </a:r>
            <a:br>
              <a:rPr lang="ru-RU" sz="3200" b="1" dirty="0">
                <a:solidFill>
                  <a:srgbClr val="5A0EE4"/>
                </a:solidFill>
                <a:latin typeface="Century" panose="02040604050505020304" pitchFamily="18" charset="0"/>
                <a:ea typeface="Verdana" panose="020B0604030504040204" pitchFamily="34" charset="0"/>
              </a:rPr>
            </a:br>
            <a:r>
              <a:rPr lang="ru-RU" sz="3200" b="1" dirty="0">
                <a:solidFill>
                  <a:srgbClr val="5A0EE4"/>
                </a:solidFill>
                <a:latin typeface="Century" panose="02040604050505020304" pitchFamily="18" charset="0"/>
                <a:ea typeface="Verdana" panose="020B0604030504040204" pitchFamily="34" charset="0"/>
              </a:rPr>
              <a:t>2027 и 2028 годов</a:t>
            </a:r>
            <a:br>
              <a:rPr lang="ru-RU" sz="2400" b="1" dirty="0">
                <a:solidFill>
                  <a:srgbClr val="5A0EE4"/>
                </a:solidFill>
                <a:latin typeface="Century" panose="02040604050505020304" pitchFamily="18" charset="0"/>
                <a:ea typeface="Verdana" panose="020B0604030504040204" pitchFamily="34" charset="0"/>
              </a:rPr>
            </a:br>
            <a:br>
              <a:rPr lang="ru-RU" sz="2800" dirty="0">
                <a:solidFill>
                  <a:srgbClr val="FFC000"/>
                </a:solidFill>
                <a:latin typeface="Century" panose="02040604050505020304" pitchFamily="18" charset="0"/>
                <a:ea typeface="Verdana" panose="020B0604030504040204" pitchFamily="34" charset="0"/>
              </a:rPr>
            </a:br>
            <a:br>
              <a:rPr lang="ru-RU" sz="2800" b="1" dirty="0">
                <a:solidFill>
                  <a:srgbClr val="FFC000"/>
                </a:solidFill>
                <a:latin typeface="Century" panose="02040604050505020304" pitchFamily="18" charset="0"/>
                <a:ea typeface="Verdana" panose="020B0604030504040204" pitchFamily="34" charset="0"/>
              </a:rPr>
            </a:br>
            <a:br>
              <a:rPr lang="ru-RU" sz="2800" b="1" dirty="0">
                <a:solidFill>
                  <a:srgbClr val="FFC000"/>
                </a:solidFill>
                <a:latin typeface="Century" panose="02040604050505020304" pitchFamily="18" charset="0"/>
                <a:ea typeface="Verdana" panose="020B0604030504040204" pitchFamily="34" charset="0"/>
              </a:rPr>
            </a:br>
            <a:endParaRPr lang="ru-RU" sz="2400" dirty="0">
              <a:solidFill>
                <a:srgbClr val="5A0EE4"/>
              </a:solidFill>
              <a:latin typeface="Century" panose="02040604050505020304" pitchFamily="18" charset="0"/>
            </a:endParaRPr>
          </a:p>
        </p:txBody>
      </p:sp>
      <p:sp>
        <p:nvSpPr>
          <p:cNvPr id="5" name="Прямоугольник 4">
            <a:extLst>
              <a:ext uri="{FF2B5EF4-FFF2-40B4-BE49-F238E27FC236}">
                <a16:creationId xmlns:a16="http://schemas.microsoft.com/office/drawing/2014/main" id="{42EB6483-8917-7F53-8F3E-DA553916D0CB}"/>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D5625E54-91A8-EBE5-DE04-6EFF0C70B48B}"/>
              </a:ext>
            </a:extLst>
          </p:cNvPr>
          <p:cNvSpPr txBox="1"/>
          <p:nvPr/>
        </p:nvSpPr>
        <p:spPr>
          <a:xfrm>
            <a:off x="-390324" y="6498595"/>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4" name="TextBox 3">
            <a:extLst>
              <a:ext uri="{FF2B5EF4-FFF2-40B4-BE49-F238E27FC236}">
                <a16:creationId xmlns:a16="http://schemas.microsoft.com/office/drawing/2014/main" id="{4BEDF4F2-B12F-9DF8-AEE1-5D05D7A5C67F}"/>
              </a:ext>
            </a:extLst>
          </p:cNvPr>
          <p:cNvSpPr txBox="1"/>
          <p:nvPr/>
        </p:nvSpPr>
        <p:spPr>
          <a:xfrm>
            <a:off x="11045074"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7" name="TextBox 6"/>
          <p:cNvSpPr txBox="1"/>
          <p:nvPr/>
        </p:nvSpPr>
        <p:spPr>
          <a:xfrm>
            <a:off x="1885950" y="75781"/>
            <a:ext cx="8420100" cy="1200329"/>
          </a:xfrm>
          <a:prstGeom prst="rect">
            <a:avLst/>
          </a:prstGeom>
          <a:noFill/>
        </p:spPr>
        <p:txBody>
          <a:bodyPr wrap="square" rtlCol="0">
            <a:spAutoFit/>
          </a:bodyPr>
          <a:lstStyle/>
          <a:p>
            <a:pPr algn="ctr"/>
            <a:r>
              <a:rPr lang="ru-RU" sz="2400" b="1" dirty="0">
                <a:solidFill>
                  <a:srgbClr val="5A0EE4"/>
                </a:solidFill>
                <a:latin typeface="Century" panose="02040604050505020304" pitchFamily="18" charset="0"/>
              </a:rPr>
              <a:t>Внутригородское муниципальное образование города федерального значения Санкт-Петербурга муниципальный округ №7</a:t>
            </a:r>
          </a:p>
        </p:txBody>
      </p:sp>
    </p:spTree>
    <p:extLst>
      <p:ext uri="{BB962C8B-B14F-4D97-AF65-F5344CB8AC3E}">
        <p14:creationId xmlns:p14="http://schemas.microsoft.com/office/powerpoint/2010/main" val="4167307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5F2A9-EB9A-8C5D-F95A-FB1951588E69}"/>
            </a:ext>
          </a:extLst>
        </p:cNvPr>
        <p:cNvGrpSpPr/>
        <p:nvPr/>
      </p:nvGrpSpPr>
      <p:grpSpPr>
        <a:xfrm>
          <a:off x="0" y="0"/>
          <a:ext cx="0" cy="0"/>
          <a:chOff x="0" y="0"/>
          <a:chExt cx="0" cy="0"/>
        </a:xfrm>
      </p:grpSpPr>
      <p:graphicFrame>
        <p:nvGraphicFramePr>
          <p:cNvPr id="8" name="Диаграмма 7">
            <a:extLst>
              <a:ext uri="{FF2B5EF4-FFF2-40B4-BE49-F238E27FC236}">
                <a16:creationId xmlns:a16="http://schemas.microsoft.com/office/drawing/2014/main" id="{EDE08E0E-0B7E-1CCB-D01F-DEDCE35055D3}"/>
              </a:ext>
            </a:extLst>
          </p:cNvPr>
          <p:cNvGraphicFramePr/>
          <p:nvPr>
            <p:extLst>
              <p:ext uri="{D42A27DB-BD31-4B8C-83A1-F6EECF244321}">
                <p14:modId xmlns:p14="http://schemas.microsoft.com/office/powerpoint/2010/main" val="89936155"/>
              </p:ext>
            </p:extLst>
          </p:nvPr>
        </p:nvGraphicFramePr>
        <p:xfrm>
          <a:off x="0" y="962025"/>
          <a:ext cx="12192000" cy="5425390"/>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a:extLst>
              <a:ext uri="{FF2B5EF4-FFF2-40B4-BE49-F238E27FC236}">
                <a16:creationId xmlns:a16="http://schemas.microsoft.com/office/drawing/2014/main" id="{CD96355C-E073-EE51-1799-1179E0CBA06B}"/>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8F061935-4692-FBBE-9B5B-D234EFE006B9}"/>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D4C97211-7410-3F2B-B4D4-C742F20595E5}"/>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6" name="TextBox 5">
            <a:extLst>
              <a:ext uri="{FF2B5EF4-FFF2-40B4-BE49-F238E27FC236}">
                <a16:creationId xmlns:a16="http://schemas.microsoft.com/office/drawing/2014/main" id="{23867C98-97F8-0D80-4A3D-C170892BE175}"/>
              </a:ext>
            </a:extLst>
          </p:cNvPr>
          <p:cNvSpPr txBox="1"/>
          <p:nvPr/>
        </p:nvSpPr>
        <p:spPr>
          <a:xfrm>
            <a:off x="11722321" y="6125805"/>
            <a:ext cx="36104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10</a:t>
            </a:r>
          </a:p>
        </p:txBody>
      </p:sp>
      <p:sp>
        <p:nvSpPr>
          <p:cNvPr id="25" name="Заголовок 1">
            <a:extLst>
              <a:ext uri="{FF2B5EF4-FFF2-40B4-BE49-F238E27FC236}">
                <a16:creationId xmlns:a16="http://schemas.microsoft.com/office/drawing/2014/main" id="{6E99E75C-9DFD-6EA4-663E-885BC95AEB5B}"/>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Статьи Доходов, тыс. руб.</a:t>
            </a:r>
          </a:p>
        </p:txBody>
      </p:sp>
    </p:spTree>
    <p:extLst>
      <p:ext uri="{BB962C8B-B14F-4D97-AF65-F5344CB8AC3E}">
        <p14:creationId xmlns:p14="http://schemas.microsoft.com/office/powerpoint/2010/main" val="86012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2E7BC-84C9-46D7-B2CF-655CD0DBEB53}"/>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9A805330-A373-6E49-75D2-CD9B7C95B00F}"/>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7A066620-742A-8CC3-F2C4-7E2349B413A8}"/>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A50C19EC-E620-4847-37E9-EB7F068453F7}"/>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6" name="TextBox 5">
            <a:extLst>
              <a:ext uri="{FF2B5EF4-FFF2-40B4-BE49-F238E27FC236}">
                <a16:creationId xmlns:a16="http://schemas.microsoft.com/office/drawing/2014/main" id="{88D9C558-4B3A-FFF1-0410-6672D0E21E29}"/>
              </a:ext>
            </a:extLst>
          </p:cNvPr>
          <p:cNvSpPr txBox="1"/>
          <p:nvPr/>
        </p:nvSpPr>
        <p:spPr>
          <a:xfrm>
            <a:off x="11704261" y="6127909"/>
            <a:ext cx="397167"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11</a:t>
            </a:r>
          </a:p>
        </p:txBody>
      </p:sp>
      <p:sp>
        <p:nvSpPr>
          <p:cNvPr id="25" name="Заголовок 1">
            <a:extLst>
              <a:ext uri="{FF2B5EF4-FFF2-40B4-BE49-F238E27FC236}">
                <a16:creationId xmlns:a16="http://schemas.microsoft.com/office/drawing/2014/main" id="{4B3866EE-6D9A-AE49-05EB-AD6F6279D740}"/>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Расходы бюджета</a:t>
            </a:r>
          </a:p>
        </p:txBody>
      </p:sp>
      <p:graphicFrame>
        <p:nvGraphicFramePr>
          <p:cNvPr id="8" name="Диаграмма 7">
            <a:extLst>
              <a:ext uri="{FF2B5EF4-FFF2-40B4-BE49-F238E27FC236}">
                <a16:creationId xmlns:a16="http://schemas.microsoft.com/office/drawing/2014/main" id="{C16DE4C9-8B31-5C21-C7A2-41D7537C95DC}"/>
              </a:ext>
            </a:extLst>
          </p:cNvPr>
          <p:cNvGraphicFramePr/>
          <p:nvPr>
            <p:extLst>
              <p:ext uri="{D42A27DB-BD31-4B8C-83A1-F6EECF244321}">
                <p14:modId xmlns:p14="http://schemas.microsoft.com/office/powerpoint/2010/main" val="3033861698"/>
              </p:ext>
            </p:extLst>
          </p:nvPr>
        </p:nvGraphicFramePr>
        <p:xfrm>
          <a:off x="616800" y="986449"/>
          <a:ext cx="10958400" cy="54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483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04A75-7D7F-8E27-E1D1-995DF77FF9B5}"/>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BEF897C1-4B7E-D9DF-B80F-1BDEC20733FF}"/>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D61272C9-D87F-8360-F8B4-9C06FA952632}"/>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E7E1CABB-A465-DCB3-EE52-AF52146F0E1F}"/>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6" name="TextBox 5">
            <a:extLst>
              <a:ext uri="{FF2B5EF4-FFF2-40B4-BE49-F238E27FC236}">
                <a16:creationId xmlns:a16="http://schemas.microsoft.com/office/drawing/2014/main" id="{80F99F5A-722B-25DA-2B43-CD0F94795161}"/>
              </a:ext>
            </a:extLst>
          </p:cNvPr>
          <p:cNvSpPr txBox="1"/>
          <p:nvPr/>
        </p:nvSpPr>
        <p:spPr>
          <a:xfrm>
            <a:off x="11722603" y="6125805"/>
            <a:ext cx="360483"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12</a:t>
            </a:r>
          </a:p>
        </p:txBody>
      </p:sp>
      <p:sp>
        <p:nvSpPr>
          <p:cNvPr id="25" name="Заголовок 1">
            <a:extLst>
              <a:ext uri="{FF2B5EF4-FFF2-40B4-BE49-F238E27FC236}">
                <a16:creationId xmlns:a16="http://schemas.microsoft.com/office/drawing/2014/main" id="{9DFFE1C3-A9EC-578E-3946-F5E63FA2CD9E}"/>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Статьи расходов, тыс. руб.</a:t>
            </a:r>
          </a:p>
        </p:txBody>
      </p:sp>
      <p:graphicFrame>
        <p:nvGraphicFramePr>
          <p:cNvPr id="8" name="Диаграмма 7">
            <a:extLst>
              <a:ext uri="{FF2B5EF4-FFF2-40B4-BE49-F238E27FC236}">
                <a16:creationId xmlns:a16="http://schemas.microsoft.com/office/drawing/2014/main" id="{120EBEEC-4846-34EC-CC53-E3CB257C88A3}"/>
              </a:ext>
            </a:extLst>
          </p:cNvPr>
          <p:cNvGraphicFramePr/>
          <p:nvPr>
            <p:extLst>
              <p:ext uri="{D42A27DB-BD31-4B8C-83A1-F6EECF244321}">
                <p14:modId xmlns:p14="http://schemas.microsoft.com/office/powerpoint/2010/main" val="1624212753"/>
              </p:ext>
            </p:extLst>
          </p:nvPr>
        </p:nvGraphicFramePr>
        <p:xfrm>
          <a:off x="-1200" y="877805"/>
          <a:ext cx="12193200" cy="524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98315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04A75-7D7F-8E27-E1D1-995DF77FF9B5}"/>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BEF897C1-4B7E-D9DF-B80F-1BDEC20733FF}"/>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D61272C9-D87F-8360-F8B4-9C06FA952632}"/>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E7E1CABB-A465-DCB3-EE52-AF52146F0E1F}"/>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6" name="TextBox 5">
            <a:extLst>
              <a:ext uri="{FF2B5EF4-FFF2-40B4-BE49-F238E27FC236}">
                <a16:creationId xmlns:a16="http://schemas.microsoft.com/office/drawing/2014/main" id="{80F99F5A-722B-25DA-2B43-CD0F94795161}"/>
              </a:ext>
            </a:extLst>
          </p:cNvPr>
          <p:cNvSpPr txBox="1"/>
          <p:nvPr/>
        </p:nvSpPr>
        <p:spPr>
          <a:xfrm>
            <a:off x="11722603" y="6125805"/>
            <a:ext cx="360483"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13</a:t>
            </a:r>
          </a:p>
        </p:txBody>
      </p:sp>
      <p:sp>
        <p:nvSpPr>
          <p:cNvPr id="25" name="Заголовок 1">
            <a:extLst>
              <a:ext uri="{FF2B5EF4-FFF2-40B4-BE49-F238E27FC236}">
                <a16:creationId xmlns:a16="http://schemas.microsoft.com/office/drawing/2014/main" id="{9DFFE1C3-A9EC-578E-3946-F5E63FA2CD9E}"/>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Источники финансирования дефицита бюджета</a:t>
            </a:r>
          </a:p>
        </p:txBody>
      </p:sp>
      <p:graphicFrame>
        <p:nvGraphicFramePr>
          <p:cNvPr id="9" name="Диаграмма 8"/>
          <p:cNvGraphicFramePr/>
          <p:nvPr>
            <p:extLst>
              <p:ext uri="{D42A27DB-BD31-4B8C-83A1-F6EECF244321}">
                <p14:modId xmlns:p14="http://schemas.microsoft.com/office/powerpoint/2010/main" val="3065012842"/>
              </p:ext>
            </p:extLst>
          </p:nvPr>
        </p:nvGraphicFramePr>
        <p:xfrm>
          <a:off x="0" y="1072662"/>
          <a:ext cx="12192000" cy="506567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6022730" y="3217984"/>
            <a:ext cx="940777" cy="276999"/>
          </a:xfrm>
          <a:prstGeom prst="rect">
            <a:avLst/>
          </a:prstGeom>
          <a:noFill/>
        </p:spPr>
        <p:txBody>
          <a:bodyPr wrap="square" rtlCol="0">
            <a:spAutoFit/>
          </a:bodyPr>
          <a:lstStyle/>
          <a:p>
            <a:r>
              <a:rPr lang="ru-RU" sz="1200" dirty="0"/>
              <a:t>2027 год</a:t>
            </a:r>
          </a:p>
        </p:txBody>
      </p:sp>
    </p:spTree>
    <p:extLst>
      <p:ext uri="{BB962C8B-B14F-4D97-AF65-F5344CB8AC3E}">
        <p14:creationId xmlns:p14="http://schemas.microsoft.com/office/powerpoint/2010/main" val="2266620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9B5DC-55E9-B2ED-D4D7-214EB2372984}"/>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5C0B053-4797-2EE0-3019-D3466BE803C3}"/>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0FD3FD39-3D82-5FDC-6100-513017EB9F6B}"/>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68139550-5A3C-E765-751A-B71BE43A24DC}"/>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6" name="TextBox 5">
            <a:extLst>
              <a:ext uri="{FF2B5EF4-FFF2-40B4-BE49-F238E27FC236}">
                <a16:creationId xmlns:a16="http://schemas.microsoft.com/office/drawing/2014/main" id="{06D1999C-EAAE-21E3-4077-24538BFD7839}"/>
              </a:ext>
            </a:extLst>
          </p:cNvPr>
          <p:cNvSpPr txBox="1"/>
          <p:nvPr/>
        </p:nvSpPr>
        <p:spPr>
          <a:xfrm>
            <a:off x="11707536" y="6123372"/>
            <a:ext cx="39061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14</a:t>
            </a:r>
          </a:p>
        </p:txBody>
      </p:sp>
      <p:sp>
        <p:nvSpPr>
          <p:cNvPr id="25" name="Заголовок 1">
            <a:extLst>
              <a:ext uri="{FF2B5EF4-FFF2-40B4-BE49-F238E27FC236}">
                <a16:creationId xmlns:a16="http://schemas.microsoft.com/office/drawing/2014/main" id="{808D962D-6FA7-AB18-FBD5-24B0EEA54E5C}"/>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Муниципальная программа «Управление»</a:t>
            </a:r>
          </a:p>
        </p:txBody>
      </p:sp>
      <p:graphicFrame>
        <p:nvGraphicFramePr>
          <p:cNvPr id="8" name="Диаграмма 7"/>
          <p:cNvGraphicFramePr/>
          <p:nvPr>
            <p:extLst>
              <p:ext uri="{D42A27DB-BD31-4B8C-83A1-F6EECF244321}">
                <p14:modId xmlns:p14="http://schemas.microsoft.com/office/powerpoint/2010/main" val="3937226976"/>
              </p:ext>
            </p:extLst>
          </p:nvPr>
        </p:nvGraphicFramePr>
        <p:xfrm>
          <a:off x="357025" y="1042587"/>
          <a:ext cx="3616770" cy="27114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Диаграмма 10"/>
          <p:cNvGraphicFramePr/>
          <p:nvPr>
            <p:extLst>
              <p:ext uri="{D42A27DB-BD31-4B8C-83A1-F6EECF244321}">
                <p14:modId xmlns:p14="http://schemas.microsoft.com/office/powerpoint/2010/main" val="2134169043"/>
              </p:ext>
            </p:extLst>
          </p:nvPr>
        </p:nvGraphicFramePr>
        <p:xfrm>
          <a:off x="4638675" y="916241"/>
          <a:ext cx="7156158" cy="3017584"/>
        </p:xfrm>
        <a:graphic>
          <a:graphicData uri="http://schemas.openxmlformats.org/drawingml/2006/chart">
            <c:chart xmlns:c="http://schemas.openxmlformats.org/drawingml/2006/chart" xmlns:r="http://schemas.openxmlformats.org/officeDocument/2006/relationships" r:id="rId3"/>
          </a:graphicData>
        </a:graphic>
      </p:graphicFrame>
      <p:pic>
        <p:nvPicPr>
          <p:cNvPr id="12" name="Рисунок 11"/>
          <p:cNvPicPr>
            <a:picLocks noChangeAspect="1"/>
          </p:cNvPicPr>
          <p:nvPr/>
        </p:nvPicPr>
        <p:blipFill>
          <a:blip r:embed="rId4"/>
          <a:stretch>
            <a:fillRect/>
          </a:stretch>
        </p:blipFill>
        <p:spPr>
          <a:xfrm>
            <a:off x="4483468" y="4062569"/>
            <a:ext cx="3225064" cy="2102886"/>
          </a:xfrm>
          <a:prstGeom prst="rect">
            <a:avLst/>
          </a:prstGeom>
        </p:spPr>
      </p:pic>
      <p:pic>
        <p:nvPicPr>
          <p:cNvPr id="13" name="Рисунок 12"/>
          <p:cNvPicPr>
            <a:picLocks noChangeAspect="1"/>
          </p:cNvPicPr>
          <p:nvPr/>
        </p:nvPicPr>
        <p:blipFill>
          <a:blip r:embed="rId5"/>
          <a:stretch>
            <a:fillRect/>
          </a:stretch>
        </p:blipFill>
        <p:spPr>
          <a:xfrm>
            <a:off x="431158" y="4080651"/>
            <a:ext cx="3225064" cy="2066723"/>
          </a:xfrm>
          <a:prstGeom prst="rect">
            <a:avLst/>
          </a:prstGeom>
        </p:spPr>
      </p:pic>
      <p:pic>
        <p:nvPicPr>
          <p:cNvPr id="14" name="Рисунок 13"/>
          <p:cNvPicPr>
            <a:picLocks noChangeAspect="1"/>
          </p:cNvPicPr>
          <p:nvPr/>
        </p:nvPicPr>
        <p:blipFill>
          <a:blip r:embed="rId6"/>
          <a:stretch>
            <a:fillRect/>
          </a:stretch>
        </p:blipFill>
        <p:spPr>
          <a:xfrm>
            <a:off x="8535778" y="4061589"/>
            <a:ext cx="3225064" cy="2085785"/>
          </a:xfrm>
          <a:prstGeom prst="rect">
            <a:avLst/>
          </a:prstGeom>
        </p:spPr>
      </p:pic>
    </p:spTree>
    <p:extLst>
      <p:ext uri="{BB962C8B-B14F-4D97-AF65-F5344CB8AC3E}">
        <p14:creationId xmlns:p14="http://schemas.microsoft.com/office/powerpoint/2010/main" val="3968944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612DE-B6E3-61EA-7C40-8CCA3C77AB43}"/>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2EB140A7-5F86-3D03-0CDF-43B9F3965E68}"/>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014ADBC4-9927-38C5-9B36-FD358AFF2AA2}"/>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C645E062-2025-D350-73CC-544AB3828E68}"/>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5" name="Заголовок 1">
            <a:extLst>
              <a:ext uri="{FF2B5EF4-FFF2-40B4-BE49-F238E27FC236}">
                <a16:creationId xmlns:a16="http://schemas.microsoft.com/office/drawing/2014/main" id="{339D6642-39DC-F4F0-DDCE-F32D4875AF96}"/>
              </a:ext>
            </a:extLst>
          </p:cNvPr>
          <p:cNvSpPr>
            <a:spLocks noGrp="1"/>
          </p:cNvSpPr>
          <p:nvPr>
            <p:ph type="title"/>
          </p:nvPr>
        </p:nvSpPr>
        <p:spPr>
          <a:xfrm>
            <a:off x="838200" y="102450"/>
            <a:ext cx="10515600" cy="612001"/>
          </a:xfrm>
        </p:spPr>
        <p:txBody>
          <a:bodyPr>
            <a:normAutofit/>
          </a:bodyPr>
          <a:lstStyle/>
          <a:p>
            <a:pPr algn="ctr"/>
            <a:r>
              <a:rPr lang="ru-RU" sz="2400" b="1" dirty="0">
                <a:solidFill>
                  <a:srgbClr val="5A0EE4"/>
                </a:solidFill>
                <a:latin typeface="Century" panose="02040604050505020304" pitchFamily="18" charset="0"/>
              </a:rPr>
              <a:t>Муниципальная программа «Временное трудоустройство»</a:t>
            </a:r>
          </a:p>
        </p:txBody>
      </p:sp>
      <p:graphicFrame>
        <p:nvGraphicFramePr>
          <p:cNvPr id="8" name="Диаграмма 7"/>
          <p:cNvGraphicFramePr/>
          <p:nvPr>
            <p:extLst>
              <p:ext uri="{D42A27DB-BD31-4B8C-83A1-F6EECF244321}">
                <p14:modId xmlns:p14="http://schemas.microsoft.com/office/powerpoint/2010/main" val="779883"/>
              </p:ext>
            </p:extLst>
          </p:nvPr>
        </p:nvGraphicFramePr>
        <p:xfrm>
          <a:off x="193431" y="989446"/>
          <a:ext cx="5635869" cy="5136359"/>
        </p:xfrm>
        <a:graphic>
          <a:graphicData uri="http://schemas.openxmlformats.org/drawingml/2006/chart">
            <c:chart xmlns:c="http://schemas.openxmlformats.org/drawingml/2006/chart" xmlns:r="http://schemas.openxmlformats.org/officeDocument/2006/relationships" r:id="rId2"/>
          </a:graphicData>
        </a:graphic>
      </p:graphicFrame>
      <p:pic>
        <p:nvPicPr>
          <p:cNvPr id="9" name="Рисунок 8"/>
          <p:cNvPicPr>
            <a:picLocks noChangeAspect="1"/>
          </p:cNvPicPr>
          <p:nvPr/>
        </p:nvPicPr>
        <p:blipFill>
          <a:blip r:embed="rId3"/>
          <a:stretch>
            <a:fillRect/>
          </a:stretch>
        </p:blipFill>
        <p:spPr>
          <a:xfrm>
            <a:off x="6096000" y="989446"/>
            <a:ext cx="2508949" cy="3345266"/>
          </a:xfrm>
          <a:prstGeom prst="rect">
            <a:avLst/>
          </a:prstGeom>
        </p:spPr>
      </p:pic>
      <p:pic>
        <p:nvPicPr>
          <p:cNvPr id="10" name="Рисунок 9"/>
          <p:cNvPicPr>
            <a:picLocks noChangeAspect="1"/>
          </p:cNvPicPr>
          <p:nvPr/>
        </p:nvPicPr>
        <p:blipFill>
          <a:blip r:embed="rId4"/>
          <a:stretch>
            <a:fillRect/>
          </a:stretch>
        </p:blipFill>
        <p:spPr>
          <a:xfrm>
            <a:off x="9096896" y="2780539"/>
            <a:ext cx="2508949" cy="3345266"/>
          </a:xfrm>
          <a:prstGeom prst="rect">
            <a:avLst/>
          </a:prstGeom>
        </p:spPr>
      </p:pic>
      <p:sp>
        <p:nvSpPr>
          <p:cNvPr id="12" name="TextBox 11">
            <a:extLst>
              <a:ext uri="{FF2B5EF4-FFF2-40B4-BE49-F238E27FC236}">
                <a16:creationId xmlns:a16="http://schemas.microsoft.com/office/drawing/2014/main" id="{06D1999C-EAAE-21E3-4077-24538BFD7839}"/>
              </a:ext>
            </a:extLst>
          </p:cNvPr>
          <p:cNvSpPr txBox="1"/>
          <p:nvPr/>
        </p:nvSpPr>
        <p:spPr>
          <a:xfrm>
            <a:off x="11707536" y="6123372"/>
            <a:ext cx="39061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15</a:t>
            </a:r>
          </a:p>
        </p:txBody>
      </p:sp>
    </p:spTree>
    <p:extLst>
      <p:ext uri="{BB962C8B-B14F-4D97-AF65-F5344CB8AC3E}">
        <p14:creationId xmlns:p14="http://schemas.microsoft.com/office/powerpoint/2010/main" val="3469992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B67DF-700E-0860-0A9D-2694D7388C0F}"/>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909D80E-C2B1-7729-7067-BD62F0C5FA52}"/>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0E1E14C5-ADCC-28A3-D1A3-70D068BAB083}"/>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4A7EA62B-9CF4-B505-1F51-437DA7025E58}"/>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5" name="Заголовок 1">
            <a:extLst>
              <a:ext uri="{FF2B5EF4-FFF2-40B4-BE49-F238E27FC236}">
                <a16:creationId xmlns:a16="http://schemas.microsoft.com/office/drawing/2014/main" id="{8536C203-5DF1-40E4-71D7-F7952B73AD4E}"/>
              </a:ext>
            </a:extLst>
          </p:cNvPr>
          <p:cNvSpPr>
            <a:spLocks noGrp="1"/>
          </p:cNvSpPr>
          <p:nvPr>
            <p:ph type="title"/>
          </p:nvPr>
        </p:nvSpPr>
        <p:spPr>
          <a:xfrm>
            <a:off x="838200" y="102889"/>
            <a:ext cx="10515600" cy="612001"/>
          </a:xfrm>
        </p:spPr>
        <p:txBody>
          <a:bodyPr>
            <a:normAutofit/>
          </a:bodyPr>
          <a:lstStyle/>
          <a:p>
            <a:pPr algn="ctr"/>
            <a:r>
              <a:rPr lang="ru-RU" sz="2400" b="1" dirty="0">
                <a:solidFill>
                  <a:srgbClr val="5A0EE4"/>
                </a:solidFill>
                <a:latin typeface="Century" panose="02040604050505020304" pitchFamily="18" charset="0"/>
              </a:rPr>
              <a:t>Муниципальная программа «Благоустройство»</a:t>
            </a:r>
          </a:p>
        </p:txBody>
      </p:sp>
      <p:pic>
        <p:nvPicPr>
          <p:cNvPr id="7" name="Рисунок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85439" y="1106364"/>
            <a:ext cx="2154825" cy="1616119"/>
          </a:xfrm>
          <a:prstGeom prst="rect">
            <a:avLst/>
          </a:prstGeom>
        </p:spPr>
      </p:pic>
      <p:pic>
        <p:nvPicPr>
          <p:cNvPr id="8" name="Рисунок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67136" y="3439613"/>
            <a:ext cx="2152292" cy="1614219"/>
          </a:xfrm>
          <a:prstGeom prst="rect">
            <a:avLst/>
          </a:prstGeom>
        </p:spPr>
      </p:pic>
      <p:pic>
        <p:nvPicPr>
          <p:cNvPr id="9" name="Рисунок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82488" y="4468980"/>
            <a:ext cx="2152292" cy="1614219"/>
          </a:xfrm>
          <a:prstGeom prst="rect">
            <a:avLst/>
          </a:prstGeom>
        </p:spPr>
      </p:pic>
      <p:pic>
        <p:nvPicPr>
          <p:cNvPr id="10" name="Рисунок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82488" y="2423213"/>
            <a:ext cx="2152292" cy="1646238"/>
          </a:xfrm>
          <a:prstGeom prst="rect">
            <a:avLst/>
          </a:prstGeom>
        </p:spPr>
      </p:pic>
      <p:sp>
        <p:nvSpPr>
          <p:cNvPr id="2" name="Прямоугольник 1"/>
          <p:cNvSpPr/>
          <p:nvPr/>
        </p:nvSpPr>
        <p:spPr>
          <a:xfrm>
            <a:off x="155331" y="1248334"/>
            <a:ext cx="6096000" cy="4247317"/>
          </a:xfrm>
          <a:prstGeom prst="rect">
            <a:avLst/>
          </a:prstGeom>
        </p:spPr>
        <p:txBody>
          <a:bodyPr>
            <a:spAutoFit/>
          </a:bodyPr>
          <a:lstStyle/>
          <a:p>
            <a:pPr marR="148590" indent="249555" algn="ctr" fontAlgn="auto">
              <a:tabLst>
                <a:tab pos="-380365" algn="l"/>
              </a:tabLst>
            </a:pPr>
            <a:r>
              <a:rPr lang="ru-RU" dirty="0">
                <a:latin typeface="Century" panose="02040604050505020304" pitchFamily="18" charset="0"/>
                <a:ea typeface="Times New Roman" panose="02020603050405020304" pitchFamily="18" charset="0"/>
                <a:cs typeface="Times New Roman" panose="02020603050405020304" pitchFamily="18" charset="0"/>
              </a:rPr>
              <a:t>Количественные показатели и объемы по основным видам работ:</a:t>
            </a:r>
          </a:p>
          <a:p>
            <a:pPr fontAlgn="auto"/>
            <a:r>
              <a:rPr lang="ru-RU" dirty="0">
                <a:latin typeface="Century" panose="02040604050505020304" pitchFamily="18" charset="0"/>
                <a:cs typeface="Times New Roman" panose="02020603050405020304" pitchFamily="18" charset="0"/>
              </a:rPr>
              <a:t>- Ремонт асфальтобетонного покрытия –</a:t>
            </a:r>
            <a:r>
              <a:rPr lang="ru-RU" dirty="0">
                <a:solidFill>
                  <a:srgbClr val="6517F1"/>
                </a:solidFill>
                <a:latin typeface="Century" panose="02040604050505020304" pitchFamily="18" charset="0"/>
                <a:cs typeface="Times New Roman" panose="02020603050405020304" pitchFamily="18" charset="0"/>
              </a:rPr>
              <a:t>1190</a:t>
            </a:r>
            <a:r>
              <a:rPr lang="ru-RU" dirty="0">
                <a:latin typeface="Century" panose="02040604050505020304" pitchFamily="18" charset="0"/>
                <a:cs typeface="Times New Roman" panose="02020603050405020304" pitchFamily="18" charset="0"/>
              </a:rPr>
              <a:t> м. </a:t>
            </a:r>
          </a:p>
          <a:p>
            <a:pPr fontAlgn="auto"/>
            <a:r>
              <a:rPr lang="ru-RU" dirty="0">
                <a:latin typeface="Century" panose="02040604050505020304" pitchFamily="18" charset="0"/>
                <a:cs typeface="Times New Roman" panose="02020603050405020304" pitchFamily="18" charset="0"/>
              </a:rPr>
              <a:t>- Ремонт, устройство мощения пешеходных дорожек, дворовой территории, зоны отдыха – </a:t>
            </a:r>
            <a:r>
              <a:rPr lang="ru-RU" dirty="0">
                <a:solidFill>
                  <a:srgbClr val="6517F1"/>
                </a:solidFill>
                <a:latin typeface="Century" panose="02040604050505020304" pitchFamily="18" charset="0"/>
                <a:cs typeface="Times New Roman" panose="02020603050405020304" pitchFamily="18" charset="0"/>
              </a:rPr>
              <a:t>270</a:t>
            </a:r>
            <a:r>
              <a:rPr lang="ru-RU" dirty="0">
                <a:latin typeface="Century" panose="02040604050505020304" pitchFamily="18" charset="0"/>
                <a:cs typeface="Times New Roman" panose="02020603050405020304" pitchFamily="18" charset="0"/>
              </a:rPr>
              <a:t> м.</a:t>
            </a:r>
          </a:p>
          <a:p>
            <a:pPr fontAlgn="auto"/>
            <a:r>
              <a:rPr lang="ru-RU" dirty="0">
                <a:latin typeface="Century" panose="02040604050505020304" pitchFamily="18" charset="0"/>
                <a:cs typeface="Times New Roman" panose="02020603050405020304" pitchFamily="18" charset="0"/>
              </a:rPr>
              <a:t>- Установка детского игрового и спортивного оборудования – </a:t>
            </a:r>
            <a:r>
              <a:rPr lang="ru-RU" dirty="0">
                <a:solidFill>
                  <a:srgbClr val="6517F1"/>
                </a:solidFill>
                <a:latin typeface="Century" panose="02040604050505020304" pitchFamily="18" charset="0"/>
                <a:cs typeface="Times New Roman" panose="02020603050405020304" pitchFamily="18" charset="0"/>
              </a:rPr>
              <a:t>2</a:t>
            </a:r>
            <a:r>
              <a:rPr lang="ru-RU" dirty="0">
                <a:latin typeface="Century" panose="02040604050505020304" pitchFamily="18" charset="0"/>
                <a:cs typeface="Times New Roman" panose="02020603050405020304" pitchFamily="18" charset="0"/>
              </a:rPr>
              <a:t> шт.</a:t>
            </a:r>
          </a:p>
          <a:p>
            <a:pPr fontAlgn="auto"/>
            <a:r>
              <a:rPr lang="ru-RU" dirty="0">
                <a:latin typeface="Century" panose="02040604050505020304" pitchFamily="18" charset="0"/>
                <a:cs typeface="Times New Roman" panose="02020603050405020304" pitchFamily="18" charset="0"/>
              </a:rPr>
              <a:t>- Установка уличной мебели и малых архитектурных форм – </a:t>
            </a:r>
            <a:r>
              <a:rPr lang="ru-RU" dirty="0">
                <a:solidFill>
                  <a:srgbClr val="6517F1"/>
                </a:solidFill>
                <a:latin typeface="Century" panose="02040604050505020304" pitchFamily="18" charset="0"/>
                <a:cs typeface="Times New Roman" panose="02020603050405020304" pitchFamily="18" charset="0"/>
              </a:rPr>
              <a:t>17</a:t>
            </a:r>
            <a:r>
              <a:rPr lang="ru-RU" dirty="0">
                <a:latin typeface="Century" panose="02040604050505020304" pitchFamily="18" charset="0"/>
                <a:cs typeface="Times New Roman" panose="02020603050405020304" pitchFamily="18" charset="0"/>
              </a:rPr>
              <a:t> шт.</a:t>
            </a:r>
          </a:p>
          <a:p>
            <a:pPr fontAlgn="auto"/>
            <a:r>
              <a:rPr lang="ru-RU" dirty="0">
                <a:latin typeface="Century" panose="02040604050505020304" pitchFamily="18" charset="0"/>
                <a:cs typeface="Times New Roman" panose="02020603050405020304" pitchFamily="18" charset="0"/>
              </a:rPr>
              <a:t>- Посадка деревьев, кустарников – </a:t>
            </a:r>
            <a:r>
              <a:rPr lang="ru-RU" dirty="0">
                <a:solidFill>
                  <a:srgbClr val="6517F1"/>
                </a:solidFill>
                <a:latin typeface="Century" panose="02040604050505020304" pitchFamily="18" charset="0"/>
                <a:cs typeface="Times New Roman" panose="02020603050405020304" pitchFamily="18" charset="0"/>
              </a:rPr>
              <a:t>219</a:t>
            </a:r>
            <a:r>
              <a:rPr lang="ru-RU" dirty="0">
                <a:latin typeface="Century" panose="02040604050505020304" pitchFamily="18" charset="0"/>
                <a:cs typeface="Times New Roman" panose="02020603050405020304" pitchFamily="18" charset="0"/>
              </a:rPr>
              <a:t> шт.</a:t>
            </a:r>
          </a:p>
          <a:p>
            <a:pPr fontAlgn="auto"/>
            <a:r>
              <a:rPr lang="ru-RU" dirty="0">
                <a:latin typeface="Century" panose="02040604050505020304" pitchFamily="18" charset="0"/>
                <a:cs typeface="Times New Roman" panose="02020603050405020304" pitchFamily="18" charset="0"/>
              </a:rPr>
              <a:t>- Посадка цветочной рассады – </a:t>
            </a:r>
            <a:r>
              <a:rPr lang="ru-RU" dirty="0">
                <a:solidFill>
                  <a:srgbClr val="6517F1"/>
                </a:solidFill>
                <a:latin typeface="Century" panose="02040604050505020304" pitchFamily="18" charset="0"/>
                <a:cs typeface="Times New Roman" panose="02020603050405020304" pitchFamily="18" charset="0"/>
              </a:rPr>
              <a:t>22 308 </a:t>
            </a:r>
            <a:r>
              <a:rPr lang="ru-RU" dirty="0">
                <a:latin typeface="Century" panose="02040604050505020304" pitchFamily="18" charset="0"/>
                <a:cs typeface="Times New Roman" panose="02020603050405020304" pitchFamily="18" charset="0"/>
              </a:rPr>
              <a:t>шт.</a:t>
            </a:r>
          </a:p>
          <a:p>
            <a:pPr fontAlgn="auto"/>
            <a:r>
              <a:rPr lang="ru-RU" dirty="0">
                <a:latin typeface="Century" panose="02040604050505020304" pitchFamily="18" charset="0"/>
                <a:cs typeface="Times New Roman" panose="02020603050405020304" pitchFamily="18" charset="0"/>
              </a:rPr>
              <a:t>- Ремонт (восстановление) газонов – </a:t>
            </a:r>
            <a:r>
              <a:rPr lang="ru-RU" dirty="0">
                <a:solidFill>
                  <a:srgbClr val="6517F1"/>
                </a:solidFill>
                <a:latin typeface="Century" panose="02040604050505020304" pitchFamily="18" charset="0"/>
                <a:cs typeface="Times New Roman" panose="02020603050405020304" pitchFamily="18" charset="0"/>
              </a:rPr>
              <a:t>516,8</a:t>
            </a:r>
            <a:r>
              <a:rPr lang="ru-RU" dirty="0">
                <a:latin typeface="Century" panose="02040604050505020304" pitchFamily="18" charset="0"/>
                <a:cs typeface="Times New Roman" panose="02020603050405020304" pitchFamily="18" charset="0"/>
              </a:rPr>
              <a:t> м.</a:t>
            </a:r>
          </a:p>
          <a:p>
            <a:pPr fontAlgn="auto"/>
            <a:r>
              <a:rPr lang="ru-RU" dirty="0">
                <a:latin typeface="Century" panose="02040604050505020304" pitchFamily="18" charset="0"/>
                <a:cs typeface="Times New Roman" panose="02020603050405020304" pitchFamily="18" charset="0"/>
              </a:rPr>
              <a:t>- Ремонт покрытий – </a:t>
            </a:r>
            <a:r>
              <a:rPr lang="ru-RU" dirty="0">
                <a:solidFill>
                  <a:srgbClr val="6517F1"/>
                </a:solidFill>
                <a:latin typeface="Century" panose="02040604050505020304" pitchFamily="18" charset="0"/>
                <a:cs typeface="Times New Roman" panose="02020603050405020304" pitchFamily="18" charset="0"/>
              </a:rPr>
              <a:t>307</a:t>
            </a:r>
            <a:r>
              <a:rPr lang="ru-RU" dirty="0">
                <a:latin typeface="Century" panose="02040604050505020304" pitchFamily="18" charset="0"/>
                <a:cs typeface="Times New Roman" panose="02020603050405020304" pitchFamily="18" charset="0"/>
              </a:rPr>
              <a:t> м.</a:t>
            </a:r>
          </a:p>
          <a:p>
            <a:pPr fontAlgn="auto"/>
            <a:r>
              <a:rPr lang="ru-RU" dirty="0">
                <a:latin typeface="Century" panose="02040604050505020304" pitchFamily="18" charset="0"/>
                <a:cs typeface="Times New Roman" panose="02020603050405020304" pitchFamily="18" charset="0"/>
              </a:rPr>
              <a:t>- Удаление аварийных, больных деревьев и кустарников, формовка –  </a:t>
            </a:r>
            <a:r>
              <a:rPr lang="ru-RU" dirty="0">
                <a:solidFill>
                  <a:srgbClr val="6517F1"/>
                </a:solidFill>
                <a:latin typeface="Century" panose="02040604050505020304" pitchFamily="18" charset="0"/>
                <a:cs typeface="Times New Roman" panose="02020603050405020304" pitchFamily="18" charset="0"/>
              </a:rPr>
              <a:t>184</a:t>
            </a:r>
            <a:r>
              <a:rPr lang="ru-RU" dirty="0">
                <a:latin typeface="Century" panose="02040604050505020304" pitchFamily="18" charset="0"/>
                <a:cs typeface="Times New Roman" panose="02020603050405020304" pitchFamily="18" charset="0"/>
              </a:rPr>
              <a:t> шт.</a:t>
            </a:r>
          </a:p>
        </p:txBody>
      </p:sp>
      <p:sp>
        <p:nvSpPr>
          <p:cNvPr id="12" name="TextBox 11">
            <a:extLst>
              <a:ext uri="{FF2B5EF4-FFF2-40B4-BE49-F238E27FC236}">
                <a16:creationId xmlns:a16="http://schemas.microsoft.com/office/drawing/2014/main" id="{06D1999C-EAAE-21E3-4077-24538BFD7839}"/>
              </a:ext>
            </a:extLst>
          </p:cNvPr>
          <p:cNvSpPr txBox="1"/>
          <p:nvPr/>
        </p:nvSpPr>
        <p:spPr>
          <a:xfrm>
            <a:off x="11707536" y="6123372"/>
            <a:ext cx="39061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16</a:t>
            </a:r>
          </a:p>
        </p:txBody>
      </p:sp>
      <p:sp>
        <p:nvSpPr>
          <p:cNvPr id="6" name="TextBox 5"/>
          <p:cNvSpPr txBox="1"/>
          <p:nvPr/>
        </p:nvSpPr>
        <p:spPr>
          <a:xfrm>
            <a:off x="5014539" y="4246940"/>
            <a:ext cx="123093" cy="230832"/>
          </a:xfrm>
          <a:prstGeom prst="rect">
            <a:avLst/>
          </a:prstGeom>
          <a:noFill/>
        </p:spPr>
        <p:txBody>
          <a:bodyPr wrap="square" rtlCol="0">
            <a:spAutoFit/>
          </a:bodyPr>
          <a:lstStyle/>
          <a:p>
            <a:pPr algn="ctr"/>
            <a:r>
              <a:rPr lang="ru-RU" sz="900" dirty="0">
                <a:solidFill>
                  <a:srgbClr val="5A0EE4"/>
                </a:solidFill>
                <a:latin typeface="Century" panose="02040604050505020304" pitchFamily="18" charset="0"/>
              </a:rPr>
              <a:t>2</a:t>
            </a:r>
          </a:p>
        </p:txBody>
      </p:sp>
      <p:sp>
        <p:nvSpPr>
          <p:cNvPr id="13" name="TextBox 12"/>
          <p:cNvSpPr txBox="1"/>
          <p:nvPr/>
        </p:nvSpPr>
        <p:spPr>
          <a:xfrm>
            <a:off x="5339862" y="1781423"/>
            <a:ext cx="123093" cy="230832"/>
          </a:xfrm>
          <a:prstGeom prst="rect">
            <a:avLst/>
          </a:prstGeom>
          <a:noFill/>
        </p:spPr>
        <p:txBody>
          <a:bodyPr wrap="square" rtlCol="0">
            <a:spAutoFit/>
          </a:bodyPr>
          <a:lstStyle/>
          <a:p>
            <a:pPr algn="ctr"/>
            <a:r>
              <a:rPr lang="ru-RU" sz="900" dirty="0">
                <a:solidFill>
                  <a:srgbClr val="5A0EE4"/>
                </a:solidFill>
                <a:latin typeface="Century" panose="02040604050505020304" pitchFamily="18" charset="0"/>
              </a:rPr>
              <a:t>2</a:t>
            </a:r>
          </a:p>
        </p:txBody>
      </p:sp>
      <p:sp>
        <p:nvSpPr>
          <p:cNvPr id="14" name="TextBox 13"/>
          <p:cNvSpPr txBox="1"/>
          <p:nvPr/>
        </p:nvSpPr>
        <p:spPr>
          <a:xfrm>
            <a:off x="4891446" y="2324690"/>
            <a:ext cx="123093" cy="230832"/>
          </a:xfrm>
          <a:prstGeom prst="rect">
            <a:avLst/>
          </a:prstGeom>
          <a:noFill/>
        </p:spPr>
        <p:txBody>
          <a:bodyPr wrap="square" rtlCol="0">
            <a:spAutoFit/>
          </a:bodyPr>
          <a:lstStyle/>
          <a:p>
            <a:pPr algn="ctr"/>
            <a:r>
              <a:rPr lang="ru-RU" sz="900" dirty="0">
                <a:solidFill>
                  <a:srgbClr val="5A0EE4"/>
                </a:solidFill>
                <a:latin typeface="Century" panose="02040604050505020304" pitchFamily="18" charset="0"/>
              </a:rPr>
              <a:t>2</a:t>
            </a:r>
          </a:p>
        </p:txBody>
      </p:sp>
      <p:sp>
        <p:nvSpPr>
          <p:cNvPr id="15" name="TextBox 14"/>
          <p:cNvSpPr txBox="1"/>
          <p:nvPr/>
        </p:nvSpPr>
        <p:spPr>
          <a:xfrm>
            <a:off x="3150576" y="4521457"/>
            <a:ext cx="123093" cy="230832"/>
          </a:xfrm>
          <a:prstGeom prst="rect">
            <a:avLst/>
          </a:prstGeom>
          <a:noFill/>
        </p:spPr>
        <p:txBody>
          <a:bodyPr wrap="square" rtlCol="0">
            <a:spAutoFit/>
          </a:bodyPr>
          <a:lstStyle/>
          <a:p>
            <a:pPr algn="ctr"/>
            <a:r>
              <a:rPr lang="ru-RU" sz="900" dirty="0">
                <a:solidFill>
                  <a:srgbClr val="5A0EE4"/>
                </a:solidFill>
                <a:latin typeface="Century" panose="02040604050505020304" pitchFamily="18" charset="0"/>
              </a:rPr>
              <a:t>2</a:t>
            </a:r>
          </a:p>
        </p:txBody>
      </p:sp>
    </p:spTree>
    <p:extLst>
      <p:ext uri="{BB962C8B-B14F-4D97-AF65-F5344CB8AC3E}">
        <p14:creationId xmlns:p14="http://schemas.microsoft.com/office/powerpoint/2010/main" val="845179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B67DF-700E-0860-0A9D-2694D7388C0F}"/>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909D80E-C2B1-7729-7067-BD62F0C5FA52}"/>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0E1E14C5-ADCC-28A3-D1A3-70D068BAB083}"/>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4A7EA62B-9CF4-B505-1F51-437DA7025E58}"/>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5" name="Заголовок 1">
            <a:extLst>
              <a:ext uri="{FF2B5EF4-FFF2-40B4-BE49-F238E27FC236}">
                <a16:creationId xmlns:a16="http://schemas.microsoft.com/office/drawing/2014/main" id="{8536C203-5DF1-40E4-71D7-F7952B73AD4E}"/>
              </a:ext>
            </a:extLst>
          </p:cNvPr>
          <p:cNvSpPr>
            <a:spLocks noGrp="1"/>
          </p:cNvSpPr>
          <p:nvPr>
            <p:ph type="title"/>
          </p:nvPr>
        </p:nvSpPr>
        <p:spPr>
          <a:xfrm>
            <a:off x="838200" y="104926"/>
            <a:ext cx="10515600" cy="612001"/>
          </a:xfrm>
        </p:spPr>
        <p:txBody>
          <a:bodyPr>
            <a:normAutofit/>
          </a:bodyPr>
          <a:lstStyle/>
          <a:p>
            <a:pPr algn="ctr"/>
            <a:r>
              <a:rPr lang="ru-RU" sz="2400" b="1" dirty="0">
                <a:solidFill>
                  <a:srgbClr val="5A0EE4"/>
                </a:solidFill>
                <a:latin typeface="Century" panose="02040604050505020304" pitchFamily="18" charset="0"/>
              </a:rPr>
              <a:t>Муниципальная программа «Благоустройство»</a:t>
            </a:r>
          </a:p>
        </p:txBody>
      </p:sp>
      <p:sp>
        <p:nvSpPr>
          <p:cNvPr id="12" name="TextBox 11">
            <a:extLst>
              <a:ext uri="{FF2B5EF4-FFF2-40B4-BE49-F238E27FC236}">
                <a16:creationId xmlns:a16="http://schemas.microsoft.com/office/drawing/2014/main" id="{06D1999C-EAAE-21E3-4077-24538BFD7839}"/>
              </a:ext>
            </a:extLst>
          </p:cNvPr>
          <p:cNvSpPr txBox="1"/>
          <p:nvPr/>
        </p:nvSpPr>
        <p:spPr>
          <a:xfrm>
            <a:off x="11707536" y="6123372"/>
            <a:ext cx="39061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17</a:t>
            </a:r>
          </a:p>
        </p:txBody>
      </p:sp>
      <p:graphicFrame>
        <p:nvGraphicFramePr>
          <p:cNvPr id="14" name="Диаграмма 13"/>
          <p:cNvGraphicFramePr/>
          <p:nvPr>
            <p:extLst>
              <p:ext uri="{D42A27DB-BD31-4B8C-83A1-F6EECF244321}">
                <p14:modId xmlns:p14="http://schemas.microsoft.com/office/powerpoint/2010/main" val="1132650870"/>
              </p:ext>
            </p:extLst>
          </p:nvPr>
        </p:nvGraphicFramePr>
        <p:xfrm>
          <a:off x="0" y="890647"/>
          <a:ext cx="12192000" cy="52239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44762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B67DF-700E-0860-0A9D-2694D7388C0F}"/>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909D80E-C2B1-7729-7067-BD62F0C5FA52}"/>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0E1E14C5-ADCC-28A3-D1A3-70D068BAB083}"/>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4A7EA62B-9CF4-B505-1F51-437DA7025E58}"/>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5" name="Заголовок 1">
            <a:extLst>
              <a:ext uri="{FF2B5EF4-FFF2-40B4-BE49-F238E27FC236}">
                <a16:creationId xmlns:a16="http://schemas.microsoft.com/office/drawing/2014/main" id="{8536C203-5DF1-40E4-71D7-F7952B73AD4E}"/>
              </a:ext>
            </a:extLst>
          </p:cNvPr>
          <p:cNvSpPr>
            <a:spLocks noGrp="1"/>
          </p:cNvSpPr>
          <p:nvPr>
            <p:ph type="title"/>
          </p:nvPr>
        </p:nvSpPr>
        <p:spPr>
          <a:xfrm>
            <a:off x="838200" y="95315"/>
            <a:ext cx="10515600" cy="612001"/>
          </a:xfrm>
        </p:spPr>
        <p:txBody>
          <a:bodyPr>
            <a:normAutofit/>
          </a:bodyPr>
          <a:lstStyle/>
          <a:p>
            <a:pPr algn="ctr"/>
            <a:r>
              <a:rPr lang="ru-RU" sz="2400" b="1" dirty="0">
                <a:solidFill>
                  <a:srgbClr val="5A0EE4"/>
                </a:solidFill>
                <a:latin typeface="Century" panose="02040604050505020304" pitchFamily="18" charset="0"/>
              </a:rPr>
              <a:t>Муниципальная программа «Благоустройство»</a:t>
            </a:r>
          </a:p>
        </p:txBody>
      </p:sp>
      <p:sp>
        <p:nvSpPr>
          <p:cNvPr id="12" name="TextBox 11">
            <a:extLst>
              <a:ext uri="{FF2B5EF4-FFF2-40B4-BE49-F238E27FC236}">
                <a16:creationId xmlns:a16="http://schemas.microsoft.com/office/drawing/2014/main" id="{06D1999C-EAAE-21E3-4077-24538BFD7839}"/>
              </a:ext>
            </a:extLst>
          </p:cNvPr>
          <p:cNvSpPr txBox="1"/>
          <p:nvPr/>
        </p:nvSpPr>
        <p:spPr>
          <a:xfrm>
            <a:off x="11707536" y="6123372"/>
            <a:ext cx="39061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18</a:t>
            </a:r>
          </a:p>
        </p:txBody>
      </p:sp>
      <p:sp>
        <p:nvSpPr>
          <p:cNvPr id="8" name="Заголовок 1">
            <a:extLst>
              <a:ext uri="{FF2B5EF4-FFF2-40B4-BE49-F238E27FC236}">
                <a16:creationId xmlns:a16="http://schemas.microsoft.com/office/drawing/2014/main" id="{8536C203-5DF1-40E4-71D7-F7952B73AD4E}"/>
              </a:ext>
            </a:extLst>
          </p:cNvPr>
          <p:cNvSpPr txBox="1">
            <a:spLocks/>
          </p:cNvSpPr>
          <p:nvPr/>
        </p:nvSpPr>
        <p:spPr>
          <a:xfrm>
            <a:off x="838200" y="499110"/>
            <a:ext cx="10515600" cy="612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dirty="0">
                <a:solidFill>
                  <a:srgbClr val="5A0EE4"/>
                </a:solidFill>
                <a:latin typeface="Century" panose="02040604050505020304" pitchFamily="18" charset="0"/>
              </a:rPr>
              <a:t>Озеленение и ремонт детских площадок</a:t>
            </a:r>
          </a:p>
        </p:txBody>
      </p:sp>
      <p:pic>
        <p:nvPicPr>
          <p:cNvPr id="13" name="Рисунок 12">
            <a:extLst>
              <a:ext uri="{FF2B5EF4-FFF2-40B4-BE49-F238E27FC236}">
                <a16:creationId xmlns:a16="http://schemas.microsoft.com/office/drawing/2014/main" id="{EACE975C-C2AA-9E00-76F3-C30510FAC2E4}"/>
              </a:ext>
            </a:extLst>
          </p:cNvPr>
          <p:cNvPicPr>
            <a:picLocks noChangeAspect="1"/>
          </p:cNvPicPr>
          <p:nvPr/>
        </p:nvPicPr>
        <p:blipFill>
          <a:blip r:embed="rId2"/>
          <a:stretch>
            <a:fillRect/>
          </a:stretch>
        </p:blipFill>
        <p:spPr>
          <a:xfrm>
            <a:off x="8432891" y="1461944"/>
            <a:ext cx="3028460" cy="4436675"/>
          </a:xfrm>
          <a:prstGeom prst="rect">
            <a:avLst/>
          </a:prstGeom>
        </p:spPr>
      </p:pic>
      <p:pic>
        <p:nvPicPr>
          <p:cNvPr id="2" name="Рисунок 1"/>
          <p:cNvPicPr>
            <a:picLocks noChangeAspect="1"/>
          </p:cNvPicPr>
          <p:nvPr/>
        </p:nvPicPr>
        <p:blipFill rotWithShape="1">
          <a:blip r:embed="rId3" cstate="hqprint">
            <a:extLst>
              <a:ext uri="{28A0092B-C50C-407E-A947-70E740481C1C}">
                <a14:useLocalDpi xmlns:a14="http://schemas.microsoft.com/office/drawing/2010/main" val="0"/>
              </a:ext>
            </a:extLst>
          </a:blip>
          <a:srcRect t="8885"/>
          <a:stretch/>
        </p:blipFill>
        <p:spPr>
          <a:xfrm>
            <a:off x="4381752" y="1454607"/>
            <a:ext cx="3137124" cy="2143773"/>
          </a:xfrm>
          <a:prstGeom prst="rect">
            <a:avLst/>
          </a:prstGeom>
        </p:spPr>
      </p:pic>
      <p:pic>
        <p:nvPicPr>
          <p:cNvPr id="10" name="Рисунок 9">
            <a:extLst>
              <a:ext uri="{FF2B5EF4-FFF2-40B4-BE49-F238E27FC236}">
                <a16:creationId xmlns:a16="http://schemas.microsoft.com/office/drawing/2014/main" id="{7DE6BE79-701E-FC3B-F4E1-22897B8CDE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9195" y="1454607"/>
            <a:ext cx="3028542" cy="4451350"/>
          </a:xfrm>
          <a:prstGeom prst="rect">
            <a:avLst/>
          </a:prstGeom>
        </p:spPr>
      </p:pic>
      <p:pic>
        <p:nvPicPr>
          <p:cNvPr id="11" name="Рисунок 10">
            <a:extLst>
              <a:ext uri="{FF2B5EF4-FFF2-40B4-BE49-F238E27FC236}">
                <a16:creationId xmlns:a16="http://schemas.microsoft.com/office/drawing/2014/main" id="{CEA9C278-4BFD-647B-2F03-BB111D72C60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6154" b="5014"/>
          <a:stretch/>
        </p:blipFill>
        <p:spPr>
          <a:xfrm>
            <a:off x="4381752" y="3754846"/>
            <a:ext cx="3137124" cy="2143773"/>
          </a:xfrm>
          <a:prstGeom prst="rect">
            <a:avLst/>
          </a:prstGeom>
        </p:spPr>
      </p:pic>
    </p:spTree>
    <p:extLst>
      <p:ext uri="{BB962C8B-B14F-4D97-AF65-F5344CB8AC3E}">
        <p14:creationId xmlns:p14="http://schemas.microsoft.com/office/powerpoint/2010/main" val="758407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AA4EB-3E3A-F54D-EFF9-DAFEE5AAE3F3}"/>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797FA81-2A6F-5840-A871-34FDF481B224}"/>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98C06B19-E1E7-F381-97CB-AC132BC171EE}"/>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66C4A29B-9DE2-988A-F941-AE02D4E89861}"/>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5" name="Заголовок 1">
            <a:extLst>
              <a:ext uri="{FF2B5EF4-FFF2-40B4-BE49-F238E27FC236}">
                <a16:creationId xmlns:a16="http://schemas.microsoft.com/office/drawing/2014/main" id="{1A37F2DC-68CD-7ABC-A652-FFE8E3E97A11}"/>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Муниципальная программа «Профилактика»</a:t>
            </a:r>
          </a:p>
        </p:txBody>
      </p:sp>
      <p:graphicFrame>
        <p:nvGraphicFramePr>
          <p:cNvPr id="8" name="Диаграмма 7"/>
          <p:cNvGraphicFramePr/>
          <p:nvPr>
            <p:extLst>
              <p:ext uri="{D42A27DB-BD31-4B8C-83A1-F6EECF244321}">
                <p14:modId xmlns:p14="http://schemas.microsoft.com/office/powerpoint/2010/main" val="2580236513"/>
              </p:ext>
            </p:extLst>
          </p:nvPr>
        </p:nvGraphicFramePr>
        <p:xfrm>
          <a:off x="220785" y="1239715"/>
          <a:ext cx="6461369" cy="4080933"/>
        </p:xfrm>
        <a:graphic>
          <a:graphicData uri="http://schemas.openxmlformats.org/drawingml/2006/chart">
            <c:chart xmlns:c="http://schemas.openxmlformats.org/drawingml/2006/chart" xmlns:r="http://schemas.openxmlformats.org/officeDocument/2006/relationships" r:id="rId2"/>
          </a:graphicData>
        </a:graphic>
      </p:graphicFrame>
      <p:pic>
        <p:nvPicPr>
          <p:cNvPr id="9" name="Рисунок 8"/>
          <p:cNvPicPr>
            <a:picLocks noChangeAspect="1"/>
          </p:cNvPicPr>
          <p:nvPr/>
        </p:nvPicPr>
        <p:blipFill>
          <a:blip r:embed="rId3"/>
          <a:stretch>
            <a:fillRect/>
          </a:stretch>
        </p:blipFill>
        <p:spPr>
          <a:xfrm>
            <a:off x="6682154" y="1084075"/>
            <a:ext cx="2001903" cy="2669205"/>
          </a:xfrm>
          <a:prstGeom prst="rect">
            <a:avLst/>
          </a:prstGeom>
        </p:spPr>
      </p:pic>
      <p:pic>
        <p:nvPicPr>
          <p:cNvPr id="10" name="Рисунок 9"/>
          <p:cNvPicPr>
            <a:picLocks noChangeAspect="1"/>
          </p:cNvPicPr>
          <p:nvPr/>
        </p:nvPicPr>
        <p:blipFill>
          <a:blip r:embed="rId4"/>
          <a:stretch>
            <a:fillRect/>
          </a:stretch>
        </p:blipFill>
        <p:spPr>
          <a:xfrm>
            <a:off x="8996279" y="3470856"/>
            <a:ext cx="2662321" cy="1992624"/>
          </a:xfrm>
          <a:prstGeom prst="rect">
            <a:avLst/>
          </a:prstGeom>
        </p:spPr>
      </p:pic>
      <p:sp>
        <p:nvSpPr>
          <p:cNvPr id="14" name="TextBox 13">
            <a:extLst>
              <a:ext uri="{FF2B5EF4-FFF2-40B4-BE49-F238E27FC236}">
                <a16:creationId xmlns:a16="http://schemas.microsoft.com/office/drawing/2014/main" id="{06D1999C-EAAE-21E3-4077-24538BFD7839}"/>
              </a:ext>
            </a:extLst>
          </p:cNvPr>
          <p:cNvSpPr txBox="1"/>
          <p:nvPr/>
        </p:nvSpPr>
        <p:spPr>
          <a:xfrm>
            <a:off x="11707536" y="6123372"/>
            <a:ext cx="39061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19</a:t>
            </a:r>
          </a:p>
        </p:txBody>
      </p:sp>
    </p:spTree>
    <p:extLst>
      <p:ext uri="{BB962C8B-B14F-4D97-AF65-F5344CB8AC3E}">
        <p14:creationId xmlns:p14="http://schemas.microsoft.com/office/powerpoint/2010/main" val="1298393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42EB6483-8917-7F53-8F3E-DA553916D0CB}"/>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D5625E54-91A8-EBE5-DE04-6EFF0C70B48B}"/>
              </a:ext>
            </a:extLst>
          </p:cNvPr>
          <p:cNvSpPr txBox="1"/>
          <p:nvPr/>
        </p:nvSpPr>
        <p:spPr>
          <a:xfrm>
            <a:off x="-390324" y="6498595"/>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4" name="TextBox 3">
            <a:extLst>
              <a:ext uri="{FF2B5EF4-FFF2-40B4-BE49-F238E27FC236}">
                <a16:creationId xmlns:a16="http://schemas.microsoft.com/office/drawing/2014/main" id="{4BEDF4F2-B12F-9DF8-AEE1-5D05D7A5C67F}"/>
              </a:ext>
            </a:extLst>
          </p:cNvPr>
          <p:cNvSpPr txBox="1"/>
          <p:nvPr/>
        </p:nvSpPr>
        <p:spPr>
          <a:xfrm>
            <a:off x="11045074"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7" name="TextBox 6"/>
          <p:cNvSpPr txBox="1"/>
          <p:nvPr/>
        </p:nvSpPr>
        <p:spPr>
          <a:xfrm>
            <a:off x="1885950" y="75781"/>
            <a:ext cx="8420100" cy="461665"/>
          </a:xfrm>
          <a:prstGeom prst="rect">
            <a:avLst/>
          </a:prstGeom>
          <a:noFill/>
        </p:spPr>
        <p:txBody>
          <a:bodyPr wrap="square" rtlCol="0">
            <a:spAutoFit/>
          </a:bodyPr>
          <a:lstStyle/>
          <a:p>
            <a:pPr algn="ctr"/>
            <a:r>
              <a:rPr lang="ru-RU" sz="2400" b="1" dirty="0">
                <a:solidFill>
                  <a:srgbClr val="5A0EE4"/>
                </a:solidFill>
                <a:latin typeface="Century" panose="02040604050505020304" pitchFamily="18" charset="0"/>
              </a:rPr>
              <a:t>Содержание</a:t>
            </a:r>
          </a:p>
        </p:txBody>
      </p:sp>
      <p:sp>
        <p:nvSpPr>
          <p:cNvPr id="11" name="TextBox 10"/>
          <p:cNvSpPr txBox="1"/>
          <p:nvPr/>
        </p:nvSpPr>
        <p:spPr>
          <a:xfrm>
            <a:off x="821977" y="1531606"/>
            <a:ext cx="5117123" cy="3970318"/>
          </a:xfrm>
          <a:prstGeom prst="rect">
            <a:avLst/>
          </a:prstGeom>
          <a:noFill/>
        </p:spPr>
        <p:txBody>
          <a:bodyPr wrap="square" rtlCol="0">
            <a:spAutoFit/>
          </a:bodyPr>
          <a:lstStyle/>
          <a:p>
            <a:r>
              <a:rPr lang="ru-RU" sz="1400" dirty="0">
                <a:latin typeface="Century" panose="02040604050505020304" pitchFamily="18" charset="0"/>
              </a:rPr>
              <a:t>Термины и понятия</a:t>
            </a:r>
            <a:r>
              <a:rPr lang="en-US" sz="1400" dirty="0">
                <a:latin typeface="Century" panose="02040604050505020304" pitchFamily="18" charset="0"/>
              </a:rPr>
              <a:t>……………………………</a:t>
            </a:r>
            <a:r>
              <a:rPr lang="ru-RU" sz="1400" dirty="0">
                <a:latin typeface="Century" panose="02040604050505020304" pitchFamily="18" charset="0"/>
              </a:rPr>
              <a:t> </a:t>
            </a:r>
            <a:r>
              <a:rPr lang="ru-RU" sz="1400" dirty="0">
                <a:solidFill>
                  <a:srgbClr val="6517F1"/>
                </a:solidFill>
                <a:latin typeface="Century" panose="02040604050505020304" pitchFamily="18" charset="0"/>
              </a:rPr>
              <a:t>3-5</a:t>
            </a:r>
            <a:r>
              <a:rPr lang="ru-RU" sz="1400" dirty="0">
                <a:latin typeface="Century" panose="02040604050505020304" pitchFamily="18" charset="0"/>
              </a:rPr>
              <a:t> стр.</a:t>
            </a:r>
          </a:p>
          <a:p>
            <a:endParaRPr lang="ru-RU" sz="1400" dirty="0">
              <a:latin typeface="Century" panose="02040604050505020304" pitchFamily="18" charset="0"/>
            </a:endParaRPr>
          </a:p>
          <a:p>
            <a:r>
              <a:rPr lang="ru-RU" sz="1400" dirty="0">
                <a:latin typeface="Century" panose="02040604050505020304" pitchFamily="18" charset="0"/>
              </a:rPr>
              <a:t>Участие граждан в бюджетном процессе </a:t>
            </a:r>
            <a:r>
              <a:rPr lang="en-US" sz="1400" dirty="0">
                <a:latin typeface="Century" panose="02040604050505020304" pitchFamily="18" charset="0"/>
              </a:rPr>
              <a:t>.…</a:t>
            </a:r>
            <a:r>
              <a:rPr lang="ru-RU" sz="1400" dirty="0">
                <a:solidFill>
                  <a:srgbClr val="6517F1"/>
                </a:solidFill>
                <a:latin typeface="Century" panose="02040604050505020304" pitchFamily="18" charset="0"/>
              </a:rPr>
              <a:t>6</a:t>
            </a:r>
            <a:r>
              <a:rPr lang="ru-RU" sz="1400" dirty="0">
                <a:latin typeface="Century" panose="02040604050505020304" pitchFamily="18" charset="0"/>
              </a:rPr>
              <a:t> стр.</a:t>
            </a:r>
          </a:p>
          <a:p>
            <a:endParaRPr lang="ru-RU" sz="1400" dirty="0">
              <a:latin typeface="Century" panose="02040604050505020304" pitchFamily="18" charset="0"/>
            </a:endParaRPr>
          </a:p>
          <a:p>
            <a:r>
              <a:rPr lang="ru-RU" sz="1400" dirty="0">
                <a:latin typeface="Century" panose="02040604050505020304" pitchFamily="18" charset="0"/>
              </a:rPr>
              <a:t>Характеристики МО №7</a:t>
            </a:r>
            <a:r>
              <a:rPr lang="en-US" sz="1400" dirty="0">
                <a:latin typeface="Century" panose="02040604050505020304" pitchFamily="18" charset="0"/>
              </a:rPr>
              <a:t>……………………....</a:t>
            </a:r>
            <a:r>
              <a:rPr lang="ru-RU" sz="1400" dirty="0">
                <a:solidFill>
                  <a:srgbClr val="6517F1"/>
                </a:solidFill>
                <a:latin typeface="Century" panose="02040604050505020304" pitchFamily="18" charset="0"/>
              </a:rPr>
              <a:t>7-8</a:t>
            </a:r>
            <a:r>
              <a:rPr lang="ru-RU" sz="1400" dirty="0">
                <a:latin typeface="Century" panose="02040604050505020304" pitchFamily="18" charset="0"/>
              </a:rPr>
              <a:t> стр.</a:t>
            </a:r>
          </a:p>
          <a:p>
            <a:endParaRPr lang="ru-RU" sz="1400" dirty="0">
              <a:latin typeface="Century" panose="02040604050505020304" pitchFamily="18" charset="0"/>
            </a:endParaRPr>
          </a:p>
          <a:p>
            <a:r>
              <a:rPr lang="ru-RU" sz="1400" dirty="0">
                <a:latin typeface="Century" panose="02040604050505020304" pitchFamily="18" charset="0"/>
              </a:rPr>
              <a:t>Доходы бюджета</a:t>
            </a:r>
            <a:r>
              <a:rPr lang="en-US" sz="1400" dirty="0">
                <a:latin typeface="Century" panose="02040604050505020304" pitchFamily="18" charset="0"/>
              </a:rPr>
              <a:t> ……………………………….</a:t>
            </a:r>
            <a:r>
              <a:rPr lang="ru-RU" sz="1400" dirty="0">
                <a:latin typeface="Century" panose="02040604050505020304" pitchFamily="18" charset="0"/>
              </a:rPr>
              <a:t> </a:t>
            </a:r>
            <a:r>
              <a:rPr lang="ru-RU" sz="1400" dirty="0">
                <a:solidFill>
                  <a:srgbClr val="6517F1"/>
                </a:solidFill>
                <a:latin typeface="Century" panose="02040604050505020304" pitchFamily="18" charset="0"/>
              </a:rPr>
              <a:t>9</a:t>
            </a:r>
            <a:r>
              <a:rPr lang="ru-RU" sz="1400" dirty="0">
                <a:latin typeface="Century" panose="02040604050505020304" pitchFamily="18" charset="0"/>
              </a:rPr>
              <a:t> стр.</a:t>
            </a:r>
          </a:p>
          <a:p>
            <a:endParaRPr lang="ru-RU" sz="1400" dirty="0">
              <a:latin typeface="Century" panose="02040604050505020304" pitchFamily="18" charset="0"/>
            </a:endParaRPr>
          </a:p>
          <a:p>
            <a:r>
              <a:rPr lang="ru-RU" sz="1400" dirty="0">
                <a:latin typeface="Century" panose="02040604050505020304" pitchFamily="18" charset="0"/>
              </a:rPr>
              <a:t>Статьи доходов бюджета</a:t>
            </a:r>
            <a:r>
              <a:rPr lang="en-US" sz="1400" dirty="0">
                <a:latin typeface="Century" panose="02040604050505020304" pitchFamily="18" charset="0"/>
              </a:rPr>
              <a:t> …………………….</a:t>
            </a:r>
            <a:r>
              <a:rPr lang="ru-RU" sz="1400" dirty="0">
                <a:latin typeface="Century" panose="02040604050505020304" pitchFamily="18" charset="0"/>
              </a:rPr>
              <a:t> </a:t>
            </a:r>
            <a:r>
              <a:rPr lang="ru-RU" sz="1400" dirty="0">
                <a:solidFill>
                  <a:srgbClr val="6517F1"/>
                </a:solidFill>
                <a:latin typeface="Century" panose="02040604050505020304" pitchFamily="18" charset="0"/>
              </a:rPr>
              <a:t>10</a:t>
            </a:r>
            <a:r>
              <a:rPr lang="ru-RU" sz="1400" dirty="0">
                <a:latin typeface="Century" panose="02040604050505020304" pitchFamily="18" charset="0"/>
              </a:rPr>
              <a:t> стр.</a:t>
            </a:r>
          </a:p>
          <a:p>
            <a:endParaRPr lang="ru-RU" sz="1400" dirty="0">
              <a:latin typeface="Century" panose="02040604050505020304" pitchFamily="18" charset="0"/>
            </a:endParaRPr>
          </a:p>
          <a:p>
            <a:r>
              <a:rPr lang="ru-RU" sz="1400" dirty="0">
                <a:latin typeface="Century" panose="02040604050505020304" pitchFamily="18" charset="0"/>
              </a:rPr>
              <a:t>Расходы бюджета</a:t>
            </a:r>
            <a:r>
              <a:rPr lang="en-US" sz="1400" dirty="0">
                <a:latin typeface="Century" panose="02040604050505020304" pitchFamily="18" charset="0"/>
              </a:rPr>
              <a:t> ……………………………...</a:t>
            </a:r>
            <a:r>
              <a:rPr lang="ru-RU" sz="1400" dirty="0">
                <a:latin typeface="Century" panose="02040604050505020304" pitchFamily="18" charset="0"/>
              </a:rPr>
              <a:t> </a:t>
            </a:r>
            <a:r>
              <a:rPr lang="ru-RU" sz="1400" dirty="0">
                <a:solidFill>
                  <a:srgbClr val="6517F1"/>
                </a:solidFill>
                <a:latin typeface="Century" panose="02040604050505020304" pitchFamily="18" charset="0"/>
              </a:rPr>
              <a:t>11</a:t>
            </a:r>
            <a:r>
              <a:rPr lang="ru-RU" sz="1400" dirty="0">
                <a:latin typeface="Century" panose="02040604050505020304" pitchFamily="18" charset="0"/>
              </a:rPr>
              <a:t> стр.</a:t>
            </a:r>
          </a:p>
          <a:p>
            <a:endParaRPr lang="ru-RU" sz="1400" dirty="0">
              <a:latin typeface="Century" panose="02040604050505020304" pitchFamily="18" charset="0"/>
            </a:endParaRPr>
          </a:p>
          <a:p>
            <a:r>
              <a:rPr lang="ru-RU" sz="1400" dirty="0">
                <a:latin typeface="Century" panose="02040604050505020304" pitchFamily="18" charset="0"/>
              </a:rPr>
              <a:t>Статьи расходов бюджета</a:t>
            </a:r>
            <a:r>
              <a:rPr lang="en-US" sz="1400" dirty="0">
                <a:latin typeface="Century" panose="02040604050505020304" pitchFamily="18" charset="0"/>
              </a:rPr>
              <a:t> ……………………</a:t>
            </a:r>
            <a:r>
              <a:rPr lang="ru-RU" sz="1400" dirty="0">
                <a:latin typeface="Century" panose="02040604050505020304" pitchFamily="18" charset="0"/>
              </a:rPr>
              <a:t> </a:t>
            </a:r>
            <a:r>
              <a:rPr lang="ru-RU" sz="1400" dirty="0">
                <a:solidFill>
                  <a:srgbClr val="6517F1"/>
                </a:solidFill>
                <a:latin typeface="Century" panose="02040604050505020304" pitchFamily="18" charset="0"/>
              </a:rPr>
              <a:t>12</a:t>
            </a:r>
            <a:r>
              <a:rPr lang="ru-RU" sz="1400" dirty="0">
                <a:latin typeface="Century" panose="02040604050505020304" pitchFamily="18" charset="0"/>
              </a:rPr>
              <a:t> стр.</a:t>
            </a:r>
          </a:p>
          <a:p>
            <a:endParaRPr lang="ru-RU" sz="1400" dirty="0">
              <a:latin typeface="Century" panose="02040604050505020304" pitchFamily="18" charset="0"/>
            </a:endParaRPr>
          </a:p>
          <a:p>
            <a:r>
              <a:rPr lang="ru-RU" sz="1400" dirty="0">
                <a:latin typeface="Century" panose="02040604050505020304" pitchFamily="18" charset="0"/>
              </a:rPr>
              <a:t>Муниципальная программа «Управление» </a:t>
            </a:r>
            <a:r>
              <a:rPr lang="ru-RU" sz="1400" dirty="0">
                <a:solidFill>
                  <a:srgbClr val="6517F1"/>
                </a:solidFill>
                <a:latin typeface="Century" panose="02040604050505020304" pitchFamily="18" charset="0"/>
              </a:rPr>
              <a:t>13</a:t>
            </a:r>
            <a:r>
              <a:rPr lang="ru-RU" sz="1400" dirty="0">
                <a:latin typeface="Century" panose="02040604050505020304" pitchFamily="18" charset="0"/>
              </a:rPr>
              <a:t> стр.</a:t>
            </a:r>
          </a:p>
          <a:p>
            <a:endParaRPr lang="ru-RU" sz="1400" dirty="0">
              <a:latin typeface="Century" panose="02040604050505020304" pitchFamily="18" charset="0"/>
            </a:endParaRPr>
          </a:p>
          <a:p>
            <a:endParaRPr lang="ru-RU" sz="1400" dirty="0">
              <a:latin typeface="Century" panose="02040604050505020304" pitchFamily="18" charset="0"/>
            </a:endParaRPr>
          </a:p>
          <a:p>
            <a:endParaRPr lang="ru-RU" sz="1400" dirty="0">
              <a:latin typeface="Century" panose="02040604050505020304" pitchFamily="18" charset="0"/>
            </a:endParaRPr>
          </a:p>
        </p:txBody>
      </p:sp>
      <p:sp>
        <p:nvSpPr>
          <p:cNvPr id="12" name="TextBox 11">
            <a:extLst>
              <a:ext uri="{FF2B5EF4-FFF2-40B4-BE49-F238E27FC236}">
                <a16:creationId xmlns:a16="http://schemas.microsoft.com/office/drawing/2014/main" id="{957C1075-817E-2F52-4CBE-40B74AAFBE61}"/>
              </a:ext>
            </a:extLst>
          </p:cNvPr>
          <p:cNvSpPr txBox="1"/>
          <p:nvPr/>
        </p:nvSpPr>
        <p:spPr>
          <a:xfrm>
            <a:off x="11794833" y="6125805"/>
            <a:ext cx="216023"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2</a:t>
            </a:r>
          </a:p>
        </p:txBody>
      </p:sp>
      <p:sp>
        <p:nvSpPr>
          <p:cNvPr id="14" name="TextBox 13"/>
          <p:cNvSpPr txBox="1"/>
          <p:nvPr/>
        </p:nvSpPr>
        <p:spPr>
          <a:xfrm>
            <a:off x="6441205" y="1531606"/>
            <a:ext cx="7729689" cy="4616648"/>
          </a:xfrm>
          <a:prstGeom prst="rect">
            <a:avLst/>
          </a:prstGeom>
          <a:noFill/>
        </p:spPr>
        <p:txBody>
          <a:bodyPr wrap="square" rtlCol="0">
            <a:spAutoFit/>
          </a:bodyPr>
          <a:lstStyle/>
          <a:p>
            <a:r>
              <a:rPr lang="ru-RU" sz="1400" dirty="0">
                <a:latin typeface="Century" panose="02040604050505020304" pitchFamily="18" charset="0"/>
              </a:rPr>
              <a:t>МП «Управление» </a:t>
            </a:r>
            <a:r>
              <a:rPr lang="en-US" sz="1400" dirty="0">
                <a:latin typeface="Century" panose="02040604050505020304" pitchFamily="18" charset="0"/>
              </a:rPr>
              <a:t>………………………………...</a:t>
            </a:r>
            <a:r>
              <a:rPr lang="ru-RU" sz="1400" dirty="0">
                <a:latin typeface="Century" panose="02040604050505020304" pitchFamily="18" charset="0"/>
              </a:rPr>
              <a:t>...</a:t>
            </a:r>
            <a:r>
              <a:rPr lang="ru-RU" sz="1400" dirty="0">
                <a:solidFill>
                  <a:srgbClr val="6517F1"/>
                </a:solidFill>
                <a:latin typeface="Century" panose="02040604050505020304" pitchFamily="18" charset="0"/>
              </a:rPr>
              <a:t>14</a:t>
            </a:r>
            <a:r>
              <a:rPr lang="ru-RU" sz="1400" dirty="0">
                <a:latin typeface="Century" panose="02040604050505020304" pitchFamily="18" charset="0"/>
              </a:rPr>
              <a:t> стр.</a:t>
            </a:r>
          </a:p>
          <a:p>
            <a:endParaRPr lang="ru-RU" sz="1400" dirty="0">
              <a:latin typeface="Century" panose="02040604050505020304" pitchFamily="18" charset="0"/>
            </a:endParaRPr>
          </a:p>
          <a:p>
            <a:r>
              <a:rPr lang="ru-RU" sz="1400" dirty="0">
                <a:latin typeface="Century" panose="02040604050505020304" pitchFamily="18" charset="0"/>
              </a:rPr>
              <a:t>МП «Временное трудоустройство» </a:t>
            </a:r>
            <a:r>
              <a:rPr lang="en-US" sz="1400" dirty="0">
                <a:latin typeface="Century" panose="02040604050505020304" pitchFamily="18" charset="0"/>
              </a:rPr>
              <a:t>………………</a:t>
            </a:r>
            <a:r>
              <a:rPr lang="ru-RU" sz="1400" dirty="0">
                <a:solidFill>
                  <a:srgbClr val="5A0EE4"/>
                </a:solidFill>
                <a:latin typeface="Century" panose="02040604050505020304" pitchFamily="18" charset="0"/>
              </a:rPr>
              <a:t>15</a:t>
            </a:r>
            <a:r>
              <a:rPr lang="ru-RU" sz="1400" dirty="0">
                <a:latin typeface="Century" panose="02040604050505020304" pitchFamily="18" charset="0"/>
              </a:rPr>
              <a:t> стр.</a:t>
            </a:r>
          </a:p>
          <a:p>
            <a:endParaRPr lang="ru-RU" sz="1400" dirty="0">
              <a:latin typeface="Century" panose="02040604050505020304" pitchFamily="18" charset="0"/>
            </a:endParaRPr>
          </a:p>
          <a:p>
            <a:r>
              <a:rPr lang="ru-RU" sz="1400" dirty="0">
                <a:latin typeface="Century" panose="02040604050505020304" pitchFamily="18" charset="0"/>
              </a:rPr>
              <a:t>МП «Благоустройство» </a:t>
            </a:r>
            <a:r>
              <a:rPr lang="en-US" sz="1400" dirty="0">
                <a:latin typeface="Century" panose="02040604050505020304" pitchFamily="18" charset="0"/>
              </a:rPr>
              <a:t>…………………………</a:t>
            </a:r>
            <a:r>
              <a:rPr lang="ru-RU" sz="1400" dirty="0">
                <a:solidFill>
                  <a:srgbClr val="5A0EE4"/>
                </a:solidFill>
                <a:latin typeface="Century" panose="02040604050505020304" pitchFamily="18" charset="0"/>
              </a:rPr>
              <a:t>16-18</a:t>
            </a:r>
            <a:r>
              <a:rPr lang="ru-RU" sz="1400" dirty="0">
                <a:latin typeface="Century" panose="02040604050505020304" pitchFamily="18" charset="0"/>
              </a:rPr>
              <a:t> стр.</a:t>
            </a:r>
          </a:p>
          <a:p>
            <a:endParaRPr lang="ru-RU" sz="1400" dirty="0">
              <a:latin typeface="Century" panose="02040604050505020304" pitchFamily="18" charset="0"/>
            </a:endParaRPr>
          </a:p>
          <a:p>
            <a:r>
              <a:rPr lang="ru-RU" sz="1400" dirty="0">
                <a:latin typeface="Century" panose="02040604050505020304" pitchFamily="18" charset="0"/>
              </a:rPr>
              <a:t>МП «Профилактика»</a:t>
            </a:r>
            <a:r>
              <a:rPr lang="en-US" sz="1400" dirty="0">
                <a:latin typeface="Century" panose="02040604050505020304" pitchFamily="18" charset="0"/>
              </a:rPr>
              <a:t> ……………………………</a:t>
            </a:r>
            <a:r>
              <a:rPr lang="ru-RU" sz="1400" dirty="0">
                <a:latin typeface="Century" panose="02040604050505020304" pitchFamily="18" charset="0"/>
              </a:rPr>
              <a:t>… </a:t>
            </a:r>
            <a:r>
              <a:rPr lang="ru-RU" sz="1400" dirty="0">
                <a:solidFill>
                  <a:srgbClr val="5A0EE4"/>
                </a:solidFill>
                <a:latin typeface="Century" panose="02040604050505020304" pitchFamily="18" charset="0"/>
              </a:rPr>
              <a:t>19 </a:t>
            </a:r>
            <a:r>
              <a:rPr lang="ru-RU" sz="1400" dirty="0">
                <a:latin typeface="Century" panose="02040604050505020304" pitchFamily="18" charset="0"/>
              </a:rPr>
              <a:t>стр.</a:t>
            </a:r>
          </a:p>
          <a:p>
            <a:endParaRPr lang="ru-RU" sz="1400" dirty="0">
              <a:latin typeface="Century" panose="02040604050505020304" pitchFamily="18" charset="0"/>
            </a:endParaRPr>
          </a:p>
          <a:p>
            <a:r>
              <a:rPr lang="ru-RU" sz="1400" dirty="0">
                <a:latin typeface="Century" panose="02040604050505020304" pitchFamily="18" charset="0"/>
              </a:rPr>
              <a:t>МП «Молодежная политика» </a:t>
            </a:r>
            <a:r>
              <a:rPr lang="en-US" sz="1400" dirty="0">
                <a:latin typeface="Century" panose="02040604050505020304" pitchFamily="18" charset="0"/>
              </a:rPr>
              <a:t>……………………</a:t>
            </a:r>
            <a:r>
              <a:rPr lang="ru-RU" sz="1400" dirty="0">
                <a:latin typeface="Century" panose="02040604050505020304" pitchFamily="18" charset="0"/>
              </a:rPr>
              <a:t>..</a:t>
            </a:r>
            <a:r>
              <a:rPr lang="ru-RU" sz="1400" dirty="0">
                <a:solidFill>
                  <a:srgbClr val="5A0EE4"/>
                </a:solidFill>
                <a:latin typeface="Century" panose="02040604050505020304" pitchFamily="18" charset="0"/>
              </a:rPr>
              <a:t>20</a:t>
            </a:r>
            <a:r>
              <a:rPr lang="ru-RU" sz="1400" dirty="0">
                <a:latin typeface="Century" panose="02040604050505020304" pitchFamily="18" charset="0"/>
              </a:rPr>
              <a:t> стр.</a:t>
            </a:r>
          </a:p>
          <a:p>
            <a:endParaRPr lang="ru-RU" sz="1400" dirty="0">
              <a:latin typeface="Century" panose="02040604050505020304" pitchFamily="18" charset="0"/>
            </a:endParaRPr>
          </a:p>
          <a:p>
            <a:r>
              <a:rPr lang="ru-RU" sz="1400" dirty="0">
                <a:latin typeface="Century" panose="02040604050505020304" pitchFamily="18" charset="0"/>
              </a:rPr>
              <a:t>МП «Культурно-массовые мероприятия» </a:t>
            </a:r>
            <a:r>
              <a:rPr lang="en-US" sz="1400" dirty="0">
                <a:latin typeface="Century" panose="02040604050505020304" pitchFamily="18" charset="0"/>
              </a:rPr>
              <a:t>……</a:t>
            </a:r>
            <a:r>
              <a:rPr lang="ru-RU" sz="1400" dirty="0">
                <a:solidFill>
                  <a:srgbClr val="5A0EE4"/>
                </a:solidFill>
                <a:latin typeface="Century" panose="02040604050505020304" pitchFamily="18" charset="0"/>
              </a:rPr>
              <a:t>21-26</a:t>
            </a:r>
            <a:r>
              <a:rPr lang="ru-RU" sz="1400" dirty="0">
                <a:latin typeface="Century" panose="02040604050505020304" pitchFamily="18" charset="0"/>
              </a:rPr>
              <a:t> стр.</a:t>
            </a:r>
          </a:p>
          <a:p>
            <a:endParaRPr lang="ru-RU" sz="1400" dirty="0">
              <a:latin typeface="Century" panose="02040604050505020304" pitchFamily="18" charset="0"/>
            </a:endParaRPr>
          </a:p>
          <a:p>
            <a:r>
              <a:rPr lang="ru-RU" sz="1400" dirty="0">
                <a:latin typeface="Century" panose="02040604050505020304" pitchFamily="18" charset="0"/>
              </a:rPr>
              <a:t>МП «Физическая культура и спорт»</a:t>
            </a:r>
            <a:r>
              <a:rPr lang="en-US" sz="1400" dirty="0">
                <a:latin typeface="Century" panose="02040604050505020304" pitchFamily="18" charset="0"/>
              </a:rPr>
              <a:t>………….</a:t>
            </a:r>
            <a:r>
              <a:rPr lang="ru-RU" sz="1400" dirty="0">
                <a:latin typeface="Century" panose="02040604050505020304" pitchFamily="18" charset="0"/>
              </a:rPr>
              <a:t> …..</a:t>
            </a:r>
            <a:r>
              <a:rPr lang="ru-RU" sz="1400" dirty="0">
                <a:solidFill>
                  <a:srgbClr val="5A0EE4"/>
                </a:solidFill>
                <a:latin typeface="Century" panose="02040604050505020304" pitchFamily="18" charset="0"/>
              </a:rPr>
              <a:t>27</a:t>
            </a:r>
            <a:r>
              <a:rPr lang="ru-RU" sz="1400" dirty="0">
                <a:latin typeface="Century" panose="02040604050505020304" pitchFamily="18" charset="0"/>
              </a:rPr>
              <a:t> стр.</a:t>
            </a:r>
          </a:p>
          <a:p>
            <a:endParaRPr lang="ru-RU" sz="1400" dirty="0">
              <a:latin typeface="Century" panose="02040604050505020304" pitchFamily="18" charset="0"/>
            </a:endParaRPr>
          </a:p>
          <a:p>
            <a:r>
              <a:rPr lang="ru-RU" sz="1400" dirty="0">
                <a:latin typeface="Century" panose="02040604050505020304" pitchFamily="18" charset="0"/>
              </a:rPr>
              <a:t>МП «Информирование» </a:t>
            </a:r>
            <a:r>
              <a:rPr lang="en-US" sz="1400" dirty="0">
                <a:latin typeface="Century" panose="02040604050505020304" pitchFamily="18" charset="0"/>
              </a:rPr>
              <a:t>…………………………</a:t>
            </a:r>
            <a:r>
              <a:rPr lang="ru-RU" sz="1400" dirty="0">
                <a:latin typeface="Century" panose="02040604050505020304" pitchFamily="18" charset="0"/>
              </a:rPr>
              <a:t>      </a:t>
            </a:r>
            <a:r>
              <a:rPr lang="ru-RU" sz="1400" dirty="0">
                <a:solidFill>
                  <a:srgbClr val="5A0EE4"/>
                </a:solidFill>
                <a:latin typeface="Century" panose="02040604050505020304" pitchFamily="18" charset="0"/>
              </a:rPr>
              <a:t>28</a:t>
            </a:r>
            <a:r>
              <a:rPr lang="ru-RU" sz="1400" dirty="0">
                <a:latin typeface="Century" panose="02040604050505020304" pitchFamily="18" charset="0"/>
              </a:rPr>
              <a:t> стр.</a:t>
            </a:r>
          </a:p>
          <a:p>
            <a:endParaRPr lang="ru-RU" sz="1400" dirty="0">
              <a:latin typeface="Century" panose="02040604050505020304" pitchFamily="18" charset="0"/>
            </a:endParaRPr>
          </a:p>
          <a:p>
            <a:r>
              <a:rPr lang="ru-RU" sz="1400" dirty="0">
                <a:latin typeface="Century" panose="02040604050505020304" pitchFamily="18" charset="0"/>
              </a:rPr>
              <a:t>Реквизиты руководителей МО </a:t>
            </a:r>
            <a:r>
              <a:rPr lang="ru-RU" sz="1400" dirty="0" err="1">
                <a:latin typeface="Century" panose="02040604050505020304" pitchFamily="18" charset="0"/>
              </a:rPr>
              <a:t>МО</a:t>
            </a:r>
            <a:r>
              <a:rPr lang="ru-RU" sz="1400" dirty="0">
                <a:latin typeface="Century" panose="02040604050505020304" pitchFamily="18" charset="0"/>
              </a:rPr>
              <a:t> №7 …………...</a:t>
            </a:r>
            <a:r>
              <a:rPr lang="ru-RU" sz="1400" dirty="0">
                <a:solidFill>
                  <a:srgbClr val="5A0EE4"/>
                </a:solidFill>
                <a:latin typeface="Century" panose="02040604050505020304" pitchFamily="18" charset="0"/>
              </a:rPr>
              <a:t>29</a:t>
            </a:r>
            <a:r>
              <a:rPr lang="ru-RU" sz="1400" dirty="0">
                <a:latin typeface="Century" panose="02040604050505020304" pitchFamily="18" charset="0"/>
              </a:rPr>
              <a:t> стр.</a:t>
            </a:r>
          </a:p>
          <a:p>
            <a:endParaRPr lang="ru-RU" sz="1400" dirty="0">
              <a:latin typeface="Century" panose="02040604050505020304" pitchFamily="18" charset="0"/>
            </a:endParaRPr>
          </a:p>
          <a:p>
            <a:endParaRPr lang="ru-RU" sz="1400" dirty="0">
              <a:latin typeface="Century" panose="02040604050505020304" pitchFamily="18" charset="0"/>
            </a:endParaRPr>
          </a:p>
          <a:p>
            <a:endParaRPr lang="ru-RU" sz="1400" dirty="0">
              <a:latin typeface="Century" panose="02040604050505020304" pitchFamily="18" charset="0"/>
            </a:endParaRPr>
          </a:p>
          <a:p>
            <a:endParaRPr lang="ru-RU" sz="1400" dirty="0">
              <a:latin typeface="Century" panose="02040604050505020304" pitchFamily="18" charset="0"/>
            </a:endParaRPr>
          </a:p>
        </p:txBody>
      </p:sp>
      <p:sp>
        <p:nvSpPr>
          <p:cNvPr id="15" name="Прямоугольник 14"/>
          <p:cNvSpPr/>
          <p:nvPr/>
        </p:nvSpPr>
        <p:spPr>
          <a:xfrm>
            <a:off x="3576915" y="5392198"/>
            <a:ext cx="184731" cy="338554"/>
          </a:xfrm>
          <a:prstGeom prst="rect">
            <a:avLst/>
          </a:prstGeom>
        </p:spPr>
        <p:txBody>
          <a:bodyPr wrap="none">
            <a:spAutoFit/>
          </a:bodyPr>
          <a:lstStyle/>
          <a:p>
            <a:endParaRPr lang="ru-RU" sz="1600" dirty="0">
              <a:latin typeface="Century" panose="02040604050505020304" pitchFamily="18" charset="0"/>
            </a:endParaRPr>
          </a:p>
        </p:txBody>
      </p:sp>
    </p:spTree>
    <p:extLst>
      <p:ext uri="{BB962C8B-B14F-4D97-AF65-F5344CB8AC3E}">
        <p14:creationId xmlns:p14="http://schemas.microsoft.com/office/powerpoint/2010/main" val="2470544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58C37-F133-09D4-EEE6-E2D5F59ACEA4}"/>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2F46F0CA-1E76-59E5-C9D7-D73A703B90B4}"/>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C8BAFAD8-039A-1536-16F3-4D83236B8DA4}"/>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D993C0B4-1AC1-E9C5-686D-F2CA9AB45F45}"/>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5" name="Заголовок 1">
            <a:extLst>
              <a:ext uri="{FF2B5EF4-FFF2-40B4-BE49-F238E27FC236}">
                <a16:creationId xmlns:a16="http://schemas.microsoft.com/office/drawing/2014/main" id="{D3159A60-B6EE-8744-988A-9281FC9DAD2A}"/>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Муниципальная программа «Молодежная политика»</a:t>
            </a:r>
          </a:p>
        </p:txBody>
      </p:sp>
      <p:sp>
        <p:nvSpPr>
          <p:cNvPr id="7" name="TextBox 6">
            <a:extLst>
              <a:ext uri="{FF2B5EF4-FFF2-40B4-BE49-F238E27FC236}">
                <a16:creationId xmlns:a16="http://schemas.microsoft.com/office/drawing/2014/main" id="{06D1999C-EAAE-21E3-4077-24538BFD7839}"/>
              </a:ext>
            </a:extLst>
          </p:cNvPr>
          <p:cNvSpPr txBox="1"/>
          <p:nvPr/>
        </p:nvSpPr>
        <p:spPr>
          <a:xfrm>
            <a:off x="11707536" y="6123372"/>
            <a:ext cx="39061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12</a:t>
            </a:r>
          </a:p>
        </p:txBody>
      </p:sp>
      <p:graphicFrame>
        <p:nvGraphicFramePr>
          <p:cNvPr id="9" name="Диаграмма 8"/>
          <p:cNvGraphicFramePr/>
          <p:nvPr>
            <p:extLst>
              <p:ext uri="{D42A27DB-BD31-4B8C-83A1-F6EECF244321}">
                <p14:modId xmlns:p14="http://schemas.microsoft.com/office/powerpoint/2010/main" val="3497096093"/>
              </p:ext>
            </p:extLst>
          </p:nvPr>
        </p:nvGraphicFramePr>
        <p:xfrm>
          <a:off x="191620" y="1153422"/>
          <a:ext cx="5638061" cy="5137200"/>
        </p:xfrm>
        <a:graphic>
          <a:graphicData uri="http://schemas.openxmlformats.org/drawingml/2006/chart">
            <c:chart xmlns:c="http://schemas.openxmlformats.org/drawingml/2006/chart" xmlns:r="http://schemas.openxmlformats.org/officeDocument/2006/relationships" r:id="rId2"/>
          </a:graphicData>
        </a:graphic>
      </p:graphicFrame>
      <p:pic>
        <p:nvPicPr>
          <p:cNvPr id="10" name="Рисунок 9"/>
          <p:cNvPicPr>
            <a:picLocks noChangeAspect="1"/>
          </p:cNvPicPr>
          <p:nvPr/>
        </p:nvPicPr>
        <p:blipFill>
          <a:blip r:embed="rId3"/>
          <a:stretch>
            <a:fillRect/>
          </a:stretch>
        </p:blipFill>
        <p:spPr>
          <a:xfrm>
            <a:off x="5364814" y="1043244"/>
            <a:ext cx="3115326" cy="3121423"/>
          </a:xfrm>
          <a:prstGeom prst="rect">
            <a:avLst/>
          </a:prstGeom>
        </p:spPr>
      </p:pic>
      <p:pic>
        <p:nvPicPr>
          <p:cNvPr id="12" name="Рисунок 11"/>
          <p:cNvPicPr>
            <a:picLocks noChangeAspect="1"/>
          </p:cNvPicPr>
          <p:nvPr/>
        </p:nvPicPr>
        <p:blipFill>
          <a:blip r:embed="rId4"/>
          <a:stretch>
            <a:fillRect/>
          </a:stretch>
        </p:blipFill>
        <p:spPr>
          <a:xfrm>
            <a:off x="8692682" y="2993157"/>
            <a:ext cx="3115326" cy="3121423"/>
          </a:xfrm>
          <a:prstGeom prst="rect">
            <a:avLst/>
          </a:prstGeom>
        </p:spPr>
      </p:pic>
    </p:spTree>
    <p:extLst>
      <p:ext uri="{BB962C8B-B14F-4D97-AF65-F5344CB8AC3E}">
        <p14:creationId xmlns:p14="http://schemas.microsoft.com/office/powerpoint/2010/main" val="1253903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71AE7-B61C-BCDF-2BFD-196E102FB244}"/>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C357C42-6DFD-753E-F5D1-F7F7FBC551CF}"/>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8D880714-D306-1EFB-3CBB-228302A2D0E8}"/>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8ED0578F-A3BC-17F6-EFBC-7527D403531D}"/>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5" name="Заголовок 1">
            <a:extLst>
              <a:ext uri="{FF2B5EF4-FFF2-40B4-BE49-F238E27FC236}">
                <a16:creationId xmlns:a16="http://schemas.microsoft.com/office/drawing/2014/main" id="{05606082-0C92-0542-778A-8C11C6577BC1}"/>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Муниципальная программа «Культурно-массовые мероприятия»</a:t>
            </a:r>
          </a:p>
        </p:txBody>
      </p:sp>
      <p:sp>
        <p:nvSpPr>
          <p:cNvPr id="7" name="TextBox 6">
            <a:extLst>
              <a:ext uri="{FF2B5EF4-FFF2-40B4-BE49-F238E27FC236}">
                <a16:creationId xmlns:a16="http://schemas.microsoft.com/office/drawing/2014/main" id="{06D1999C-EAAE-21E3-4077-24538BFD7839}"/>
              </a:ext>
            </a:extLst>
          </p:cNvPr>
          <p:cNvSpPr txBox="1"/>
          <p:nvPr/>
        </p:nvSpPr>
        <p:spPr>
          <a:xfrm>
            <a:off x="11707536" y="6123372"/>
            <a:ext cx="39061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21</a:t>
            </a:r>
          </a:p>
        </p:txBody>
      </p:sp>
      <p:graphicFrame>
        <p:nvGraphicFramePr>
          <p:cNvPr id="9" name="Диаграмма 8"/>
          <p:cNvGraphicFramePr/>
          <p:nvPr>
            <p:extLst>
              <p:ext uri="{D42A27DB-BD31-4B8C-83A1-F6EECF244321}">
                <p14:modId xmlns:p14="http://schemas.microsoft.com/office/powerpoint/2010/main" val="2547723803"/>
              </p:ext>
            </p:extLst>
          </p:nvPr>
        </p:nvGraphicFramePr>
        <p:xfrm>
          <a:off x="132861" y="1416818"/>
          <a:ext cx="6531708" cy="4283156"/>
        </p:xfrm>
        <a:graphic>
          <a:graphicData uri="http://schemas.openxmlformats.org/drawingml/2006/chart">
            <c:chart xmlns:c="http://schemas.openxmlformats.org/drawingml/2006/chart" xmlns:r="http://schemas.openxmlformats.org/officeDocument/2006/relationships" r:id="rId2"/>
          </a:graphicData>
        </a:graphic>
      </p:graphicFrame>
      <p:pic>
        <p:nvPicPr>
          <p:cNvPr id="10" name="Рисунок 9"/>
          <p:cNvPicPr>
            <a:picLocks noChangeAspect="1"/>
          </p:cNvPicPr>
          <p:nvPr/>
        </p:nvPicPr>
        <p:blipFill>
          <a:blip r:embed="rId3"/>
          <a:stretch>
            <a:fillRect/>
          </a:stretch>
        </p:blipFill>
        <p:spPr>
          <a:xfrm>
            <a:off x="6664569" y="2648932"/>
            <a:ext cx="2393958" cy="1597753"/>
          </a:xfrm>
          <a:prstGeom prst="rect">
            <a:avLst/>
          </a:prstGeom>
        </p:spPr>
      </p:pic>
      <p:pic>
        <p:nvPicPr>
          <p:cNvPr id="11" name="Рисунок 10"/>
          <p:cNvPicPr>
            <a:picLocks noChangeAspect="1"/>
          </p:cNvPicPr>
          <p:nvPr/>
        </p:nvPicPr>
        <p:blipFill>
          <a:blip r:embed="rId4"/>
          <a:stretch>
            <a:fillRect/>
          </a:stretch>
        </p:blipFill>
        <p:spPr>
          <a:xfrm>
            <a:off x="9125793" y="919977"/>
            <a:ext cx="2393958" cy="1597753"/>
          </a:xfrm>
          <a:prstGeom prst="rect">
            <a:avLst/>
          </a:prstGeom>
        </p:spPr>
      </p:pic>
      <p:pic>
        <p:nvPicPr>
          <p:cNvPr id="12" name="Рисунок 11"/>
          <p:cNvPicPr>
            <a:picLocks noChangeAspect="1"/>
          </p:cNvPicPr>
          <p:nvPr/>
        </p:nvPicPr>
        <p:blipFill>
          <a:blip r:embed="rId5"/>
          <a:stretch>
            <a:fillRect/>
          </a:stretch>
        </p:blipFill>
        <p:spPr>
          <a:xfrm>
            <a:off x="9125793" y="4328263"/>
            <a:ext cx="2393958" cy="1606576"/>
          </a:xfrm>
          <a:prstGeom prst="rect">
            <a:avLst/>
          </a:prstGeom>
        </p:spPr>
      </p:pic>
    </p:spTree>
    <p:extLst>
      <p:ext uri="{BB962C8B-B14F-4D97-AF65-F5344CB8AC3E}">
        <p14:creationId xmlns:p14="http://schemas.microsoft.com/office/powerpoint/2010/main" val="907221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71AE7-B61C-BCDF-2BFD-196E102FB244}"/>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C357C42-6DFD-753E-F5D1-F7F7FBC551CF}"/>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8D880714-D306-1EFB-3CBB-228302A2D0E8}"/>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8ED0578F-A3BC-17F6-EFBC-7527D403531D}"/>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5" name="Заголовок 1">
            <a:extLst>
              <a:ext uri="{FF2B5EF4-FFF2-40B4-BE49-F238E27FC236}">
                <a16:creationId xmlns:a16="http://schemas.microsoft.com/office/drawing/2014/main" id="{05606082-0C92-0542-778A-8C11C6577BC1}"/>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Муниципальная программа «Культурно-массовые мероприятия»</a:t>
            </a:r>
          </a:p>
        </p:txBody>
      </p:sp>
      <p:sp>
        <p:nvSpPr>
          <p:cNvPr id="7" name="TextBox 6">
            <a:extLst>
              <a:ext uri="{FF2B5EF4-FFF2-40B4-BE49-F238E27FC236}">
                <a16:creationId xmlns:a16="http://schemas.microsoft.com/office/drawing/2014/main" id="{06D1999C-EAAE-21E3-4077-24538BFD7839}"/>
              </a:ext>
            </a:extLst>
          </p:cNvPr>
          <p:cNvSpPr txBox="1"/>
          <p:nvPr/>
        </p:nvSpPr>
        <p:spPr>
          <a:xfrm>
            <a:off x="11707536" y="6123372"/>
            <a:ext cx="39061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22</a:t>
            </a:r>
          </a:p>
        </p:txBody>
      </p:sp>
      <p:sp>
        <p:nvSpPr>
          <p:cNvPr id="2" name="Прямоугольник 1"/>
          <p:cNvSpPr/>
          <p:nvPr/>
        </p:nvSpPr>
        <p:spPr>
          <a:xfrm>
            <a:off x="2107692" y="561124"/>
            <a:ext cx="7976616" cy="923330"/>
          </a:xfrm>
          <a:prstGeom prst="rect">
            <a:avLst/>
          </a:prstGeom>
        </p:spPr>
        <p:txBody>
          <a:bodyPr wrap="square">
            <a:spAutoFit/>
          </a:bodyPr>
          <a:lstStyle/>
          <a:p>
            <a:pPr algn="ctr">
              <a:defRPr/>
            </a:pPr>
            <a:r>
              <a:rPr lang="ru-RU" altLang="ru-RU" dirty="0">
                <a:solidFill>
                  <a:srgbClr val="5A0EE4"/>
                </a:solidFill>
                <a:latin typeface="Century" panose="02040604050505020304" pitchFamily="18" charset="0"/>
                <a:cs typeface="Times New Roman" pitchFamily="18" charset="0"/>
              </a:rPr>
              <a:t>Организация и проведение местных  и участие в организации и проведении  городских праздничных и иных  зрелищных мероприятий</a:t>
            </a:r>
          </a:p>
        </p:txBody>
      </p:sp>
      <p:sp>
        <p:nvSpPr>
          <p:cNvPr id="13" name="Прямоугольник 1">
            <a:extLst>
              <a:ext uri="{FF2B5EF4-FFF2-40B4-BE49-F238E27FC236}">
                <a16:creationId xmlns:a16="http://schemas.microsoft.com/office/drawing/2014/main" id="{131B89E4-7EAF-4E6E-A98D-43D4A4BD4CBA}"/>
              </a:ext>
            </a:extLst>
          </p:cNvPr>
          <p:cNvSpPr>
            <a:spLocks noChangeArrowheads="1"/>
          </p:cNvSpPr>
          <p:nvPr/>
        </p:nvSpPr>
        <p:spPr bwMode="auto">
          <a:xfrm>
            <a:off x="101606" y="1844824"/>
            <a:ext cx="5296872" cy="3539430"/>
          </a:xfrm>
          <a:prstGeom prst="rect">
            <a:avLst/>
          </a:prstGeom>
          <a:noFill/>
          <a:ln>
            <a:noFill/>
          </a:ln>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ru-RU" altLang="ru-RU" sz="1400" dirty="0">
              <a:latin typeface="Century" panose="02040604050505020304" pitchFamily="18" charset="0"/>
              <a:cs typeface="Times New Roman" pitchFamily="18" charset="0"/>
            </a:endParaRPr>
          </a:p>
          <a:p>
            <a:pPr eaLnBrk="1" hangingPunct="1">
              <a:defRPr/>
            </a:pPr>
            <a:r>
              <a:rPr lang="ru-RU" altLang="ru-RU" sz="1400" dirty="0">
                <a:solidFill>
                  <a:srgbClr val="5A0EE4"/>
                </a:solidFill>
                <a:latin typeface="Century" panose="02040604050505020304" pitchFamily="18" charset="0"/>
                <a:cs typeface="Times New Roman" pitchFamily="18" charset="0"/>
              </a:rPr>
              <a:t> </a:t>
            </a:r>
            <a:endParaRPr lang="ru-RU" altLang="ru-RU" sz="1400" b="1" dirty="0">
              <a:solidFill>
                <a:srgbClr val="5A0EE4"/>
              </a:solidFill>
              <a:latin typeface="Century" panose="02040604050505020304" pitchFamily="18" charset="0"/>
              <a:cs typeface="Times New Roman" pitchFamily="18" charset="0"/>
            </a:endParaRPr>
          </a:p>
          <a:p>
            <a:pPr eaLnBrk="1" hangingPunct="1">
              <a:defRPr/>
            </a:pPr>
            <a:r>
              <a:rPr lang="ru-RU" altLang="ru-RU" sz="1400" b="1" dirty="0">
                <a:solidFill>
                  <a:srgbClr val="5A0EE4"/>
                </a:solidFill>
                <a:latin typeface="Century" panose="02040604050505020304" pitchFamily="18" charset="0"/>
                <a:cs typeface="Times New Roman" pitchFamily="18" charset="0"/>
              </a:rPr>
              <a:t>«День Победы советского народа в Великой Отечественной войне 1941-1945 годов»</a:t>
            </a:r>
            <a:endParaRPr lang="ru-RU" altLang="ru-RU" sz="1400" dirty="0">
              <a:solidFill>
                <a:srgbClr val="5A0EE4"/>
              </a:solidFill>
              <a:latin typeface="Century" panose="02040604050505020304" pitchFamily="18" charset="0"/>
              <a:cs typeface="Times New Roman" pitchFamily="18" charset="0"/>
            </a:endParaRPr>
          </a:p>
          <a:p>
            <a:pPr eaLnBrk="1" hangingPunct="1">
              <a:defRPr/>
            </a:pPr>
            <a:r>
              <a:rPr lang="ru-RU" altLang="ru-RU" sz="1400" dirty="0">
                <a:latin typeface="Century" panose="02040604050505020304" pitchFamily="18" charset="0"/>
                <a:cs typeface="Times New Roman" pitchFamily="18" charset="0"/>
              </a:rPr>
              <a:t>вручение памятных подарков для ветеранов </a:t>
            </a:r>
            <a:r>
              <a:rPr lang="ru-RU" altLang="ru-RU" sz="1400" b="1" dirty="0">
                <a:solidFill>
                  <a:srgbClr val="6517F1"/>
                </a:solidFill>
                <a:latin typeface="Century" panose="02040604050505020304" pitchFamily="18" charset="0"/>
                <a:cs typeface="Times New Roman" pitchFamily="18" charset="0"/>
              </a:rPr>
              <a:t>250</a:t>
            </a:r>
            <a:r>
              <a:rPr lang="ru-RU" altLang="ru-RU" sz="1400" dirty="0">
                <a:latin typeface="Century" panose="02040604050505020304" pitchFamily="18" charset="0"/>
                <a:cs typeface="Times New Roman" pitchFamily="18" charset="0"/>
              </a:rPr>
              <a:t> штук</a:t>
            </a:r>
          </a:p>
          <a:p>
            <a:pPr eaLnBrk="1" hangingPunct="1">
              <a:defRPr/>
            </a:pPr>
            <a:endParaRPr lang="ru-RU" altLang="ru-RU" sz="1400" b="1" dirty="0">
              <a:latin typeface="Century" panose="02040604050505020304" pitchFamily="18" charset="0"/>
              <a:cs typeface="Times New Roman" pitchFamily="18" charset="0"/>
            </a:endParaRPr>
          </a:p>
          <a:p>
            <a:pPr eaLnBrk="1" hangingPunct="1">
              <a:defRPr/>
            </a:pPr>
            <a:r>
              <a:rPr lang="ru-RU" altLang="ru-RU" sz="1400" b="1" dirty="0">
                <a:solidFill>
                  <a:srgbClr val="5A0EE4"/>
                </a:solidFill>
                <a:latin typeface="Century" panose="02040604050505020304" pitchFamily="18" charset="0"/>
                <a:cs typeface="Times New Roman" pitchFamily="18" charset="0"/>
              </a:rPr>
              <a:t>«День полного освобождения Ленинграда от фашистской блокады»</a:t>
            </a:r>
          </a:p>
          <a:p>
            <a:pPr eaLnBrk="1" hangingPunct="1">
              <a:defRPr/>
            </a:pPr>
            <a:r>
              <a:rPr lang="ru-RU" altLang="ru-RU" sz="1400" dirty="0">
                <a:latin typeface="Century" panose="02040604050505020304" pitchFamily="18" charset="0"/>
                <a:cs typeface="Times New Roman" pitchFamily="18" charset="0"/>
              </a:rPr>
              <a:t>памятные подарки для ветеранов </a:t>
            </a:r>
            <a:r>
              <a:rPr lang="ru-RU" altLang="ru-RU" sz="1400" b="1" dirty="0">
                <a:solidFill>
                  <a:srgbClr val="6517F1"/>
                </a:solidFill>
                <a:latin typeface="Century" panose="02040604050505020304" pitchFamily="18" charset="0"/>
                <a:cs typeface="Times New Roman" pitchFamily="18" charset="0"/>
              </a:rPr>
              <a:t>200</a:t>
            </a:r>
            <a:r>
              <a:rPr lang="ru-RU" altLang="ru-RU" sz="1400" dirty="0">
                <a:latin typeface="Century" panose="02040604050505020304" pitchFamily="18" charset="0"/>
                <a:cs typeface="Times New Roman" pitchFamily="18" charset="0"/>
              </a:rPr>
              <a:t> штук на сумму </a:t>
            </a:r>
            <a:r>
              <a:rPr lang="ru-RU" altLang="ru-RU" sz="1400" b="1" dirty="0">
                <a:solidFill>
                  <a:srgbClr val="6517F1"/>
                </a:solidFill>
                <a:latin typeface="Century" panose="02040604050505020304" pitchFamily="18" charset="0"/>
                <a:cs typeface="Times New Roman" pitchFamily="18" charset="0"/>
              </a:rPr>
              <a:t>300,0</a:t>
            </a:r>
            <a:r>
              <a:rPr lang="ru-RU" altLang="ru-RU" sz="1400" dirty="0">
                <a:latin typeface="Century" panose="02040604050505020304" pitchFamily="18" charset="0"/>
                <a:cs typeface="Times New Roman" pitchFamily="18" charset="0"/>
              </a:rPr>
              <a:t> тыс. руб.</a:t>
            </a:r>
          </a:p>
          <a:p>
            <a:pPr eaLnBrk="1" hangingPunct="1">
              <a:defRPr/>
            </a:pPr>
            <a:endParaRPr lang="ru-RU" altLang="ru-RU" sz="1400" dirty="0">
              <a:latin typeface="Century" panose="02040604050505020304" pitchFamily="18" charset="0"/>
              <a:cs typeface="Times New Roman" pitchFamily="18" charset="0"/>
            </a:endParaRPr>
          </a:p>
          <a:p>
            <a:pPr eaLnBrk="1" hangingPunct="1">
              <a:defRPr/>
            </a:pPr>
            <a:r>
              <a:rPr lang="ru-RU" altLang="ru-RU" sz="1400" b="1" dirty="0">
                <a:solidFill>
                  <a:srgbClr val="5A0EE4"/>
                </a:solidFill>
                <a:latin typeface="Century" panose="02040604050505020304" pitchFamily="18" charset="0"/>
                <a:cs typeface="Times New Roman" pitchFamily="18" charset="0"/>
              </a:rPr>
              <a:t>«День муниципального образования муниципальный округ №7»       </a:t>
            </a:r>
          </a:p>
          <a:p>
            <a:pPr eaLnBrk="1" hangingPunct="1">
              <a:defRPr/>
            </a:pPr>
            <a:r>
              <a:rPr lang="ru-RU" altLang="ru-RU" sz="1400" b="1" dirty="0">
                <a:solidFill>
                  <a:schemeClr val="accent1">
                    <a:lumMod val="75000"/>
                  </a:schemeClr>
                </a:solidFill>
                <a:latin typeface="Century" panose="02040604050505020304" pitchFamily="18" charset="0"/>
                <a:cs typeface="Times New Roman" pitchFamily="18" charset="0"/>
              </a:rPr>
              <a:t>                            </a:t>
            </a:r>
            <a:endParaRPr lang="ru-RU" altLang="ru-RU" sz="1400" dirty="0">
              <a:solidFill>
                <a:schemeClr val="accent1">
                  <a:lumMod val="75000"/>
                </a:schemeClr>
              </a:solidFill>
              <a:latin typeface="Century" panose="02040604050505020304" pitchFamily="18" charset="0"/>
              <a:cs typeface="Times New Roman" pitchFamily="18" charset="0"/>
            </a:endParaRPr>
          </a:p>
          <a:p>
            <a:pPr eaLnBrk="1" hangingPunct="1">
              <a:defRPr/>
            </a:pPr>
            <a:r>
              <a:rPr lang="ru-RU" altLang="ru-RU" sz="1400" dirty="0">
                <a:solidFill>
                  <a:prstClr val="black"/>
                </a:solidFill>
                <a:latin typeface="Century" panose="02040604050505020304" pitchFamily="18" charset="0"/>
                <a:cs typeface="Times New Roman" pitchFamily="18" charset="0"/>
              </a:rPr>
              <a:t>вручение сувенирной  продукции  и букетов почетным жителям МО №7 </a:t>
            </a:r>
            <a:r>
              <a:rPr lang="ru-RU" altLang="ru-RU" sz="1400" b="1" dirty="0">
                <a:solidFill>
                  <a:srgbClr val="6517F1"/>
                </a:solidFill>
                <a:latin typeface="Century" panose="02040604050505020304" pitchFamily="18" charset="0"/>
                <a:cs typeface="Times New Roman" pitchFamily="18" charset="0"/>
              </a:rPr>
              <a:t>4 </a:t>
            </a:r>
            <a:r>
              <a:rPr lang="ru-RU" altLang="ru-RU" sz="1400" dirty="0">
                <a:solidFill>
                  <a:prstClr val="black"/>
                </a:solidFill>
                <a:latin typeface="Century" panose="02040604050505020304" pitchFamily="18" charset="0"/>
                <a:cs typeface="Times New Roman" pitchFamily="18" charset="0"/>
              </a:rPr>
              <a:t>штуки на </a:t>
            </a:r>
            <a:r>
              <a:rPr lang="ru-RU" altLang="ru-RU" sz="1400" b="1" dirty="0">
                <a:solidFill>
                  <a:srgbClr val="6517F1"/>
                </a:solidFill>
                <a:latin typeface="Century" panose="02040604050505020304" pitchFamily="18" charset="0"/>
                <a:cs typeface="Times New Roman" pitchFamily="18" charset="0"/>
              </a:rPr>
              <a:t>11.0</a:t>
            </a:r>
            <a:r>
              <a:rPr lang="ru-RU" altLang="ru-RU" sz="1400" dirty="0">
                <a:solidFill>
                  <a:prstClr val="black"/>
                </a:solidFill>
                <a:latin typeface="Century" panose="02040604050505020304" pitchFamily="18" charset="0"/>
                <a:cs typeface="Times New Roman" pitchFamily="18" charset="0"/>
              </a:rPr>
              <a:t> тыс. руб.</a:t>
            </a:r>
            <a:endParaRPr lang="ru-RU" altLang="ru-RU" sz="1400" dirty="0">
              <a:latin typeface="Century" panose="02040604050505020304" pitchFamily="18" charset="0"/>
              <a:cs typeface="Times New Roman" pitchFamily="18" charset="0"/>
            </a:endParaRPr>
          </a:p>
        </p:txBody>
      </p:sp>
      <p:pic>
        <p:nvPicPr>
          <p:cNvPr id="14" name="Рисунок 1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89126" y="1484454"/>
            <a:ext cx="2242697" cy="1682023"/>
          </a:xfrm>
          <a:prstGeom prst="rect">
            <a:avLst/>
          </a:prstGeom>
        </p:spPr>
      </p:pic>
      <p:pic>
        <p:nvPicPr>
          <p:cNvPr id="15" name="Рисунок 1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62960" y="2841652"/>
            <a:ext cx="2242696" cy="1682023"/>
          </a:xfrm>
          <a:prstGeom prst="rect">
            <a:avLst/>
          </a:prstGeom>
        </p:spPr>
      </p:pic>
      <p:pic>
        <p:nvPicPr>
          <p:cNvPr id="16" name="Рисунок 1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89126" y="4102782"/>
            <a:ext cx="2338752" cy="1682023"/>
          </a:xfrm>
          <a:prstGeom prst="rect">
            <a:avLst/>
          </a:prstGeom>
        </p:spPr>
      </p:pic>
    </p:spTree>
    <p:extLst>
      <p:ext uri="{BB962C8B-B14F-4D97-AF65-F5344CB8AC3E}">
        <p14:creationId xmlns:p14="http://schemas.microsoft.com/office/powerpoint/2010/main" val="1522201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71AE7-B61C-BCDF-2BFD-196E102FB244}"/>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C357C42-6DFD-753E-F5D1-F7F7FBC551CF}"/>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8D880714-D306-1EFB-3CBB-228302A2D0E8}"/>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8ED0578F-A3BC-17F6-EFBC-7527D403531D}"/>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5" name="Заголовок 1">
            <a:extLst>
              <a:ext uri="{FF2B5EF4-FFF2-40B4-BE49-F238E27FC236}">
                <a16:creationId xmlns:a16="http://schemas.microsoft.com/office/drawing/2014/main" id="{05606082-0C92-0542-778A-8C11C6577BC1}"/>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Муниципальная программа «Культурно-массовые мероприятия»</a:t>
            </a:r>
          </a:p>
        </p:txBody>
      </p:sp>
      <p:sp>
        <p:nvSpPr>
          <p:cNvPr id="7" name="TextBox 6">
            <a:extLst>
              <a:ext uri="{FF2B5EF4-FFF2-40B4-BE49-F238E27FC236}">
                <a16:creationId xmlns:a16="http://schemas.microsoft.com/office/drawing/2014/main" id="{06D1999C-EAAE-21E3-4077-24538BFD7839}"/>
              </a:ext>
            </a:extLst>
          </p:cNvPr>
          <p:cNvSpPr txBox="1"/>
          <p:nvPr/>
        </p:nvSpPr>
        <p:spPr>
          <a:xfrm>
            <a:off x="11707536" y="6123372"/>
            <a:ext cx="39061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23</a:t>
            </a:r>
          </a:p>
        </p:txBody>
      </p:sp>
      <p:sp>
        <p:nvSpPr>
          <p:cNvPr id="2" name="Прямоугольник 1"/>
          <p:cNvSpPr/>
          <p:nvPr/>
        </p:nvSpPr>
        <p:spPr>
          <a:xfrm>
            <a:off x="2107692" y="561124"/>
            <a:ext cx="7976616" cy="923330"/>
          </a:xfrm>
          <a:prstGeom prst="rect">
            <a:avLst/>
          </a:prstGeom>
        </p:spPr>
        <p:txBody>
          <a:bodyPr wrap="square">
            <a:spAutoFit/>
          </a:bodyPr>
          <a:lstStyle/>
          <a:p>
            <a:pPr algn="ctr">
              <a:defRPr/>
            </a:pPr>
            <a:r>
              <a:rPr lang="ru-RU" altLang="ru-RU" dirty="0">
                <a:solidFill>
                  <a:srgbClr val="5A0EE4"/>
                </a:solidFill>
                <a:latin typeface="Century" panose="02040604050505020304" pitchFamily="18" charset="0"/>
                <a:cs typeface="Times New Roman" pitchFamily="18" charset="0"/>
              </a:rPr>
              <a:t>Организация и проведение местных  и участие в организации и проведении  городских праздничных и иных  зрелищных мероприятий</a:t>
            </a:r>
          </a:p>
        </p:txBody>
      </p:sp>
      <p:sp>
        <p:nvSpPr>
          <p:cNvPr id="13" name="Прямоугольник 1">
            <a:extLst>
              <a:ext uri="{FF2B5EF4-FFF2-40B4-BE49-F238E27FC236}">
                <a16:creationId xmlns:a16="http://schemas.microsoft.com/office/drawing/2014/main" id="{131B89E4-7EAF-4E6E-A98D-43D4A4BD4CBA}"/>
              </a:ext>
            </a:extLst>
          </p:cNvPr>
          <p:cNvSpPr>
            <a:spLocks noChangeArrowheads="1"/>
          </p:cNvSpPr>
          <p:nvPr/>
        </p:nvSpPr>
        <p:spPr bwMode="auto">
          <a:xfrm>
            <a:off x="136775" y="1941587"/>
            <a:ext cx="5296872" cy="954107"/>
          </a:xfrm>
          <a:prstGeom prst="rect">
            <a:avLst/>
          </a:prstGeom>
          <a:noFill/>
          <a:ln>
            <a:noFill/>
          </a:ln>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ru-RU" altLang="ru-RU" sz="1400" dirty="0">
              <a:latin typeface="Century" panose="02040604050505020304" pitchFamily="18" charset="0"/>
              <a:cs typeface="Times New Roman" pitchFamily="18" charset="0"/>
            </a:endParaRPr>
          </a:p>
          <a:p>
            <a:pPr eaLnBrk="1" hangingPunct="1">
              <a:defRPr/>
            </a:pPr>
            <a:r>
              <a:rPr lang="ru-RU" altLang="ru-RU" sz="1400" b="1" dirty="0">
                <a:solidFill>
                  <a:srgbClr val="5A0EE4"/>
                </a:solidFill>
                <a:latin typeface="Century" panose="02040604050505020304" pitchFamily="18" charset="0"/>
                <a:cs typeface="Times New Roman" pitchFamily="18" charset="0"/>
              </a:rPr>
              <a:t>Международный день пожилых людей</a:t>
            </a:r>
          </a:p>
          <a:p>
            <a:pPr>
              <a:defRPr/>
            </a:pPr>
            <a:r>
              <a:rPr lang="ru-RU" altLang="ru-RU" sz="1400" dirty="0">
                <a:latin typeface="Times New Roman" pitchFamily="18" charset="0"/>
                <a:cs typeface="Times New Roman" pitchFamily="18" charset="0"/>
              </a:rPr>
              <a:t>Вручение подарков для </a:t>
            </a:r>
            <a:r>
              <a:rPr lang="ru-RU" altLang="ru-RU" sz="1400" b="1" dirty="0">
                <a:solidFill>
                  <a:srgbClr val="5A0EE4"/>
                </a:solidFill>
                <a:latin typeface="Times New Roman" pitchFamily="18" charset="0"/>
                <a:cs typeface="Times New Roman" pitchFamily="18" charset="0"/>
              </a:rPr>
              <a:t>1 100 </a:t>
            </a:r>
            <a:r>
              <a:rPr lang="ru-RU" altLang="ru-RU" sz="1400" dirty="0">
                <a:latin typeface="Times New Roman" pitchFamily="18" charset="0"/>
                <a:cs typeface="Times New Roman" pitchFamily="18" charset="0"/>
              </a:rPr>
              <a:t>пожилых жителей</a:t>
            </a:r>
            <a:endParaRPr lang="ru-RU" altLang="ru-RU" sz="1400" b="1" dirty="0">
              <a:solidFill>
                <a:srgbClr val="5A0EE4"/>
              </a:solidFill>
              <a:latin typeface="Century" panose="02040604050505020304" pitchFamily="18" charset="0"/>
              <a:cs typeface="Times New Roman" pitchFamily="18" charset="0"/>
            </a:endParaRPr>
          </a:p>
          <a:p>
            <a:pPr eaLnBrk="1" hangingPunct="1">
              <a:defRPr/>
            </a:pPr>
            <a:endParaRPr lang="ru-RU" altLang="ru-RU" sz="1400" dirty="0">
              <a:latin typeface="Century" panose="02040604050505020304" pitchFamily="18" charset="0"/>
              <a:cs typeface="Times New Roman" pitchFamily="18" charset="0"/>
            </a:endParaRPr>
          </a:p>
        </p:txBody>
      </p:sp>
      <p:pic>
        <p:nvPicPr>
          <p:cNvPr id="18" name="Рисунок 1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1158" y="3293057"/>
            <a:ext cx="4427627" cy="2952328"/>
          </a:xfrm>
          <a:prstGeom prst="rect">
            <a:avLst/>
          </a:prstGeom>
        </p:spPr>
      </p:pic>
      <p:pic>
        <p:nvPicPr>
          <p:cNvPr id="19" name="Рисунок 18">
            <a:extLst>
              <a:ext uri="{FF2B5EF4-FFF2-40B4-BE49-F238E27FC236}">
                <a16:creationId xmlns:a16="http://schemas.microsoft.com/office/drawing/2014/main" id="{FFA98D07-EC32-DB07-D585-1C9CC785768C}"/>
              </a:ext>
            </a:extLst>
          </p:cNvPr>
          <p:cNvPicPr>
            <a:picLocks noChangeAspect="1"/>
          </p:cNvPicPr>
          <p:nvPr/>
        </p:nvPicPr>
        <p:blipFill>
          <a:blip r:embed="rId3"/>
          <a:stretch>
            <a:fillRect/>
          </a:stretch>
        </p:blipFill>
        <p:spPr>
          <a:xfrm>
            <a:off x="8212832" y="3152016"/>
            <a:ext cx="3140968" cy="3140968"/>
          </a:xfrm>
          <a:prstGeom prst="rect">
            <a:avLst/>
          </a:prstGeom>
        </p:spPr>
      </p:pic>
      <p:pic>
        <p:nvPicPr>
          <p:cNvPr id="20" name="Рисунок 19"/>
          <p:cNvPicPr>
            <a:picLocks noChangeAspect="1"/>
          </p:cNvPicPr>
          <p:nvPr/>
        </p:nvPicPr>
        <p:blipFill rotWithShape="1">
          <a:blip r:embed="rId4" cstate="print">
            <a:extLst>
              <a:ext uri="{28A0092B-C50C-407E-A947-70E740481C1C}">
                <a14:useLocalDpi xmlns:a14="http://schemas.microsoft.com/office/drawing/2010/main" val="0"/>
              </a:ext>
            </a:extLst>
          </a:blip>
          <a:srcRect l="9121" t="10811" r="7727" b="17105"/>
          <a:stretch/>
        </p:blipFill>
        <p:spPr>
          <a:xfrm>
            <a:off x="5203774" y="2029652"/>
            <a:ext cx="2664069" cy="1732084"/>
          </a:xfrm>
          <a:prstGeom prst="rect">
            <a:avLst/>
          </a:prstGeom>
        </p:spPr>
      </p:pic>
    </p:spTree>
    <p:extLst>
      <p:ext uri="{BB962C8B-B14F-4D97-AF65-F5344CB8AC3E}">
        <p14:creationId xmlns:p14="http://schemas.microsoft.com/office/powerpoint/2010/main" val="2836334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71AE7-B61C-BCDF-2BFD-196E102FB244}"/>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C357C42-6DFD-753E-F5D1-F7F7FBC551CF}"/>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8D880714-D306-1EFB-3CBB-228302A2D0E8}"/>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8ED0578F-A3BC-17F6-EFBC-7527D403531D}"/>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5" name="Заголовок 1">
            <a:extLst>
              <a:ext uri="{FF2B5EF4-FFF2-40B4-BE49-F238E27FC236}">
                <a16:creationId xmlns:a16="http://schemas.microsoft.com/office/drawing/2014/main" id="{05606082-0C92-0542-778A-8C11C6577BC1}"/>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Муниципальная программа «Культурно-массовые мероприятия»</a:t>
            </a:r>
          </a:p>
        </p:txBody>
      </p:sp>
      <p:sp>
        <p:nvSpPr>
          <p:cNvPr id="7" name="TextBox 6">
            <a:extLst>
              <a:ext uri="{FF2B5EF4-FFF2-40B4-BE49-F238E27FC236}">
                <a16:creationId xmlns:a16="http://schemas.microsoft.com/office/drawing/2014/main" id="{06D1999C-EAAE-21E3-4077-24538BFD7839}"/>
              </a:ext>
            </a:extLst>
          </p:cNvPr>
          <p:cNvSpPr txBox="1"/>
          <p:nvPr/>
        </p:nvSpPr>
        <p:spPr>
          <a:xfrm>
            <a:off x="11707536" y="6123372"/>
            <a:ext cx="39061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24</a:t>
            </a:r>
          </a:p>
        </p:txBody>
      </p:sp>
      <p:sp>
        <p:nvSpPr>
          <p:cNvPr id="2" name="Прямоугольник 1"/>
          <p:cNvSpPr/>
          <p:nvPr/>
        </p:nvSpPr>
        <p:spPr>
          <a:xfrm>
            <a:off x="2107692" y="561124"/>
            <a:ext cx="7976616" cy="923330"/>
          </a:xfrm>
          <a:prstGeom prst="rect">
            <a:avLst/>
          </a:prstGeom>
        </p:spPr>
        <p:txBody>
          <a:bodyPr wrap="square">
            <a:spAutoFit/>
          </a:bodyPr>
          <a:lstStyle/>
          <a:p>
            <a:pPr algn="ctr">
              <a:defRPr/>
            </a:pPr>
            <a:r>
              <a:rPr lang="ru-RU" altLang="ru-RU" dirty="0">
                <a:solidFill>
                  <a:srgbClr val="5A0EE4"/>
                </a:solidFill>
                <a:latin typeface="Century" panose="02040604050505020304" pitchFamily="18" charset="0"/>
                <a:cs typeface="Times New Roman" pitchFamily="18" charset="0"/>
              </a:rPr>
              <a:t>Организация и проведение местных  и участие в организации и проведении  городских праздничных и иных  зрелищных мероприятий</a:t>
            </a:r>
          </a:p>
        </p:txBody>
      </p:sp>
      <p:sp>
        <p:nvSpPr>
          <p:cNvPr id="13" name="Прямоугольник 1">
            <a:extLst>
              <a:ext uri="{FF2B5EF4-FFF2-40B4-BE49-F238E27FC236}">
                <a16:creationId xmlns:a16="http://schemas.microsoft.com/office/drawing/2014/main" id="{131B89E4-7EAF-4E6E-A98D-43D4A4BD4CBA}"/>
              </a:ext>
            </a:extLst>
          </p:cNvPr>
          <p:cNvSpPr>
            <a:spLocks noChangeArrowheads="1"/>
          </p:cNvSpPr>
          <p:nvPr/>
        </p:nvSpPr>
        <p:spPr bwMode="auto">
          <a:xfrm>
            <a:off x="173350" y="1726635"/>
            <a:ext cx="10616569" cy="1107996"/>
          </a:xfrm>
          <a:prstGeom prst="rect">
            <a:avLst/>
          </a:prstGeom>
          <a:noFill/>
          <a:ln>
            <a:noFill/>
          </a:ln>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ru-RU" altLang="ru-RU" b="1" dirty="0">
                <a:solidFill>
                  <a:srgbClr val="5A0EE4"/>
                </a:solidFill>
                <a:latin typeface="Century" panose="02040604050505020304" pitchFamily="18" charset="0"/>
                <a:cs typeface="Times New Roman" pitchFamily="18" charset="0"/>
              </a:rPr>
              <a:t>«Новый год»</a:t>
            </a:r>
            <a:r>
              <a:rPr lang="ru-RU" altLang="ru-RU" dirty="0">
                <a:solidFill>
                  <a:srgbClr val="5A0EE4"/>
                </a:solidFill>
                <a:latin typeface="Century" panose="02040604050505020304" pitchFamily="18" charset="0"/>
                <a:cs typeface="Times New Roman" pitchFamily="18" charset="0"/>
              </a:rPr>
              <a:t> </a:t>
            </a:r>
          </a:p>
          <a:p>
            <a:pPr marL="285750" indent="-285750">
              <a:buFont typeface="Arial" pitchFamily="34" charset="0"/>
              <a:buChar char="•"/>
              <a:defRPr/>
            </a:pPr>
            <a:r>
              <a:rPr lang="ru-RU" altLang="ru-RU" sz="1200" dirty="0">
                <a:latin typeface="Century" panose="02040604050505020304" pitchFamily="18" charset="0"/>
                <a:cs typeface="Times New Roman" pitchFamily="18" charset="0"/>
              </a:rPr>
              <a:t>Вручение  подарков  детям в количестве </a:t>
            </a:r>
            <a:r>
              <a:rPr lang="ru-RU" altLang="ru-RU" sz="1200" b="1" dirty="0">
                <a:solidFill>
                  <a:srgbClr val="5A0EE4"/>
                </a:solidFill>
                <a:latin typeface="Century" panose="02040604050505020304" pitchFamily="18" charset="0"/>
                <a:cs typeface="Times New Roman" pitchFamily="18" charset="0"/>
              </a:rPr>
              <a:t>1 500</a:t>
            </a:r>
            <a:r>
              <a:rPr lang="ru-RU" altLang="ru-RU" sz="1200" dirty="0">
                <a:solidFill>
                  <a:srgbClr val="5A0EE4"/>
                </a:solidFill>
                <a:latin typeface="Century" panose="02040604050505020304" pitchFamily="18" charset="0"/>
                <a:cs typeface="Times New Roman" pitchFamily="18" charset="0"/>
              </a:rPr>
              <a:t> </a:t>
            </a:r>
            <a:r>
              <a:rPr lang="ru-RU" altLang="ru-RU" sz="1200" dirty="0">
                <a:latin typeface="Century" panose="02040604050505020304" pitchFamily="18" charset="0"/>
                <a:cs typeface="Times New Roman" pitchFamily="18" charset="0"/>
              </a:rPr>
              <a:t>штук на сумму </a:t>
            </a:r>
            <a:r>
              <a:rPr lang="ru-RU" altLang="ru-RU" sz="1200" b="1" dirty="0">
                <a:solidFill>
                  <a:srgbClr val="5A0EE4"/>
                </a:solidFill>
                <a:latin typeface="Century" panose="02040604050505020304" pitchFamily="18" charset="0"/>
                <a:cs typeface="Times New Roman" pitchFamily="18" charset="0"/>
              </a:rPr>
              <a:t>1 500,0 </a:t>
            </a:r>
            <a:r>
              <a:rPr lang="ru-RU" altLang="ru-RU" sz="1200" dirty="0">
                <a:latin typeface="Century" panose="02040604050505020304" pitchFamily="18" charset="0"/>
                <a:cs typeface="Times New Roman" pitchFamily="18" charset="0"/>
              </a:rPr>
              <a:t>тыс. рублей, </a:t>
            </a:r>
          </a:p>
          <a:p>
            <a:pPr marL="285750" indent="-285750">
              <a:buFont typeface="Arial" pitchFamily="34" charset="0"/>
              <a:buChar char="•"/>
              <a:defRPr/>
            </a:pPr>
            <a:r>
              <a:rPr lang="ru-RU" altLang="ru-RU" sz="1200" dirty="0">
                <a:latin typeface="Century" panose="02040604050505020304" pitchFamily="18" charset="0"/>
                <a:cs typeface="Times New Roman" pitchFamily="18" charset="0"/>
              </a:rPr>
              <a:t>Изготовление и вручение  сувенирной продукции (календари), в количестве </a:t>
            </a:r>
            <a:r>
              <a:rPr lang="ru-RU" altLang="ru-RU" sz="1200" b="1" dirty="0">
                <a:solidFill>
                  <a:srgbClr val="5A0EE4"/>
                </a:solidFill>
                <a:latin typeface="Century" panose="02040604050505020304" pitchFamily="18" charset="0"/>
                <a:cs typeface="Times New Roman" pitchFamily="18" charset="0"/>
              </a:rPr>
              <a:t>3 700 </a:t>
            </a:r>
            <a:r>
              <a:rPr lang="ru-RU" altLang="ru-RU" sz="1200" dirty="0">
                <a:latin typeface="Century" panose="02040604050505020304" pitchFamily="18" charset="0"/>
                <a:cs typeface="Times New Roman" pitchFamily="18" charset="0"/>
              </a:rPr>
              <a:t>штук, на сумму </a:t>
            </a:r>
            <a:r>
              <a:rPr lang="ru-RU" altLang="ru-RU" sz="1200" b="1" dirty="0">
                <a:solidFill>
                  <a:srgbClr val="5A0EE4"/>
                </a:solidFill>
                <a:latin typeface="Century" panose="02040604050505020304" pitchFamily="18" charset="0"/>
                <a:cs typeface="Times New Roman" pitchFamily="18" charset="0"/>
              </a:rPr>
              <a:t>205,0</a:t>
            </a:r>
            <a:r>
              <a:rPr lang="ru-RU" altLang="ru-RU" sz="1200" b="1" dirty="0">
                <a:solidFill>
                  <a:srgbClr val="FF0000"/>
                </a:solidFill>
                <a:latin typeface="Century" panose="02040604050505020304" pitchFamily="18" charset="0"/>
                <a:cs typeface="Times New Roman" pitchFamily="18" charset="0"/>
              </a:rPr>
              <a:t> </a:t>
            </a:r>
            <a:r>
              <a:rPr lang="ru-RU" altLang="ru-RU" sz="1200" dirty="0">
                <a:latin typeface="Century" panose="02040604050505020304" pitchFamily="18" charset="0"/>
                <a:cs typeface="Times New Roman" pitchFamily="18" charset="0"/>
              </a:rPr>
              <a:t>тыс. рублей. </a:t>
            </a:r>
          </a:p>
          <a:p>
            <a:pPr marL="285750" indent="-285750">
              <a:buFont typeface="Arial" pitchFamily="34" charset="0"/>
              <a:buChar char="•"/>
              <a:defRPr/>
            </a:pPr>
            <a:r>
              <a:rPr lang="ru-RU" altLang="ru-RU" sz="1200" dirty="0">
                <a:latin typeface="Century" panose="02040604050505020304" pitchFamily="18" charset="0"/>
                <a:cs typeface="Times New Roman" pitchFamily="18" charset="0"/>
              </a:rPr>
              <a:t>Организация новогодних представлений - 4 мероприятия для </a:t>
            </a:r>
            <a:r>
              <a:rPr lang="ru-RU" altLang="ru-RU" sz="1200" b="1" dirty="0">
                <a:solidFill>
                  <a:srgbClr val="5A0EE4"/>
                </a:solidFill>
                <a:latin typeface="Century" panose="02040604050505020304" pitchFamily="18" charset="0"/>
                <a:cs typeface="Times New Roman" pitchFamily="18" charset="0"/>
              </a:rPr>
              <a:t>1600</a:t>
            </a:r>
            <a:r>
              <a:rPr lang="ru-RU" altLang="ru-RU" sz="1200" dirty="0">
                <a:latin typeface="Century" panose="02040604050505020304" pitchFamily="18" charset="0"/>
                <a:cs typeface="Times New Roman" pitchFamily="18" charset="0"/>
              </a:rPr>
              <a:t> человек на сумму </a:t>
            </a:r>
            <a:r>
              <a:rPr lang="ru-RU" altLang="ru-RU" sz="1200" b="1" dirty="0">
                <a:solidFill>
                  <a:srgbClr val="5A0EE4"/>
                </a:solidFill>
                <a:latin typeface="Century" panose="02040604050505020304" pitchFamily="18" charset="0"/>
                <a:cs typeface="Times New Roman" pitchFamily="18" charset="0"/>
              </a:rPr>
              <a:t>1 320 </a:t>
            </a:r>
            <a:r>
              <a:rPr lang="ru-RU" altLang="ru-RU" sz="1200" dirty="0">
                <a:latin typeface="Century" panose="02040604050505020304" pitchFamily="18" charset="0"/>
                <a:cs typeface="Times New Roman" pitchFamily="18" charset="0"/>
              </a:rPr>
              <a:t>тыс. руб.</a:t>
            </a:r>
          </a:p>
          <a:p>
            <a:pPr marL="285750" indent="-285750">
              <a:buFont typeface="Arial" pitchFamily="34" charset="0"/>
              <a:buChar char="•"/>
              <a:defRPr/>
            </a:pPr>
            <a:r>
              <a:rPr lang="ru-RU" altLang="ru-RU" sz="1200" dirty="0">
                <a:latin typeface="Century" panose="02040604050505020304" pitchFamily="18" charset="0"/>
                <a:cs typeface="Times New Roman" pitchFamily="18" charset="0"/>
              </a:rPr>
              <a:t>Организация уличных гуляний – 1 мероприятие на сумму </a:t>
            </a:r>
            <a:r>
              <a:rPr lang="ru-RU" altLang="ru-RU" sz="1200" b="1" dirty="0">
                <a:solidFill>
                  <a:srgbClr val="5A0EE4"/>
                </a:solidFill>
                <a:latin typeface="Century" panose="02040604050505020304" pitchFamily="18" charset="0"/>
                <a:cs typeface="Times New Roman" pitchFamily="18" charset="0"/>
              </a:rPr>
              <a:t>80,0</a:t>
            </a:r>
            <a:r>
              <a:rPr lang="ru-RU" altLang="ru-RU" sz="1200" dirty="0">
                <a:latin typeface="Century" panose="02040604050505020304" pitchFamily="18" charset="0"/>
                <a:cs typeface="Times New Roman" pitchFamily="18" charset="0"/>
              </a:rPr>
              <a:t> тыс. рублей.</a:t>
            </a:r>
          </a:p>
        </p:txBody>
      </p:sp>
      <p:pic>
        <p:nvPicPr>
          <p:cNvPr id="12" name="Рисунок 11"/>
          <p:cNvPicPr>
            <a:picLocks noChangeAspect="1"/>
          </p:cNvPicPr>
          <p:nvPr/>
        </p:nvPicPr>
        <p:blipFill>
          <a:blip r:embed="rId2"/>
          <a:stretch>
            <a:fillRect/>
          </a:stretch>
        </p:blipFill>
        <p:spPr>
          <a:xfrm flipH="1">
            <a:off x="1088014" y="3270394"/>
            <a:ext cx="4104456" cy="2736304"/>
          </a:xfrm>
          <a:prstGeom prst="rect">
            <a:avLst/>
          </a:prstGeom>
        </p:spPr>
      </p:pic>
      <p:pic>
        <p:nvPicPr>
          <p:cNvPr id="14" name="Рисунок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16824" y="3269861"/>
            <a:ext cx="4104456" cy="2736837"/>
          </a:xfrm>
          <a:prstGeom prst="rect">
            <a:avLst/>
          </a:prstGeom>
        </p:spPr>
      </p:pic>
    </p:spTree>
    <p:extLst>
      <p:ext uri="{BB962C8B-B14F-4D97-AF65-F5344CB8AC3E}">
        <p14:creationId xmlns:p14="http://schemas.microsoft.com/office/powerpoint/2010/main" val="1793529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71AE7-B61C-BCDF-2BFD-196E102FB244}"/>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C357C42-6DFD-753E-F5D1-F7F7FBC551CF}"/>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8D880714-D306-1EFB-3CBB-228302A2D0E8}"/>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8ED0578F-A3BC-17F6-EFBC-7527D403531D}"/>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5" name="Заголовок 1">
            <a:extLst>
              <a:ext uri="{FF2B5EF4-FFF2-40B4-BE49-F238E27FC236}">
                <a16:creationId xmlns:a16="http://schemas.microsoft.com/office/drawing/2014/main" id="{05606082-0C92-0542-778A-8C11C6577BC1}"/>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Муниципальная программа «Культурно-массовые мероприятия»</a:t>
            </a:r>
          </a:p>
        </p:txBody>
      </p:sp>
      <p:sp>
        <p:nvSpPr>
          <p:cNvPr id="7" name="TextBox 6">
            <a:extLst>
              <a:ext uri="{FF2B5EF4-FFF2-40B4-BE49-F238E27FC236}">
                <a16:creationId xmlns:a16="http://schemas.microsoft.com/office/drawing/2014/main" id="{06D1999C-EAAE-21E3-4077-24538BFD7839}"/>
              </a:ext>
            </a:extLst>
          </p:cNvPr>
          <p:cNvSpPr txBox="1"/>
          <p:nvPr/>
        </p:nvSpPr>
        <p:spPr>
          <a:xfrm>
            <a:off x="11707536" y="6123372"/>
            <a:ext cx="39061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25</a:t>
            </a:r>
          </a:p>
        </p:txBody>
      </p:sp>
      <p:sp>
        <p:nvSpPr>
          <p:cNvPr id="2" name="Прямоугольник 1"/>
          <p:cNvSpPr/>
          <p:nvPr/>
        </p:nvSpPr>
        <p:spPr>
          <a:xfrm>
            <a:off x="2107692" y="575875"/>
            <a:ext cx="7976616" cy="646331"/>
          </a:xfrm>
          <a:prstGeom prst="rect">
            <a:avLst/>
          </a:prstGeom>
        </p:spPr>
        <p:txBody>
          <a:bodyPr wrap="square">
            <a:spAutoFit/>
          </a:bodyPr>
          <a:lstStyle/>
          <a:p>
            <a:pPr algn="ctr">
              <a:defRPr/>
            </a:pPr>
            <a:r>
              <a:rPr lang="ru-RU" altLang="ru-RU" dirty="0">
                <a:solidFill>
                  <a:srgbClr val="5A0EE4"/>
                </a:solidFill>
                <a:latin typeface="Century" panose="02040604050505020304" pitchFamily="18" charset="0"/>
                <a:cs typeface="Times New Roman" pitchFamily="18" charset="0"/>
              </a:rPr>
              <a:t>Организация и проведение досуговых мероприятий для жителей муниципального образования</a:t>
            </a:r>
          </a:p>
        </p:txBody>
      </p:sp>
      <p:sp>
        <p:nvSpPr>
          <p:cNvPr id="13" name="Прямоугольник 1">
            <a:extLst>
              <a:ext uri="{FF2B5EF4-FFF2-40B4-BE49-F238E27FC236}">
                <a16:creationId xmlns:a16="http://schemas.microsoft.com/office/drawing/2014/main" id="{131B89E4-7EAF-4E6E-A98D-43D4A4BD4CBA}"/>
              </a:ext>
            </a:extLst>
          </p:cNvPr>
          <p:cNvSpPr>
            <a:spLocks noChangeArrowheads="1"/>
          </p:cNvSpPr>
          <p:nvPr/>
        </p:nvSpPr>
        <p:spPr bwMode="auto">
          <a:xfrm>
            <a:off x="104711" y="1616308"/>
            <a:ext cx="10616569" cy="1169551"/>
          </a:xfrm>
          <a:prstGeom prst="rect">
            <a:avLst/>
          </a:prstGeom>
          <a:noFill/>
          <a:ln>
            <a:noFill/>
          </a:ln>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ru-RU" altLang="ru-RU" sz="1600" b="1" dirty="0">
                <a:solidFill>
                  <a:srgbClr val="5A0EE4"/>
                </a:solidFill>
                <a:latin typeface="Century" panose="02040604050505020304" pitchFamily="18" charset="0"/>
                <a:cs typeface="Times New Roman" pitchFamily="18" charset="0"/>
              </a:rPr>
              <a:t>«Организация </a:t>
            </a:r>
            <a:r>
              <a:rPr lang="ru-RU" altLang="ru-RU" b="1" dirty="0">
                <a:solidFill>
                  <a:srgbClr val="5A0EE4"/>
                </a:solidFill>
                <a:latin typeface="Century" panose="02040604050505020304" pitchFamily="18" charset="0"/>
                <a:cs typeface="Times New Roman" pitchFamily="18" charset="0"/>
              </a:rPr>
              <a:t>экскурсий</a:t>
            </a:r>
            <a:r>
              <a:rPr lang="ru-RU" altLang="ru-RU" sz="1600" b="1" dirty="0">
                <a:solidFill>
                  <a:srgbClr val="5A0EE4"/>
                </a:solidFill>
                <a:latin typeface="Century" panose="02040604050505020304" pitchFamily="18" charset="0"/>
                <a:cs typeface="Times New Roman" pitchFamily="18" charset="0"/>
              </a:rPr>
              <a:t> для жителей МО №7»</a:t>
            </a:r>
          </a:p>
          <a:p>
            <a:pPr>
              <a:defRPr/>
            </a:pPr>
            <a:r>
              <a:rPr lang="ru-RU" altLang="ru-RU" sz="1200" dirty="0">
                <a:latin typeface="Century" panose="02040604050505020304" pitchFamily="18" charset="0"/>
                <a:cs typeface="Times New Roman" pitchFamily="18" charset="0"/>
              </a:rPr>
              <a:t>Планируется провести </a:t>
            </a:r>
            <a:r>
              <a:rPr lang="ru-RU" altLang="ru-RU" sz="1200" b="1" dirty="0">
                <a:solidFill>
                  <a:srgbClr val="5A0EE4"/>
                </a:solidFill>
                <a:latin typeface="Century" panose="02040604050505020304" pitchFamily="18" charset="0"/>
                <a:cs typeface="Times New Roman" pitchFamily="18" charset="0"/>
              </a:rPr>
              <a:t>20</a:t>
            </a:r>
            <a:r>
              <a:rPr lang="ru-RU" altLang="ru-RU" sz="1200" dirty="0">
                <a:latin typeface="Century" panose="02040604050505020304" pitchFamily="18" charset="0"/>
                <a:cs typeface="Times New Roman" pitchFamily="18" charset="0"/>
              </a:rPr>
              <a:t> экскурсий для </a:t>
            </a:r>
            <a:r>
              <a:rPr lang="ru-RU" altLang="ru-RU" sz="1200" b="1" dirty="0">
                <a:solidFill>
                  <a:srgbClr val="5A0EE4"/>
                </a:solidFill>
                <a:latin typeface="Century" panose="02040604050505020304" pitchFamily="18" charset="0"/>
                <a:cs typeface="Times New Roman" pitchFamily="18" charset="0"/>
              </a:rPr>
              <a:t>1200</a:t>
            </a:r>
            <a:r>
              <a:rPr lang="ru-RU" altLang="ru-RU" sz="1200" dirty="0">
                <a:latin typeface="Century" panose="02040604050505020304" pitchFamily="18" charset="0"/>
                <a:cs typeface="Times New Roman" pitchFamily="18" charset="0"/>
              </a:rPr>
              <a:t> жителей округа.</a:t>
            </a:r>
          </a:p>
          <a:p>
            <a:pPr>
              <a:defRPr/>
            </a:pPr>
            <a:r>
              <a:rPr lang="ru-RU" altLang="ru-RU" sz="1200" b="1" dirty="0">
                <a:solidFill>
                  <a:srgbClr val="5A0EE4"/>
                </a:solidFill>
                <a:latin typeface="Century" panose="02040604050505020304" pitchFamily="18" charset="0"/>
                <a:cs typeface="Times New Roman" pitchFamily="18" charset="0"/>
              </a:rPr>
              <a:t>8</a:t>
            </a:r>
            <a:r>
              <a:rPr lang="ru-RU" altLang="ru-RU" sz="1200" dirty="0">
                <a:latin typeface="Century" panose="02040604050505020304" pitchFamily="18" charset="0"/>
                <a:cs typeface="Times New Roman" pitchFamily="18" charset="0"/>
              </a:rPr>
              <a:t> автобусных экскурсий</a:t>
            </a:r>
          </a:p>
          <a:p>
            <a:pPr>
              <a:defRPr/>
            </a:pPr>
            <a:r>
              <a:rPr lang="ru-RU" altLang="ru-RU" sz="1200" b="1" dirty="0">
                <a:solidFill>
                  <a:srgbClr val="5A0EE4"/>
                </a:solidFill>
                <a:latin typeface="Century" panose="02040604050505020304" pitchFamily="18" charset="0"/>
                <a:cs typeface="Times New Roman" pitchFamily="18" charset="0"/>
              </a:rPr>
              <a:t>12</a:t>
            </a:r>
            <a:r>
              <a:rPr lang="ru-RU" altLang="ru-RU" sz="1200" dirty="0">
                <a:latin typeface="Century" panose="02040604050505020304" pitchFamily="18" charset="0"/>
                <a:cs typeface="Times New Roman" pitchFamily="18" charset="0"/>
              </a:rPr>
              <a:t> водных экскурсий по рекам и каналам</a:t>
            </a:r>
          </a:p>
          <a:p>
            <a:pPr>
              <a:defRPr/>
            </a:pPr>
            <a:endParaRPr lang="ru-RU" altLang="ru-RU" sz="1600" b="1" dirty="0">
              <a:solidFill>
                <a:srgbClr val="5A0EE4"/>
              </a:solidFill>
              <a:latin typeface="Century" panose="02040604050505020304" pitchFamily="18" charset="0"/>
              <a:cs typeface="Times New Roman" pitchFamily="18" charset="0"/>
            </a:endParaRPr>
          </a:p>
        </p:txBody>
      </p:sp>
      <p:pic>
        <p:nvPicPr>
          <p:cNvPr id="11" name="Рисунок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8200" y="2970656"/>
            <a:ext cx="3627404" cy="2720553"/>
          </a:xfrm>
          <a:prstGeom prst="rect">
            <a:avLst/>
          </a:prstGeom>
        </p:spPr>
      </p:pic>
      <p:pic>
        <p:nvPicPr>
          <p:cNvPr id="15" name="Рисунок 1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49864" y="1694090"/>
            <a:ext cx="5757672" cy="3988068"/>
          </a:xfrm>
          <a:prstGeom prst="rect">
            <a:avLst/>
          </a:prstGeom>
        </p:spPr>
      </p:pic>
    </p:spTree>
    <p:extLst>
      <p:ext uri="{BB962C8B-B14F-4D97-AF65-F5344CB8AC3E}">
        <p14:creationId xmlns:p14="http://schemas.microsoft.com/office/powerpoint/2010/main" val="3451971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71AE7-B61C-BCDF-2BFD-196E102FB244}"/>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C357C42-6DFD-753E-F5D1-F7F7FBC551CF}"/>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8D880714-D306-1EFB-3CBB-228302A2D0E8}"/>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8ED0578F-A3BC-17F6-EFBC-7527D403531D}"/>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5" name="Заголовок 1">
            <a:extLst>
              <a:ext uri="{FF2B5EF4-FFF2-40B4-BE49-F238E27FC236}">
                <a16:creationId xmlns:a16="http://schemas.microsoft.com/office/drawing/2014/main" id="{05606082-0C92-0542-778A-8C11C6577BC1}"/>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Муниципальная программа «Культурно-массовые мероприятия»</a:t>
            </a:r>
          </a:p>
        </p:txBody>
      </p:sp>
      <p:sp>
        <p:nvSpPr>
          <p:cNvPr id="7" name="TextBox 6">
            <a:extLst>
              <a:ext uri="{FF2B5EF4-FFF2-40B4-BE49-F238E27FC236}">
                <a16:creationId xmlns:a16="http://schemas.microsoft.com/office/drawing/2014/main" id="{06D1999C-EAAE-21E3-4077-24538BFD7839}"/>
              </a:ext>
            </a:extLst>
          </p:cNvPr>
          <p:cNvSpPr txBox="1"/>
          <p:nvPr/>
        </p:nvSpPr>
        <p:spPr>
          <a:xfrm>
            <a:off x="11707536" y="6123372"/>
            <a:ext cx="39061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26</a:t>
            </a:r>
          </a:p>
        </p:txBody>
      </p:sp>
      <p:sp>
        <p:nvSpPr>
          <p:cNvPr id="2" name="Прямоугольник 1"/>
          <p:cNvSpPr/>
          <p:nvPr/>
        </p:nvSpPr>
        <p:spPr>
          <a:xfrm>
            <a:off x="2107692" y="575875"/>
            <a:ext cx="7976616" cy="646331"/>
          </a:xfrm>
          <a:prstGeom prst="rect">
            <a:avLst/>
          </a:prstGeom>
        </p:spPr>
        <p:txBody>
          <a:bodyPr wrap="square">
            <a:spAutoFit/>
          </a:bodyPr>
          <a:lstStyle/>
          <a:p>
            <a:pPr algn="ctr">
              <a:defRPr/>
            </a:pPr>
            <a:r>
              <a:rPr lang="ru-RU" altLang="ru-RU" dirty="0">
                <a:solidFill>
                  <a:srgbClr val="5A0EE4"/>
                </a:solidFill>
                <a:latin typeface="Century" panose="02040604050505020304" pitchFamily="18" charset="0"/>
                <a:cs typeface="Times New Roman" pitchFamily="18" charset="0"/>
              </a:rPr>
              <a:t>Организация и проведение мероприятий по сохранению и развитию местных традиций и обрядов</a:t>
            </a:r>
          </a:p>
        </p:txBody>
      </p:sp>
      <p:sp>
        <p:nvSpPr>
          <p:cNvPr id="12" name="Прямоугольник 1">
            <a:extLst>
              <a:ext uri="{FF2B5EF4-FFF2-40B4-BE49-F238E27FC236}">
                <a16:creationId xmlns:a16="http://schemas.microsoft.com/office/drawing/2014/main" id="{90E2BEB5-F9BC-4513-827D-4E35E2F7047F}"/>
              </a:ext>
            </a:extLst>
          </p:cNvPr>
          <p:cNvSpPr>
            <a:spLocks noChangeArrowheads="1"/>
          </p:cNvSpPr>
          <p:nvPr/>
        </p:nvSpPr>
        <p:spPr bwMode="auto">
          <a:xfrm>
            <a:off x="251520" y="1772816"/>
            <a:ext cx="6460176" cy="4755148"/>
          </a:xfrm>
          <a:prstGeom prst="rect">
            <a:avLst/>
          </a:prstGeom>
          <a:noFill/>
          <a:ln>
            <a:noFill/>
          </a:ln>
        </p:spPr>
        <p:txBody>
          <a:bodyPr wrap="square">
            <a:spAutoFit/>
          </a:bodyPr>
          <a:lstStyle/>
          <a:p>
            <a:pPr eaLnBrk="1" hangingPunct="1">
              <a:defRPr/>
            </a:pPr>
            <a:r>
              <a:rPr lang="ru-RU" altLang="ru-RU" sz="1400" b="1" dirty="0">
                <a:solidFill>
                  <a:srgbClr val="5A0EE4"/>
                </a:solidFill>
                <a:latin typeface="Century" panose="02040604050505020304" pitchFamily="18" charset="0"/>
                <a:cs typeface="Times New Roman" pitchFamily="18" charset="0"/>
              </a:rPr>
              <a:t>«Рожденный на Васильевском  (чествование новорожденных)»</a:t>
            </a:r>
            <a:endParaRPr lang="ru-RU" altLang="ru-RU" sz="1400" dirty="0">
              <a:solidFill>
                <a:srgbClr val="5A0EE4"/>
              </a:solidFill>
              <a:latin typeface="Century" panose="02040604050505020304" pitchFamily="18" charset="0"/>
              <a:cs typeface="Times New Roman" pitchFamily="18" charset="0"/>
            </a:endParaRPr>
          </a:p>
          <a:p>
            <a:pPr eaLnBrk="1" hangingPunct="1">
              <a:defRPr/>
            </a:pPr>
            <a:r>
              <a:rPr lang="ru-RU" altLang="ru-RU" sz="1300" dirty="0">
                <a:latin typeface="Century" panose="02040604050505020304" pitchFamily="18" charset="0"/>
                <a:cs typeface="Times New Roman" pitchFamily="18" charset="0"/>
              </a:rPr>
              <a:t>Организация и проведение </a:t>
            </a:r>
            <a:r>
              <a:rPr lang="ru-RU" altLang="ru-RU" sz="1300" b="1" dirty="0">
                <a:solidFill>
                  <a:srgbClr val="5A0EE4"/>
                </a:solidFill>
                <a:latin typeface="Century" panose="02040604050505020304" pitchFamily="18" charset="0"/>
                <a:cs typeface="Times New Roman" pitchFamily="18" charset="0"/>
              </a:rPr>
              <a:t>1</a:t>
            </a:r>
            <a:r>
              <a:rPr lang="ru-RU" altLang="ru-RU" sz="1300" dirty="0">
                <a:latin typeface="Century" panose="02040604050505020304" pitchFamily="18" charset="0"/>
                <a:cs typeface="Times New Roman" pitchFamily="18" charset="0"/>
              </a:rPr>
              <a:t> торжественного мероприятия. </a:t>
            </a:r>
          </a:p>
          <a:p>
            <a:pPr eaLnBrk="1" hangingPunct="1">
              <a:defRPr/>
            </a:pPr>
            <a:r>
              <a:rPr lang="ru-RU" altLang="ru-RU" sz="1300" dirty="0">
                <a:latin typeface="Century" panose="02040604050505020304" pitchFamily="18" charset="0"/>
                <a:cs typeface="Times New Roman" pitchFamily="18" charset="0"/>
              </a:rPr>
              <a:t>Планируется пригласить </a:t>
            </a:r>
            <a:r>
              <a:rPr lang="ru-RU" altLang="ru-RU" sz="1300" b="1" dirty="0">
                <a:solidFill>
                  <a:srgbClr val="5A0EE4"/>
                </a:solidFill>
                <a:latin typeface="Century" panose="02040604050505020304" pitchFamily="18" charset="0"/>
                <a:cs typeface="Times New Roman" pitchFamily="18" charset="0"/>
              </a:rPr>
              <a:t>50</a:t>
            </a:r>
            <a:r>
              <a:rPr lang="ru-RU" altLang="ru-RU" sz="1300" dirty="0">
                <a:latin typeface="Century" panose="02040604050505020304" pitchFamily="18" charset="0"/>
                <a:cs typeface="Times New Roman" pitchFamily="18" charset="0"/>
              </a:rPr>
              <a:t> человек. </a:t>
            </a:r>
          </a:p>
          <a:p>
            <a:pPr eaLnBrk="1" hangingPunct="1">
              <a:defRPr/>
            </a:pPr>
            <a:r>
              <a:rPr lang="ru-RU" altLang="ru-RU" sz="1300" b="1" dirty="0">
                <a:latin typeface="Century" panose="02040604050505020304" pitchFamily="18" charset="0"/>
                <a:cs typeface="Times New Roman" pitchFamily="18" charset="0"/>
              </a:rPr>
              <a:t>Итого расходов – </a:t>
            </a:r>
            <a:r>
              <a:rPr lang="ru-RU" altLang="ru-RU" sz="1300" b="1" dirty="0">
                <a:solidFill>
                  <a:srgbClr val="5A0EE4"/>
                </a:solidFill>
                <a:latin typeface="Century" panose="02040604050505020304" pitchFamily="18" charset="0"/>
                <a:cs typeface="Times New Roman" pitchFamily="18" charset="0"/>
              </a:rPr>
              <a:t>177,5</a:t>
            </a:r>
            <a:r>
              <a:rPr lang="ru-RU" altLang="ru-RU" sz="1300" b="1" dirty="0">
                <a:latin typeface="Century" panose="02040604050505020304" pitchFamily="18" charset="0"/>
                <a:cs typeface="Times New Roman" pitchFamily="18" charset="0"/>
              </a:rPr>
              <a:t> тыс. руб.</a:t>
            </a:r>
          </a:p>
          <a:p>
            <a:pPr eaLnBrk="1" hangingPunct="1">
              <a:defRPr/>
            </a:pPr>
            <a:endParaRPr lang="ru-RU" altLang="ru-RU" sz="1300" b="1" dirty="0">
              <a:solidFill>
                <a:srgbClr val="C00000"/>
              </a:solidFill>
              <a:latin typeface="Century" panose="02040604050505020304" pitchFamily="18" charset="0"/>
              <a:cs typeface="Times New Roman" pitchFamily="18" charset="0"/>
            </a:endParaRPr>
          </a:p>
          <a:p>
            <a:pPr eaLnBrk="1" hangingPunct="1">
              <a:defRPr/>
            </a:pPr>
            <a:endParaRPr lang="ru-RU" altLang="ru-RU" sz="1300" b="1" dirty="0">
              <a:solidFill>
                <a:srgbClr val="5A0EE4"/>
              </a:solidFill>
              <a:latin typeface="Century" panose="02040604050505020304" pitchFamily="18" charset="0"/>
              <a:cs typeface="Times New Roman" pitchFamily="18" charset="0"/>
            </a:endParaRPr>
          </a:p>
          <a:p>
            <a:pPr eaLnBrk="1" hangingPunct="1">
              <a:defRPr/>
            </a:pPr>
            <a:r>
              <a:rPr lang="ru-RU" altLang="ru-RU" sz="1300" b="1" dirty="0">
                <a:solidFill>
                  <a:srgbClr val="5A0EE4"/>
                </a:solidFill>
                <a:latin typeface="Century" panose="02040604050505020304" pitchFamily="18" charset="0"/>
                <a:cs typeface="Times New Roman" pitchFamily="18" charset="0"/>
              </a:rPr>
              <a:t>Организация и проведение встреч «Клуба полезного досуга» </a:t>
            </a:r>
          </a:p>
          <a:p>
            <a:pPr eaLnBrk="1" hangingPunct="1">
              <a:defRPr/>
            </a:pPr>
            <a:r>
              <a:rPr lang="ru-RU" altLang="ru-RU" sz="1300" dirty="0">
                <a:latin typeface="Century" panose="02040604050505020304" pitchFamily="18" charset="0"/>
                <a:cs typeface="Times New Roman" pitchFamily="18" charset="0"/>
              </a:rPr>
              <a:t>Организация тематических творческих занятий (12 человек на 1 занятии, 5 занятий в неделю)</a:t>
            </a:r>
          </a:p>
          <a:p>
            <a:pPr eaLnBrk="1" hangingPunct="1">
              <a:defRPr/>
            </a:pPr>
            <a:r>
              <a:rPr lang="ru-RU" altLang="ru-RU" sz="1300" dirty="0">
                <a:latin typeface="Century" panose="02040604050505020304" pitchFamily="18" charset="0"/>
                <a:cs typeface="Times New Roman" pitchFamily="18" charset="0"/>
              </a:rPr>
              <a:t>Итого: </a:t>
            </a:r>
            <a:r>
              <a:rPr lang="ru-RU" altLang="ru-RU" sz="1300" b="1" dirty="0">
                <a:solidFill>
                  <a:srgbClr val="5A0EE4"/>
                </a:solidFill>
                <a:latin typeface="Century" panose="02040604050505020304" pitchFamily="18" charset="0"/>
                <a:cs typeface="Times New Roman" pitchFamily="18" charset="0"/>
              </a:rPr>
              <a:t>227</a:t>
            </a:r>
            <a:r>
              <a:rPr lang="ru-RU" altLang="ru-RU" sz="1300" dirty="0">
                <a:latin typeface="Century" panose="02040604050505020304" pitchFamily="18" charset="0"/>
                <a:cs typeface="Times New Roman" pitchFamily="18" charset="0"/>
              </a:rPr>
              <a:t> занятий на </a:t>
            </a:r>
            <a:r>
              <a:rPr lang="ru-RU" altLang="ru-RU" sz="1300" dirty="0">
                <a:solidFill>
                  <a:srgbClr val="5A0EE4"/>
                </a:solidFill>
                <a:latin typeface="Century" panose="02040604050505020304" pitchFamily="18" charset="0"/>
                <a:cs typeface="Times New Roman" pitchFamily="18" charset="0"/>
              </a:rPr>
              <a:t>60</a:t>
            </a:r>
            <a:r>
              <a:rPr lang="ru-RU" altLang="ru-RU" sz="1300" dirty="0">
                <a:latin typeface="Century" panose="02040604050505020304" pitchFamily="18" charset="0"/>
                <a:cs typeface="Times New Roman" pitchFamily="18" charset="0"/>
              </a:rPr>
              <a:t> человек</a:t>
            </a:r>
          </a:p>
          <a:p>
            <a:pPr eaLnBrk="1" hangingPunct="1">
              <a:defRPr/>
            </a:pPr>
            <a:r>
              <a:rPr lang="ru-RU" altLang="ru-RU" sz="1300" dirty="0">
                <a:latin typeface="Century" panose="02040604050505020304" pitchFamily="18" charset="0"/>
                <a:cs typeface="Times New Roman" pitchFamily="18" charset="0"/>
              </a:rPr>
              <a:t>Приобретение расходных материалов для творческих занятий на общую сумму 120,0 тыс. руб.</a:t>
            </a:r>
          </a:p>
          <a:p>
            <a:pPr eaLnBrk="1" hangingPunct="1">
              <a:defRPr/>
            </a:pPr>
            <a:r>
              <a:rPr lang="ru-RU" altLang="ru-RU" sz="1300" b="1" dirty="0">
                <a:latin typeface="Century" panose="02040604050505020304" pitchFamily="18" charset="0"/>
                <a:cs typeface="Times New Roman" pitchFamily="18" charset="0"/>
              </a:rPr>
              <a:t>Итого расходов – </a:t>
            </a:r>
            <a:r>
              <a:rPr lang="ru-RU" altLang="ru-RU" sz="1300" b="1" dirty="0">
                <a:solidFill>
                  <a:srgbClr val="5A0EE4"/>
                </a:solidFill>
                <a:latin typeface="Century" panose="02040604050505020304" pitchFamily="18" charset="0"/>
                <a:cs typeface="Times New Roman" pitchFamily="18" charset="0"/>
              </a:rPr>
              <a:t>120,0</a:t>
            </a:r>
            <a:r>
              <a:rPr lang="ru-RU" altLang="ru-RU" sz="1300" b="1" dirty="0">
                <a:latin typeface="Century" panose="02040604050505020304" pitchFamily="18" charset="0"/>
                <a:cs typeface="Times New Roman" pitchFamily="18" charset="0"/>
              </a:rPr>
              <a:t> тыс. руб.</a:t>
            </a:r>
          </a:p>
          <a:p>
            <a:pPr eaLnBrk="1" hangingPunct="1">
              <a:defRPr/>
            </a:pPr>
            <a:endParaRPr lang="ru-RU" altLang="ru-RU" sz="1300" b="1" dirty="0">
              <a:solidFill>
                <a:srgbClr val="FF0000"/>
              </a:solidFill>
              <a:latin typeface="Century" panose="02040604050505020304" pitchFamily="18" charset="0"/>
              <a:cs typeface="Times New Roman" pitchFamily="18" charset="0"/>
            </a:endParaRPr>
          </a:p>
          <a:p>
            <a:pPr eaLnBrk="1" hangingPunct="1">
              <a:defRPr/>
            </a:pPr>
            <a:endParaRPr lang="ru-RU" altLang="ru-RU" sz="1300" b="1" dirty="0">
              <a:solidFill>
                <a:srgbClr val="5A0EE4"/>
              </a:solidFill>
              <a:latin typeface="Century" panose="02040604050505020304" pitchFamily="18" charset="0"/>
              <a:cs typeface="Times New Roman" pitchFamily="18" charset="0"/>
            </a:endParaRPr>
          </a:p>
          <a:p>
            <a:pPr eaLnBrk="1" hangingPunct="1">
              <a:defRPr/>
            </a:pPr>
            <a:r>
              <a:rPr lang="ru-RU" altLang="ru-RU" sz="1300" b="1" dirty="0">
                <a:solidFill>
                  <a:srgbClr val="5A0EE4"/>
                </a:solidFill>
                <a:latin typeface="Century" panose="02040604050505020304" pitchFamily="18" charset="0"/>
                <a:cs typeface="Times New Roman" pitchFamily="18" charset="0"/>
              </a:rPr>
              <a:t>«Торжественное поздравление жителей, которым в текущем году исполняется 70, 75, 80, 85, 90 и больше с днем рождения, поздравление жителей МО с днем свадьбы (50, 60, 70 лет)».  </a:t>
            </a:r>
            <a:r>
              <a:rPr lang="ru-RU" altLang="ru-RU" sz="1300" dirty="0">
                <a:solidFill>
                  <a:srgbClr val="5A0EE4"/>
                </a:solidFill>
                <a:latin typeface="Century" panose="02040604050505020304" pitchFamily="18" charset="0"/>
                <a:cs typeface="Times New Roman" pitchFamily="18" charset="0"/>
              </a:rPr>
              <a:t>Вручение подарков</a:t>
            </a:r>
            <a:r>
              <a:rPr lang="ru-RU" altLang="ru-RU" sz="1300" dirty="0">
                <a:solidFill>
                  <a:schemeClr val="accent1">
                    <a:lumMod val="75000"/>
                  </a:schemeClr>
                </a:solidFill>
                <a:latin typeface="Century" panose="02040604050505020304" pitchFamily="18" charset="0"/>
                <a:cs typeface="Times New Roman" pitchFamily="18" charset="0"/>
              </a:rPr>
              <a:t>.</a:t>
            </a:r>
          </a:p>
          <a:p>
            <a:pPr eaLnBrk="1" hangingPunct="1">
              <a:defRPr/>
            </a:pPr>
            <a:r>
              <a:rPr lang="ru-RU" altLang="ru-RU" sz="1300" dirty="0">
                <a:solidFill>
                  <a:schemeClr val="tx2">
                    <a:lumMod val="75000"/>
                  </a:schemeClr>
                </a:solidFill>
                <a:latin typeface="Century" panose="02040604050505020304" pitchFamily="18" charset="0"/>
                <a:cs typeface="Times New Roman" pitchFamily="18" charset="0"/>
              </a:rPr>
              <a:t>Будет проведено </a:t>
            </a:r>
            <a:r>
              <a:rPr lang="ru-RU" altLang="ru-RU" sz="1300" b="1" dirty="0">
                <a:solidFill>
                  <a:srgbClr val="5A0EE4"/>
                </a:solidFill>
                <a:latin typeface="Century" panose="02040604050505020304" pitchFamily="18" charset="0"/>
                <a:cs typeface="Times New Roman" pitchFamily="18" charset="0"/>
              </a:rPr>
              <a:t>26</a:t>
            </a:r>
            <a:r>
              <a:rPr lang="ru-RU" altLang="ru-RU" sz="1300" dirty="0">
                <a:solidFill>
                  <a:schemeClr val="tx2">
                    <a:lumMod val="75000"/>
                  </a:schemeClr>
                </a:solidFill>
                <a:latin typeface="Century" panose="02040604050505020304" pitchFamily="18" charset="0"/>
                <a:cs typeface="Times New Roman" pitchFamily="18" charset="0"/>
              </a:rPr>
              <a:t> мероприятий для </a:t>
            </a:r>
            <a:r>
              <a:rPr lang="ru-RU" altLang="ru-RU" sz="1300" b="1" dirty="0">
                <a:solidFill>
                  <a:srgbClr val="5A0EE4"/>
                </a:solidFill>
                <a:latin typeface="Century" panose="02040604050505020304" pitchFamily="18" charset="0"/>
                <a:cs typeface="Times New Roman" pitchFamily="18" charset="0"/>
              </a:rPr>
              <a:t>560</a:t>
            </a:r>
            <a:r>
              <a:rPr lang="ru-RU" altLang="ru-RU" sz="1300" dirty="0">
                <a:solidFill>
                  <a:schemeClr val="tx2">
                    <a:lumMod val="75000"/>
                  </a:schemeClr>
                </a:solidFill>
                <a:latin typeface="Century" panose="02040604050505020304" pitchFamily="18" charset="0"/>
                <a:cs typeface="Times New Roman" pitchFamily="18" charset="0"/>
              </a:rPr>
              <a:t> человек. </a:t>
            </a:r>
          </a:p>
          <a:p>
            <a:pPr eaLnBrk="1" hangingPunct="1">
              <a:defRPr/>
            </a:pPr>
            <a:r>
              <a:rPr lang="ru-RU" altLang="ru-RU" sz="1300" b="1" dirty="0">
                <a:latin typeface="Century" panose="02040604050505020304" pitchFamily="18" charset="0"/>
                <a:cs typeface="Times New Roman" pitchFamily="18" charset="0"/>
              </a:rPr>
              <a:t>Итого расходы составят </a:t>
            </a:r>
            <a:r>
              <a:rPr lang="ru-RU" altLang="ru-RU" sz="1300" b="1" dirty="0">
                <a:solidFill>
                  <a:srgbClr val="5A0EE4"/>
                </a:solidFill>
                <a:latin typeface="Century" panose="02040604050505020304" pitchFamily="18" charset="0"/>
                <a:cs typeface="Times New Roman" pitchFamily="18" charset="0"/>
              </a:rPr>
              <a:t>653,3</a:t>
            </a:r>
            <a:r>
              <a:rPr lang="ru-RU" altLang="ru-RU" sz="1300" b="1" dirty="0">
                <a:latin typeface="Century" panose="02040604050505020304" pitchFamily="18" charset="0"/>
                <a:cs typeface="Times New Roman" pitchFamily="18" charset="0"/>
              </a:rPr>
              <a:t> тыс. руб.</a:t>
            </a:r>
          </a:p>
          <a:p>
            <a:pPr eaLnBrk="1" hangingPunct="1">
              <a:defRPr/>
            </a:pPr>
            <a:endParaRPr lang="ru-RU" altLang="ru-RU" sz="1400" b="1" dirty="0">
              <a:solidFill>
                <a:srgbClr val="E92605"/>
              </a:solidFill>
              <a:latin typeface="Century" panose="02040604050505020304" pitchFamily="18" charset="0"/>
              <a:cs typeface="Times New Roman" pitchFamily="18" charset="0"/>
            </a:endParaRPr>
          </a:p>
          <a:p>
            <a:pPr eaLnBrk="1" hangingPunct="1">
              <a:defRPr/>
            </a:pPr>
            <a:endParaRPr lang="ru-RU" altLang="ru-RU" sz="1400" b="1" dirty="0">
              <a:solidFill>
                <a:srgbClr val="E92605"/>
              </a:solidFill>
              <a:latin typeface="Century" panose="02040604050505020304" pitchFamily="18" charset="0"/>
              <a:cs typeface="Times New Roman" pitchFamily="18" charset="0"/>
            </a:endParaRPr>
          </a:p>
          <a:p>
            <a:pPr eaLnBrk="1" hangingPunct="1">
              <a:defRPr/>
            </a:pPr>
            <a:endParaRPr lang="ru-RU" altLang="ru-RU" sz="1400" b="1" dirty="0">
              <a:solidFill>
                <a:srgbClr val="E92605"/>
              </a:solidFill>
              <a:latin typeface="Century" panose="02040604050505020304" pitchFamily="18" charset="0"/>
              <a:cs typeface="Times New Roman" pitchFamily="18" charset="0"/>
            </a:endParaRPr>
          </a:p>
        </p:txBody>
      </p:sp>
      <p:pic>
        <p:nvPicPr>
          <p:cNvPr id="14" name="Рисунок 1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5650" y="1344357"/>
            <a:ext cx="3214084" cy="2143141"/>
          </a:xfrm>
          <a:prstGeom prst="rect">
            <a:avLst/>
          </a:prstGeom>
        </p:spPr>
      </p:pic>
      <p:pic>
        <p:nvPicPr>
          <p:cNvPr id="16" name="Рисунок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74544" y="3741973"/>
            <a:ext cx="1907082" cy="2542776"/>
          </a:xfrm>
          <a:prstGeom prst="rect">
            <a:avLst/>
          </a:prstGeom>
        </p:spPr>
      </p:pic>
      <p:pic>
        <p:nvPicPr>
          <p:cNvPr id="17" name="Рисунок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53514" y="3741973"/>
            <a:ext cx="1882134" cy="2509512"/>
          </a:xfrm>
          <a:prstGeom prst="rect">
            <a:avLst/>
          </a:prstGeom>
        </p:spPr>
      </p:pic>
    </p:spTree>
    <p:extLst>
      <p:ext uri="{BB962C8B-B14F-4D97-AF65-F5344CB8AC3E}">
        <p14:creationId xmlns:p14="http://schemas.microsoft.com/office/powerpoint/2010/main" val="1430049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4256A-076A-23E1-CDA6-ED77CEBC1B41}"/>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187177E-3DB0-4A28-0A0E-76ACFE0C1D55}"/>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E9290E8D-EB41-6AE8-290E-7D2E5978FF0A}"/>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604EF76A-F810-550D-3DE6-35902BD0E6CD}"/>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5" name="Заголовок 1">
            <a:extLst>
              <a:ext uri="{FF2B5EF4-FFF2-40B4-BE49-F238E27FC236}">
                <a16:creationId xmlns:a16="http://schemas.microsoft.com/office/drawing/2014/main" id="{05EDED44-026A-D7D6-0F1E-7EB8D34C3E04}"/>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Муниципальная программа «Физическая культура и спорт»</a:t>
            </a:r>
          </a:p>
        </p:txBody>
      </p:sp>
      <p:sp>
        <p:nvSpPr>
          <p:cNvPr id="7" name="TextBox 6">
            <a:extLst>
              <a:ext uri="{FF2B5EF4-FFF2-40B4-BE49-F238E27FC236}">
                <a16:creationId xmlns:a16="http://schemas.microsoft.com/office/drawing/2014/main" id="{06D1999C-EAAE-21E3-4077-24538BFD7839}"/>
              </a:ext>
            </a:extLst>
          </p:cNvPr>
          <p:cNvSpPr txBox="1"/>
          <p:nvPr/>
        </p:nvSpPr>
        <p:spPr>
          <a:xfrm>
            <a:off x="11707536" y="6123372"/>
            <a:ext cx="39061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27</a:t>
            </a:r>
          </a:p>
        </p:txBody>
      </p:sp>
      <p:graphicFrame>
        <p:nvGraphicFramePr>
          <p:cNvPr id="9" name="Диаграмма 8"/>
          <p:cNvGraphicFramePr/>
          <p:nvPr>
            <p:extLst>
              <p:ext uri="{D42A27DB-BD31-4B8C-83A1-F6EECF244321}">
                <p14:modId xmlns:p14="http://schemas.microsoft.com/office/powerpoint/2010/main" val="1304657303"/>
              </p:ext>
            </p:extLst>
          </p:nvPr>
        </p:nvGraphicFramePr>
        <p:xfrm>
          <a:off x="88900" y="1044322"/>
          <a:ext cx="5696438" cy="5246300"/>
        </p:xfrm>
        <a:graphic>
          <a:graphicData uri="http://schemas.openxmlformats.org/drawingml/2006/chart">
            <c:chart xmlns:c="http://schemas.openxmlformats.org/drawingml/2006/chart" xmlns:r="http://schemas.openxmlformats.org/officeDocument/2006/relationships" r:id="rId2"/>
          </a:graphicData>
        </a:graphic>
      </p:graphicFrame>
      <p:pic>
        <p:nvPicPr>
          <p:cNvPr id="11" name="Рисунок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3546678"/>
            <a:ext cx="1920447" cy="2467261"/>
          </a:xfrm>
          <a:prstGeom prst="rect">
            <a:avLst/>
          </a:prstGeom>
        </p:spPr>
      </p:pic>
      <p:pic>
        <p:nvPicPr>
          <p:cNvPr id="12" name="Рисунок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1924" y="3546678"/>
            <a:ext cx="3165612" cy="2467262"/>
          </a:xfrm>
          <a:prstGeom prst="rect">
            <a:avLst/>
          </a:prstGeom>
        </p:spPr>
      </p:pic>
      <p:sp>
        <p:nvSpPr>
          <p:cNvPr id="10" name="Прямоугольник 9"/>
          <p:cNvSpPr/>
          <p:nvPr/>
        </p:nvSpPr>
        <p:spPr>
          <a:xfrm>
            <a:off x="5785338" y="1445734"/>
            <a:ext cx="6406662" cy="1600438"/>
          </a:xfrm>
          <a:prstGeom prst="rect">
            <a:avLst/>
          </a:prstGeom>
        </p:spPr>
        <p:txBody>
          <a:bodyPr wrap="square">
            <a:spAutoFit/>
          </a:bodyPr>
          <a:lstStyle/>
          <a:p>
            <a:pPr>
              <a:defRPr/>
            </a:pPr>
            <a:r>
              <a:rPr lang="ru-RU" altLang="ru-RU" sz="1400" b="1" dirty="0">
                <a:solidFill>
                  <a:srgbClr val="5A0EE4"/>
                </a:solidFill>
                <a:latin typeface="Century" panose="02040604050505020304" pitchFamily="18" charset="0"/>
                <a:cs typeface="Times New Roman" pitchFamily="18" charset="0"/>
              </a:rPr>
              <a:t>Организация и проведение физкультурно-оздоровительных мероприятий для жителей МО №7 </a:t>
            </a:r>
            <a:br>
              <a:rPr lang="ru-RU" altLang="ru-RU" sz="1400" dirty="0">
                <a:latin typeface="Century" panose="02040604050505020304" pitchFamily="18" charset="0"/>
                <a:cs typeface="Times New Roman" pitchFamily="18" charset="0"/>
              </a:rPr>
            </a:br>
            <a:r>
              <a:rPr lang="ru-RU" altLang="ru-RU" sz="1400" b="1" dirty="0">
                <a:solidFill>
                  <a:srgbClr val="5A0EE4"/>
                </a:solidFill>
                <a:latin typeface="Century" panose="02040604050505020304" pitchFamily="18" charset="0"/>
                <a:cs typeface="Times New Roman" pitchFamily="18" charset="0"/>
              </a:rPr>
              <a:t>1 600 </a:t>
            </a:r>
            <a:r>
              <a:rPr lang="ru-RU" altLang="ru-RU" sz="1400" dirty="0">
                <a:latin typeface="Century" panose="02040604050505020304" pitchFamily="18" charset="0"/>
                <a:cs typeface="Times New Roman" pitchFamily="18" charset="0"/>
              </a:rPr>
              <a:t>занятий плаванием в бассейне</a:t>
            </a:r>
            <a:r>
              <a:rPr lang="ru-RU" altLang="ru-RU" sz="1200" dirty="0">
                <a:latin typeface="Century" panose="02040604050505020304" pitchFamily="18" charset="0"/>
                <a:cs typeface="Times New Roman" pitchFamily="18" charset="0"/>
              </a:rPr>
              <a:t> </a:t>
            </a:r>
            <a:r>
              <a:rPr lang="ru-RU" altLang="ru-RU" sz="1400" dirty="0">
                <a:latin typeface="Century" panose="02040604050505020304" pitchFamily="18" charset="0"/>
                <a:cs typeface="Times New Roman" pitchFamily="18" charset="0"/>
              </a:rPr>
              <a:t>для </a:t>
            </a:r>
            <a:r>
              <a:rPr lang="ru-RU" altLang="ru-RU" sz="1400" b="1" dirty="0">
                <a:solidFill>
                  <a:srgbClr val="5A0EE4"/>
                </a:solidFill>
                <a:latin typeface="Century" panose="02040604050505020304" pitchFamily="18" charset="0"/>
                <a:cs typeface="Times New Roman" pitchFamily="18" charset="0"/>
              </a:rPr>
              <a:t>200</a:t>
            </a:r>
            <a:r>
              <a:rPr lang="ru-RU" altLang="ru-RU" sz="1400" b="1" u="sng" dirty="0">
                <a:latin typeface="Century" panose="02040604050505020304" pitchFamily="18" charset="0"/>
                <a:cs typeface="Times New Roman" pitchFamily="18" charset="0"/>
              </a:rPr>
              <a:t> </a:t>
            </a:r>
            <a:r>
              <a:rPr lang="ru-RU" altLang="ru-RU" sz="1400" dirty="0">
                <a:latin typeface="Century" panose="02040604050505020304" pitchFamily="18" charset="0"/>
                <a:cs typeface="Times New Roman" pitchFamily="18" charset="0"/>
              </a:rPr>
              <a:t>жителей МО №7 (по </a:t>
            </a:r>
            <a:r>
              <a:rPr lang="ru-RU" altLang="ru-RU" sz="1400" b="1" dirty="0">
                <a:solidFill>
                  <a:srgbClr val="5A0EE4"/>
                </a:solidFill>
                <a:latin typeface="Century" panose="02040604050505020304" pitchFamily="18" charset="0"/>
                <a:cs typeface="Times New Roman" pitchFamily="18" charset="0"/>
              </a:rPr>
              <a:t>8</a:t>
            </a:r>
            <a:r>
              <a:rPr lang="ru-RU" altLang="ru-RU" sz="1400" dirty="0">
                <a:latin typeface="Century" panose="02040604050505020304" pitchFamily="18" charset="0"/>
                <a:cs typeface="Times New Roman" pitchFamily="18" charset="0"/>
              </a:rPr>
              <a:t> занятий на человека), на сумму </a:t>
            </a:r>
            <a:r>
              <a:rPr lang="ru-RU" altLang="ru-RU" sz="1400" b="1" dirty="0">
                <a:solidFill>
                  <a:srgbClr val="5A0EE4"/>
                </a:solidFill>
                <a:latin typeface="Century" panose="02040604050505020304" pitchFamily="18" charset="0"/>
                <a:cs typeface="Times New Roman" pitchFamily="18" charset="0"/>
              </a:rPr>
              <a:t>640,0 </a:t>
            </a:r>
            <a:r>
              <a:rPr lang="ru-RU" altLang="ru-RU" sz="1400" dirty="0">
                <a:latin typeface="Century" panose="02040604050505020304" pitchFamily="18" charset="0"/>
                <a:cs typeface="Times New Roman" pitchFamily="18" charset="0"/>
              </a:rPr>
              <a:t>тыс. руб.</a:t>
            </a:r>
          </a:p>
          <a:p>
            <a:pPr>
              <a:defRPr/>
            </a:pPr>
            <a:endParaRPr lang="ru-RU" altLang="ru-RU" sz="1400" dirty="0">
              <a:latin typeface="Century" panose="02040604050505020304" pitchFamily="18" charset="0"/>
              <a:cs typeface="Times New Roman" pitchFamily="18" charset="0"/>
            </a:endParaRPr>
          </a:p>
          <a:p>
            <a:pPr>
              <a:defRPr/>
            </a:pPr>
            <a:r>
              <a:rPr lang="ru-RU" altLang="ru-RU" sz="1400" b="1" dirty="0">
                <a:solidFill>
                  <a:srgbClr val="5A0EE4"/>
                </a:solidFill>
                <a:latin typeface="Century" panose="02040604050505020304" pitchFamily="18" charset="0"/>
                <a:cs typeface="Times New Roman" pitchFamily="18" charset="0"/>
              </a:rPr>
              <a:t>Организация спортивного соревнования </a:t>
            </a:r>
          </a:p>
          <a:p>
            <a:pPr>
              <a:defRPr/>
            </a:pPr>
            <a:r>
              <a:rPr lang="ru-RU" altLang="ru-RU" sz="1400" dirty="0">
                <a:latin typeface="Century" panose="02040604050505020304" pitchFamily="18" charset="0"/>
                <a:cs typeface="Times New Roman" pitchFamily="18" charset="0"/>
              </a:rPr>
              <a:t>на сумму </a:t>
            </a:r>
            <a:r>
              <a:rPr lang="ru-RU" altLang="ru-RU" sz="1400" b="1" dirty="0">
                <a:solidFill>
                  <a:srgbClr val="5A0EE4"/>
                </a:solidFill>
                <a:latin typeface="Century" panose="02040604050505020304" pitchFamily="18" charset="0"/>
                <a:cs typeface="Times New Roman" pitchFamily="18" charset="0"/>
              </a:rPr>
              <a:t>50,0</a:t>
            </a:r>
            <a:r>
              <a:rPr lang="ru-RU" altLang="ru-RU" sz="1400" dirty="0">
                <a:latin typeface="Century" panose="02040604050505020304" pitchFamily="18" charset="0"/>
                <a:cs typeface="Times New Roman" pitchFamily="18" charset="0"/>
              </a:rPr>
              <a:t> тыс. руб.</a:t>
            </a:r>
          </a:p>
        </p:txBody>
      </p:sp>
    </p:spTree>
    <p:extLst>
      <p:ext uri="{BB962C8B-B14F-4D97-AF65-F5344CB8AC3E}">
        <p14:creationId xmlns:p14="http://schemas.microsoft.com/office/powerpoint/2010/main" val="2162716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4F76D-0055-A52C-8A8C-E9E101676750}"/>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1DB69EF3-33CA-4572-C028-384286A959E8}"/>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22F79273-30DB-CEE6-A009-8AD0EF3C0E20}"/>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E20EA3A4-8259-7190-E5F3-65D05B995D40}"/>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5" name="Заголовок 1">
            <a:extLst>
              <a:ext uri="{FF2B5EF4-FFF2-40B4-BE49-F238E27FC236}">
                <a16:creationId xmlns:a16="http://schemas.microsoft.com/office/drawing/2014/main" id="{0B4F8A38-4A2C-3C40-E6C4-C17A75AFA61C}"/>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Муниципальная программа «Информирование»</a:t>
            </a:r>
          </a:p>
        </p:txBody>
      </p:sp>
      <p:sp>
        <p:nvSpPr>
          <p:cNvPr id="7" name="TextBox 6">
            <a:extLst>
              <a:ext uri="{FF2B5EF4-FFF2-40B4-BE49-F238E27FC236}">
                <a16:creationId xmlns:a16="http://schemas.microsoft.com/office/drawing/2014/main" id="{06D1999C-EAAE-21E3-4077-24538BFD7839}"/>
              </a:ext>
            </a:extLst>
          </p:cNvPr>
          <p:cNvSpPr txBox="1"/>
          <p:nvPr/>
        </p:nvSpPr>
        <p:spPr>
          <a:xfrm>
            <a:off x="11707536" y="6123372"/>
            <a:ext cx="39061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28</a:t>
            </a:r>
          </a:p>
        </p:txBody>
      </p:sp>
      <p:graphicFrame>
        <p:nvGraphicFramePr>
          <p:cNvPr id="9" name="Диаграмма 8"/>
          <p:cNvGraphicFramePr/>
          <p:nvPr>
            <p:extLst>
              <p:ext uri="{D42A27DB-BD31-4B8C-83A1-F6EECF244321}">
                <p14:modId xmlns:p14="http://schemas.microsoft.com/office/powerpoint/2010/main" val="3901734756"/>
              </p:ext>
            </p:extLst>
          </p:nvPr>
        </p:nvGraphicFramePr>
        <p:xfrm>
          <a:off x="134268" y="1170833"/>
          <a:ext cx="6175092" cy="4775126"/>
        </p:xfrm>
        <a:graphic>
          <a:graphicData uri="http://schemas.openxmlformats.org/drawingml/2006/chart">
            <c:chart xmlns:c="http://schemas.openxmlformats.org/drawingml/2006/chart" xmlns:r="http://schemas.openxmlformats.org/officeDocument/2006/relationships" r:id="rId2"/>
          </a:graphicData>
        </a:graphic>
      </p:graphicFrame>
      <p:sp>
        <p:nvSpPr>
          <p:cNvPr id="10" name="Прямоугольник 9"/>
          <p:cNvSpPr/>
          <p:nvPr/>
        </p:nvSpPr>
        <p:spPr>
          <a:xfrm>
            <a:off x="6427177" y="813787"/>
            <a:ext cx="5764823" cy="2462213"/>
          </a:xfrm>
          <a:prstGeom prst="rect">
            <a:avLst/>
          </a:prstGeom>
        </p:spPr>
        <p:txBody>
          <a:bodyPr wrap="square">
            <a:spAutoFit/>
          </a:bodyPr>
          <a:lstStyle/>
          <a:p>
            <a:endParaRPr lang="ru-RU" sz="1400" dirty="0">
              <a:latin typeface="Century" panose="02040604050505020304" pitchFamily="18" charset="0"/>
            </a:endParaRPr>
          </a:p>
          <a:p>
            <a:r>
              <a:rPr lang="ru-RU" sz="1400" dirty="0">
                <a:latin typeface="Century" panose="02040604050505020304" pitchFamily="18" charset="0"/>
              </a:rPr>
              <a:t>Выпуск и распространение периодического печатного муниципального средства массовой информации газеты «Василеостровская перспектива» – планируется </a:t>
            </a:r>
            <a:r>
              <a:rPr lang="ru-RU" sz="1400" b="1" dirty="0">
                <a:solidFill>
                  <a:srgbClr val="5A0EE4"/>
                </a:solidFill>
                <a:latin typeface="Century" panose="02040604050505020304" pitchFamily="18" charset="0"/>
              </a:rPr>
              <a:t>8</a:t>
            </a:r>
            <a:r>
              <a:rPr lang="ru-RU" sz="1400" dirty="0">
                <a:latin typeface="Century" panose="02040604050505020304" pitchFamily="18" charset="0"/>
              </a:rPr>
              <a:t> номеров тиражом по </a:t>
            </a:r>
            <a:r>
              <a:rPr lang="ru-RU" sz="1400" b="1" dirty="0">
                <a:solidFill>
                  <a:srgbClr val="5A0EE4"/>
                </a:solidFill>
                <a:latin typeface="Century" panose="02040604050505020304" pitchFamily="18" charset="0"/>
              </a:rPr>
              <a:t>15000</a:t>
            </a:r>
            <a:r>
              <a:rPr lang="ru-RU" sz="1400" dirty="0">
                <a:latin typeface="Century" panose="02040604050505020304" pitchFamily="18" charset="0"/>
              </a:rPr>
              <a:t> экземпляров. </a:t>
            </a:r>
          </a:p>
          <a:p>
            <a:endParaRPr lang="ru-RU" sz="1400" dirty="0">
              <a:latin typeface="Century" panose="02040604050505020304" pitchFamily="18" charset="0"/>
            </a:endParaRPr>
          </a:p>
          <a:p>
            <a:r>
              <a:rPr lang="ru-RU" sz="1400" dirty="0">
                <a:latin typeface="Century" panose="02040604050505020304" pitchFamily="18" charset="0"/>
              </a:rPr>
              <a:t>Выпуск и распространение справочно-информационного издания «Бюллетень Муниципального округа №7» с текстами официальных публикаций муниципальных правовых актов, принятых органами МСУ МО </a:t>
            </a:r>
            <a:r>
              <a:rPr lang="ru-RU" sz="1400" dirty="0" err="1">
                <a:latin typeface="Century" panose="02040604050505020304" pitchFamily="18" charset="0"/>
              </a:rPr>
              <a:t>МО</a:t>
            </a:r>
            <a:r>
              <a:rPr lang="ru-RU" sz="1400" dirty="0">
                <a:latin typeface="Century" panose="02040604050505020304" pitchFamily="18" charset="0"/>
              </a:rPr>
              <a:t> №7 – планируется </a:t>
            </a:r>
            <a:r>
              <a:rPr lang="ru-RU" sz="1400" b="1" dirty="0">
                <a:solidFill>
                  <a:srgbClr val="5A0EE4"/>
                </a:solidFill>
                <a:latin typeface="Century" panose="02040604050505020304" pitchFamily="18" charset="0"/>
              </a:rPr>
              <a:t>10</a:t>
            </a:r>
            <a:r>
              <a:rPr lang="ru-RU" sz="1400" dirty="0">
                <a:latin typeface="Century" panose="02040604050505020304" pitchFamily="18" charset="0"/>
              </a:rPr>
              <a:t> номеров тиражом по </a:t>
            </a:r>
            <a:r>
              <a:rPr lang="ru-RU" sz="1400" b="1" dirty="0">
                <a:solidFill>
                  <a:srgbClr val="5A0EE4"/>
                </a:solidFill>
                <a:latin typeface="Century" panose="02040604050505020304" pitchFamily="18" charset="0"/>
              </a:rPr>
              <a:t>100</a:t>
            </a:r>
            <a:r>
              <a:rPr lang="ru-RU" sz="1400" dirty="0">
                <a:latin typeface="Century" panose="02040604050505020304" pitchFamily="18" charset="0"/>
              </a:rPr>
              <a:t> экземпляров.</a:t>
            </a:r>
          </a:p>
        </p:txBody>
      </p:sp>
      <p:pic>
        <p:nvPicPr>
          <p:cNvPr id="11" name="Рисунок 10"/>
          <p:cNvPicPr>
            <a:picLocks noChangeAspect="1"/>
          </p:cNvPicPr>
          <p:nvPr/>
        </p:nvPicPr>
        <p:blipFill rotWithShape="1">
          <a:blip r:embed="rId3" cstate="hqprint">
            <a:extLst>
              <a:ext uri="{28A0092B-C50C-407E-A947-70E740481C1C}">
                <a14:useLocalDpi xmlns:a14="http://schemas.microsoft.com/office/drawing/2010/main" val="0"/>
              </a:ext>
            </a:extLst>
          </a:blip>
          <a:srcRect l="49154" t="2798" r="1252" b="1989"/>
          <a:stretch/>
        </p:blipFill>
        <p:spPr>
          <a:xfrm>
            <a:off x="9601200" y="3446972"/>
            <a:ext cx="1978269" cy="2685061"/>
          </a:xfrm>
          <a:prstGeom prst="rect">
            <a:avLst/>
          </a:prstGeom>
        </p:spPr>
      </p:pic>
      <p:pic>
        <p:nvPicPr>
          <p:cNvPr id="12" name="Рисунок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70332" y="3446972"/>
            <a:ext cx="1982460" cy="2667608"/>
          </a:xfrm>
          <a:prstGeom prst="rect">
            <a:avLst/>
          </a:prstGeom>
        </p:spPr>
      </p:pic>
    </p:spTree>
    <p:extLst>
      <p:ext uri="{BB962C8B-B14F-4D97-AF65-F5344CB8AC3E}">
        <p14:creationId xmlns:p14="http://schemas.microsoft.com/office/powerpoint/2010/main" val="3095176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4F76D-0055-A52C-8A8C-E9E101676750}"/>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1DB69EF3-33CA-4572-C028-384286A959E8}"/>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22F79273-30DB-CEE6-A009-8AD0EF3C0E20}"/>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E20EA3A4-8259-7190-E5F3-65D05B995D40}"/>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5" name="Заголовок 1">
            <a:extLst>
              <a:ext uri="{FF2B5EF4-FFF2-40B4-BE49-F238E27FC236}">
                <a16:creationId xmlns:a16="http://schemas.microsoft.com/office/drawing/2014/main" id="{0B4F8A38-4A2C-3C40-E6C4-C17A75AFA61C}"/>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Руководители МО №7</a:t>
            </a:r>
          </a:p>
        </p:txBody>
      </p:sp>
      <p:sp>
        <p:nvSpPr>
          <p:cNvPr id="7" name="TextBox 6">
            <a:extLst>
              <a:ext uri="{FF2B5EF4-FFF2-40B4-BE49-F238E27FC236}">
                <a16:creationId xmlns:a16="http://schemas.microsoft.com/office/drawing/2014/main" id="{06D1999C-EAAE-21E3-4077-24538BFD7839}"/>
              </a:ext>
            </a:extLst>
          </p:cNvPr>
          <p:cNvSpPr txBox="1"/>
          <p:nvPr/>
        </p:nvSpPr>
        <p:spPr>
          <a:xfrm>
            <a:off x="11707536" y="6123372"/>
            <a:ext cx="390618"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28</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0112" y="1889481"/>
            <a:ext cx="2065370" cy="2752856"/>
          </a:xfrm>
          <a:prstGeom prst="rect">
            <a:avLst/>
          </a:prstGeom>
        </p:spPr>
      </p:pic>
      <p:pic>
        <p:nvPicPr>
          <p:cNvPr id="6" name="Рисунок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13411" y="1889481"/>
            <a:ext cx="2065128" cy="2752856"/>
          </a:xfrm>
          <a:prstGeom prst="rect">
            <a:avLst/>
          </a:prstGeom>
        </p:spPr>
      </p:pic>
      <p:sp>
        <p:nvSpPr>
          <p:cNvPr id="8" name="TextBox 7"/>
          <p:cNvSpPr txBox="1"/>
          <p:nvPr/>
        </p:nvSpPr>
        <p:spPr>
          <a:xfrm>
            <a:off x="1044663" y="1133428"/>
            <a:ext cx="3402623" cy="769441"/>
          </a:xfrm>
          <a:prstGeom prst="rect">
            <a:avLst/>
          </a:prstGeom>
          <a:noFill/>
        </p:spPr>
        <p:txBody>
          <a:bodyPr wrap="square" rtlCol="0">
            <a:spAutoFit/>
          </a:bodyPr>
          <a:lstStyle/>
          <a:p>
            <a:pPr algn="ctr"/>
            <a:r>
              <a:rPr lang="ru-RU" sz="1100" dirty="0">
                <a:solidFill>
                  <a:srgbClr val="6517F1"/>
                </a:solidFill>
                <a:latin typeface="Century" panose="02040604050505020304" pitchFamily="18" charset="0"/>
              </a:rPr>
              <a:t>Глава внутригородского муниципального образования города федерального значения </a:t>
            </a:r>
            <a:br>
              <a:rPr lang="ru-RU" sz="1100" dirty="0">
                <a:solidFill>
                  <a:srgbClr val="6517F1"/>
                </a:solidFill>
                <a:latin typeface="Century" panose="02040604050505020304" pitchFamily="18" charset="0"/>
              </a:rPr>
            </a:br>
            <a:r>
              <a:rPr lang="ru-RU" sz="1100" dirty="0">
                <a:solidFill>
                  <a:srgbClr val="6517F1"/>
                </a:solidFill>
                <a:latin typeface="Century" panose="02040604050505020304" pitchFamily="18" charset="0"/>
              </a:rPr>
              <a:t>Санкт-Петербурга </a:t>
            </a:r>
            <a:br>
              <a:rPr lang="ru-RU" sz="1100" dirty="0">
                <a:solidFill>
                  <a:srgbClr val="6517F1"/>
                </a:solidFill>
                <a:latin typeface="Century" panose="02040604050505020304" pitchFamily="18" charset="0"/>
              </a:rPr>
            </a:br>
            <a:r>
              <a:rPr lang="ru-RU" sz="1100" dirty="0">
                <a:solidFill>
                  <a:srgbClr val="6517F1"/>
                </a:solidFill>
                <a:latin typeface="Century" panose="02040604050505020304" pitchFamily="18" charset="0"/>
              </a:rPr>
              <a:t>муниципальный округ №7</a:t>
            </a:r>
          </a:p>
        </p:txBody>
      </p:sp>
      <p:sp>
        <p:nvSpPr>
          <p:cNvPr id="13" name="TextBox 12"/>
          <p:cNvSpPr txBox="1"/>
          <p:nvPr/>
        </p:nvSpPr>
        <p:spPr>
          <a:xfrm>
            <a:off x="1215568" y="4644217"/>
            <a:ext cx="3060812" cy="523220"/>
          </a:xfrm>
          <a:prstGeom prst="rect">
            <a:avLst/>
          </a:prstGeom>
          <a:noFill/>
        </p:spPr>
        <p:txBody>
          <a:bodyPr wrap="square" rtlCol="0">
            <a:spAutoFit/>
          </a:bodyPr>
          <a:lstStyle/>
          <a:p>
            <a:pPr algn="ctr"/>
            <a:r>
              <a:rPr lang="ru-RU" sz="1400" dirty="0">
                <a:latin typeface="Century" panose="02040604050505020304" pitchFamily="18" charset="0"/>
              </a:rPr>
              <a:t>Борисов </a:t>
            </a:r>
            <a:br>
              <a:rPr lang="ru-RU" sz="1400" dirty="0">
                <a:latin typeface="Century" panose="02040604050505020304" pitchFamily="18" charset="0"/>
              </a:rPr>
            </a:br>
            <a:r>
              <a:rPr lang="ru-RU" sz="1400" dirty="0">
                <a:latin typeface="Century" panose="02040604050505020304" pitchFamily="18" charset="0"/>
              </a:rPr>
              <a:t>Владимир Анатольевич</a:t>
            </a:r>
          </a:p>
        </p:txBody>
      </p:sp>
      <p:sp>
        <p:nvSpPr>
          <p:cNvPr id="15" name="TextBox 14"/>
          <p:cNvSpPr txBox="1"/>
          <p:nvPr/>
        </p:nvSpPr>
        <p:spPr>
          <a:xfrm>
            <a:off x="7571485" y="967965"/>
            <a:ext cx="3402623" cy="938719"/>
          </a:xfrm>
          <a:prstGeom prst="rect">
            <a:avLst/>
          </a:prstGeom>
          <a:noFill/>
        </p:spPr>
        <p:txBody>
          <a:bodyPr wrap="square" rtlCol="0">
            <a:spAutoFit/>
          </a:bodyPr>
          <a:lstStyle/>
          <a:p>
            <a:pPr algn="ctr"/>
            <a:r>
              <a:rPr lang="ru-RU" sz="1100" dirty="0">
                <a:solidFill>
                  <a:srgbClr val="6517F1"/>
                </a:solidFill>
                <a:latin typeface="Century" panose="02040604050505020304" pitchFamily="18" charset="0"/>
              </a:rPr>
              <a:t>Глава местной администрации внутригородского муниципального образования города федерального значения </a:t>
            </a:r>
            <a:br>
              <a:rPr lang="ru-RU" sz="1100" dirty="0">
                <a:solidFill>
                  <a:srgbClr val="6517F1"/>
                </a:solidFill>
                <a:latin typeface="Century" panose="02040604050505020304" pitchFamily="18" charset="0"/>
              </a:rPr>
            </a:br>
            <a:r>
              <a:rPr lang="ru-RU" sz="1100" dirty="0">
                <a:solidFill>
                  <a:srgbClr val="6517F1"/>
                </a:solidFill>
                <a:latin typeface="Century" panose="02040604050505020304" pitchFamily="18" charset="0"/>
              </a:rPr>
              <a:t>Санкт-Петербурга </a:t>
            </a:r>
            <a:br>
              <a:rPr lang="ru-RU" sz="1100" dirty="0">
                <a:solidFill>
                  <a:srgbClr val="6517F1"/>
                </a:solidFill>
                <a:latin typeface="Century" panose="02040604050505020304" pitchFamily="18" charset="0"/>
              </a:rPr>
            </a:br>
            <a:r>
              <a:rPr lang="ru-RU" sz="1100" dirty="0">
                <a:solidFill>
                  <a:srgbClr val="6517F1"/>
                </a:solidFill>
                <a:latin typeface="Century" panose="02040604050505020304" pitchFamily="18" charset="0"/>
              </a:rPr>
              <a:t>муниципальный округ №7</a:t>
            </a:r>
          </a:p>
        </p:txBody>
      </p:sp>
      <p:sp>
        <p:nvSpPr>
          <p:cNvPr id="16" name="TextBox 15"/>
          <p:cNvSpPr txBox="1"/>
          <p:nvPr/>
        </p:nvSpPr>
        <p:spPr>
          <a:xfrm>
            <a:off x="7742390" y="4644217"/>
            <a:ext cx="3060812" cy="523220"/>
          </a:xfrm>
          <a:prstGeom prst="rect">
            <a:avLst/>
          </a:prstGeom>
          <a:noFill/>
        </p:spPr>
        <p:txBody>
          <a:bodyPr wrap="square" rtlCol="0">
            <a:spAutoFit/>
          </a:bodyPr>
          <a:lstStyle/>
          <a:p>
            <a:pPr algn="ctr"/>
            <a:r>
              <a:rPr lang="ru-RU" sz="1400" dirty="0">
                <a:latin typeface="Century" panose="02040604050505020304" pitchFamily="18" charset="0"/>
              </a:rPr>
              <a:t>Харитонова</a:t>
            </a:r>
            <a:br>
              <a:rPr lang="ru-RU" sz="1400" dirty="0">
                <a:latin typeface="Century" panose="02040604050505020304" pitchFamily="18" charset="0"/>
              </a:rPr>
            </a:br>
            <a:r>
              <a:rPr lang="ru-RU" sz="1400" dirty="0">
                <a:latin typeface="Century" panose="02040604050505020304" pitchFamily="18" charset="0"/>
              </a:rPr>
              <a:t>Анна Викторовна</a:t>
            </a:r>
          </a:p>
        </p:txBody>
      </p:sp>
      <p:sp>
        <p:nvSpPr>
          <p:cNvPr id="14" name="TextBox 13"/>
          <p:cNvSpPr txBox="1"/>
          <p:nvPr/>
        </p:nvSpPr>
        <p:spPr>
          <a:xfrm>
            <a:off x="4865586" y="1949355"/>
            <a:ext cx="2083777" cy="307777"/>
          </a:xfrm>
          <a:prstGeom prst="rect">
            <a:avLst/>
          </a:prstGeom>
          <a:noFill/>
        </p:spPr>
        <p:txBody>
          <a:bodyPr wrap="square" rtlCol="0">
            <a:spAutoFit/>
          </a:bodyPr>
          <a:lstStyle/>
          <a:p>
            <a:pPr algn="ctr"/>
            <a:r>
              <a:rPr lang="ru-RU" sz="1400" dirty="0">
                <a:solidFill>
                  <a:srgbClr val="6517F1"/>
                </a:solidFill>
                <a:latin typeface="Century" panose="02040604050505020304" pitchFamily="18" charset="0"/>
              </a:rPr>
              <a:t>Телефон: 321-20-46</a:t>
            </a:r>
          </a:p>
        </p:txBody>
      </p:sp>
      <p:sp>
        <p:nvSpPr>
          <p:cNvPr id="17" name="TextBox 16"/>
          <p:cNvSpPr txBox="1"/>
          <p:nvPr/>
        </p:nvSpPr>
        <p:spPr>
          <a:xfrm>
            <a:off x="4372552" y="3135492"/>
            <a:ext cx="3446895" cy="523220"/>
          </a:xfrm>
          <a:prstGeom prst="rect">
            <a:avLst/>
          </a:prstGeom>
          <a:noFill/>
        </p:spPr>
        <p:txBody>
          <a:bodyPr wrap="square" rtlCol="0">
            <a:spAutoFit/>
          </a:bodyPr>
          <a:lstStyle/>
          <a:p>
            <a:r>
              <a:rPr lang="ru-RU" sz="1400" dirty="0">
                <a:latin typeface="Century" panose="02040604050505020304" pitchFamily="18" charset="0"/>
              </a:rPr>
              <a:t>Официальный сайт: </a:t>
            </a:r>
            <a:r>
              <a:rPr lang="en-US" sz="1400" dirty="0">
                <a:solidFill>
                  <a:srgbClr val="6517F1"/>
                </a:solidFill>
                <a:latin typeface="Century" panose="02040604050505020304" pitchFamily="18" charset="0"/>
                <a:hlinkClick r:id="rId4"/>
              </a:rPr>
              <a:t>https://mo7spb.ru</a:t>
            </a:r>
            <a:endParaRPr lang="ru-RU" sz="1400" dirty="0">
              <a:solidFill>
                <a:srgbClr val="6517F1"/>
              </a:solidFill>
              <a:latin typeface="Century" panose="02040604050505020304" pitchFamily="18" charset="0"/>
            </a:endParaRPr>
          </a:p>
          <a:p>
            <a:endParaRPr lang="ru-RU" sz="1400" dirty="0">
              <a:latin typeface="Century" panose="02040604050505020304" pitchFamily="18" charset="0"/>
            </a:endParaRPr>
          </a:p>
        </p:txBody>
      </p:sp>
      <p:sp>
        <p:nvSpPr>
          <p:cNvPr id="19" name="TextBox 18"/>
          <p:cNvSpPr txBox="1"/>
          <p:nvPr/>
        </p:nvSpPr>
        <p:spPr>
          <a:xfrm>
            <a:off x="4076677" y="4398814"/>
            <a:ext cx="4363138" cy="738664"/>
          </a:xfrm>
          <a:prstGeom prst="rect">
            <a:avLst/>
          </a:prstGeom>
          <a:noFill/>
        </p:spPr>
        <p:txBody>
          <a:bodyPr wrap="square" rtlCol="0">
            <a:spAutoFit/>
          </a:bodyPr>
          <a:lstStyle/>
          <a:p>
            <a:r>
              <a:rPr lang="ru-RU" sz="1400" dirty="0">
                <a:latin typeface="Century" panose="02040604050505020304" pitchFamily="18" charset="0"/>
              </a:rPr>
              <a:t>Группа Вконтакте: </a:t>
            </a:r>
            <a:r>
              <a:rPr lang="en-US" sz="1400" dirty="0">
                <a:latin typeface="Century" panose="02040604050505020304" pitchFamily="18" charset="0"/>
                <a:hlinkClick r:id="rId5"/>
              </a:rPr>
              <a:t>https://vk.com/mcmomo7</a:t>
            </a:r>
            <a:endParaRPr lang="ru-RU" sz="1400" dirty="0">
              <a:latin typeface="Century" panose="02040604050505020304" pitchFamily="18" charset="0"/>
            </a:endParaRPr>
          </a:p>
          <a:p>
            <a:endParaRPr lang="ru-RU" sz="1400" dirty="0">
              <a:latin typeface="Century" panose="02040604050505020304" pitchFamily="18" charset="0"/>
            </a:endParaRPr>
          </a:p>
          <a:p>
            <a:endParaRPr lang="ru-RU" sz="1400" dirty="0">
              <a:latin typeface="Century" panose="02040604050505020304" pitchFamily="18" charset="0"/>
            </a:endParaRPr>
          </a:p>
        </p:txBody>
      </p:sp>
      <p:pic>
        <p:nvPicPr>
          <p:cNvPr id="18" name="Рисунок 1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44983" y="5240893"/>
            <a:ext cx="855626" cy="855626"/>
          </a:xfrm>
          <a:prstGeom prst="rect">
            <a:avLst/>
          </a:prstGeom>
        </p:spPr>
      </p:pic>
      <p:pic>
        <p:nvPicPr>
          <p:cNvPr id="9" name="Рисунок 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318161" y="5240893"/>
            <a:ext cx="855626" cy="882479"/>
          </a:xfrm>
          <a:prstGeom prst="rect">
            <a:avLst/>
          </a:prstGeom>
        </p:spPr>
      </p:pic>
    </p:spTree>
    <p:extLst>
      <p:ext uri="{BB962C8B-B14F-4D97-AF65-F5344CB8AC3E}">
        <p14:creationId xmlns:p14="http://schemas.microsoft.com/office/powerpoint/2010/main" val="3313984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21A11-7F64-2BB6-A3C8-C6448B0AF6C3}"/>
            </a:ext>
          </a:extLst>
        </p:cNvPr>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B5F43D00-8961-B56A-066C-0E2D00B0EE26}"/>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a:extLst>
              <a:ext uri="{FF2B5EF4-FFF2-40B4-BE49-F238E27FC236}">
                <a16:creationId xmlns:a16="http://schemas.microsoft.com/office/drawing/2014/main" id="{D029545F-BBD1-F9B8-951F-5371621DF30B}"/>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4" name="TextBox 3">
            <a:extLst>
              <a:ext uri="{FF2B5EF4-FFF2-40B4-BE49-F238E27FC236}">
                <a16:creationId xmlns:a16="http://schemas.microsoft.com/office/drawing/2014/main" id="{5A086386-B38D-09DB-F02E-2B16EC0ABCAA}"/>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 name="Прямоугольник 1"/>
          <p:cNvSpPr/>
          <p:nvPr/>
        </p:nvSpPr>
        <p:spPr>
          <a:xfrm>
            <a:off x="847410" y="1124970"/>
            <a:ext cx="9210989" cy="369332"/>
          </a:xfrm>
          <a:prstGeom prst="rect">
            <a:avLst/>
          </a:prstGeom>
        </p:spPr>
        <p:txBody>
          <a:bodyPr wrap="square">
            <a:spAutoFit/>
          </a:bodyPr>
          <a:lstStyle/>
          <a:p>
            <a:endParaRPr lang="ru-RU" b="1" dirty="0">
              <a:solidFill>
                <a:srgbClr val="5A0EE4"/>
              </a:solidFill>
              <a:latin typeface="Century" panose="02040604050505020304" pitchFamily="18" charset="0"/>
            </a:endParaRPr>
          </a:p>
        </p:txBody>
      </p:sp>
      <p:sp>
        <p:nvSpPr>
          <p:cNvPr id="7" name="TextBox 6">
            <a:extLst>
              <a:ext uri="{FF2B5EF4-FFF2-40B4-BE49-F238E27FC236}">
                <a16:creationId xmlns:a16="http://schemas.microsoft.com/office/drawing/2014/main" id="{C4AFC1A9-E6BA-917B-B049-CE72FB45FE40}"/>
              </a:ext>
            </a:extLst>
          </p:cNvPr>
          <p:cNvSpPr txBox="1"/>
          <p:nvPr/>
        </p:nvSpPr>
        <p:spPr>
          <a:xfrm>
            <a:off x="938850" y="498270"/>
            <a:ext cx="10436220" cy="923330"/>
          </a:xfrm>
          <a:prstGeom prst="rect">
            <a:avLst/>
          </a:prstGeom>
          <a:noFill/>
        </p:spPr>
        <p:txBody>
          <a:bodyPr wrap="square">
            <a:spAutoFit/>
          </a:bodyPr>
          <a:lstStyle/>
          <a:p>
            <a:r>
              <a:rPr lang="ru-RU" sz="1800" b="1" dirty="0">
                <a:solidFill>
                  <a:srgbClr val="5A0EE4"/>
                </a:solidFill>
              </a:rPr>
              <a:t>Бюджет</a:t>
            </a:r>
            <a:r>
              <a:rPr lang="ru-RU" sz="1800" dirty="0">
                <a:solidFill>
                  <a:srgbClr val="5A0EE4"/>
                </a:solidFill>
              </a:rPr>
              <a:t> – (от </a:t>
            </a:r>
            <a:r>
              <a:rPr lang="ru-RU" sz="1800" dirty="0" err="1">
                <a:solidFill>
                  <a:srgbClr val="5A0EE4"/>
                </a:solidFill>
              </a:rPr>
              <a:t>старонормандского</a:t>
            </a:r>
            <a:r>
              <a:rPr lang="ru-RU" sz="1800" dirty="0">
                <a:solidFill>
                  <a:srgbClr val="5A0EE4"/>
                </a:solidFill>
              </a:rPr>
              <a:t> </a:t>
            </a:r>
            <a:r>
              <a:rPr lang="en-US" sz="1800" dirty="0" err="1">
                <a:solidFill>
                  <a:srgbClr val="5A0EE4"/>
                </a:solidFill>
              </a:rPr>
              <a:t>bougette</a:t>
            </a:r>
            <a:r>
              <a:rPr lang="ru-RU" sz="1800" dirty="0">
                <a:solidFill>
                  <a:srgbClr val="5A0EE4"/>
                </a:solidFill>
              </a:rPr>
              <a:t> – кошель, сумка, кожаный)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endParaRPr lang="ru-RU" dirty="0">
              <a:solidFill>
                <a:srgbClr val="5A0EE4"/>
              </a:solidFill>
            </a:endParaRPr>
          </a:p>
        </p:txBody>
      </p:sp>
      <p:sp>
        <p:nvSpPr>
          <p:cNvPr id="8" name="TextBox 7">
            <a:extLst>
              <a:ext uri="{FF2B5EF4-FFF2-40B4-BE49-F238E27FC236}">
                <a16:creationId xmlns:a16="http://schemas.microsoft.com/office/drawing/2014/main" id="{25A60BC9-9385-17D5-3ED3-6E7337642935}"/>
              </a:ext>
            </a:extLst>
          </p:cNvPr>
          <p:cNvSpPr txBox="1"/>
          <p:nvPr/>
        </p:nvSpPr>
        <p:spPr>
          <a:xfrm>
            <a:off x="8080596" y="1943573"/>
            <a:ext cx="2947350" cy="1477328"/>
          </a:xfrm>
          <a:prstGeom prst="rect">
            <a:avLst/>
          </a:prstGeom>
          <a:noFill/>
        </p:spPr>
        <p:txBody>
          <a:bodyPr wrap="square" rtlCol="0">
            <a:spAutoFit/>
          </a:bodyPr>
          <a:lstStyle/>
          <a:p>
            <a:pPr algn="ctr"/>
            <a:r>
              <a:rPr lang="ru-RU" dirty="0">
                <a:solidFill>
                  <a:srgbClr val="5A0EE4"/>
                </a:solidFill>
              </a:rPr>
              <a:t>Дефицит бюджета </a:t>
            </a:r>
          </a:p>
          <a:p>
            <a:pPr algn="ctr"/>
            <a:endParaRPr lang="ru-RU" dirty="0">
              <a:solidFill>
                <a:srgbClr val="5A0EE4"/>
              </a:solidFill>
            </a:endParaRPr>
          </a:p>
          <a:p>
            <a:pPr algn="ctr"/>
            <a:endParaRPr lang="ru-RU" dirty="0">
              <a:solidFill>
                <a:srgbClr val="5A0EE4"/>
              </a:solidFill>
            </a:endParaRPr>
          </a:p>
          <a:p>
            <a:pPr algn="ctr"/>
            <a:r>
              <a:rPr lang="ru-RU" dirty="0">
                <a:solidFill>
                  <a:srgbClr val="5A0EE4"/>
                </a:solidFill>
              </a:rPr>
              <a:t>Расходы денежный средств выше чем доходы</a:t>
            </a:r>
          </a:p>
        </p:txBody>
      </p:sp>
      <p:cxnSp>
        <p:nvCxnSpPr>
          <p:cNvPr id="10" name="Прямая со стрелкой 9">
            <a:extLst>
              <a:ext uri="{FF2B5EF4-FFF2-40B4-BE49-F238E27FC236}">
                <a16:creationId xmlns:a16="http://schemas.microsoft.com/office/drawing/2014/main" id="{4A445882-B9B2-FEDE-DF5F-D3C33FB984AA}"/>
              </a:ext>
            </a:extLst>
          </p:cNvPr>
          <p:cNvCxnSpPr/>
          <p:nvPr/>
        </p:nvCxnSpPr>
        <p:spPr>
          <a:xfrm>
            <a:off x="9539365" y="2211070"/>
            <a:ext cx="0" cy="579120"/>
          </a:xfrm>
          <a:prstGeom prst="straightConnector1">
            <a:avLst/>
          </a:prstGeom>
          <a:ln>
            <a:solidFill>
              <a:srgbClr val="5A0EE4"/>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3BD6BA0-0492-BECA-F41F-4E191896D2B4}"/>
              </a:ext>
            </a:extLst>
          </p:cNvPr>
          <p:cNvSpPr txBox="1"/>
          <p:nvPr/>
        </p:nvSpPr>
        <p:spPr>
          <a:xfrm>
            <a:off x="8096170" y="3912394"/>
            <a:ext cx="2947350" cy="1477328"/>
          </a:xfrm>
          <a:prstGeom prst="rect">
            <a:avLst/>
          </a:prstGeom>
          <a:noFill/>
        </p:spPr>
        <p:txBody>
          <a:bodyPr wrap="square" rtlCol="0">
            <a:spAutoFit/>
          </a:bodyPr>
          <a:lstStyle/>
          <a:p>
            <a:pPr algn="ctr"/>
            <a:r>
              <a:rPr lang="ru-RU" dirty="0">
                <a:solidFill>
                  <a:srgbClr val="5A0EE4"/>
                </a:solidFill>
              </a:rPr>
              <a:t>Профицит бюджета </a:t>
            </a:r>
          </a:p>
          <a:p>
            <a:pPr algn="ctr"/>
            <a:endParaRPr lang="ru-RU" dirty="0">
              <a:solidFill>
                <a:srgbClr val="5A0EE4"/>
              </a:solidFill>
            </a:endParaRPr>
          </a:p>
          <a:p>
            <a:pPr algn="ctr"/>
            <a:endParaRPr lang="ru-RU" dirty="0">
              <a:solidFill>
                <a:srgbClr val="5A0EE4"/>
              </a:solidFill>
            </a:endParaRPr>
          </a:p>
          <a:p>
            <a:pPr algn="ctr"/>
            <a:r>
              <a:rPr lang="ru-RU" dirty="0">
                <a:solidFill>
                  <a:srgbClr val="5A0EE4"/>
                </a:solidFill>
              </a:rPr>
              <a:t>Доходы денежный средств выше чем расходы</a:t>
            </a:r>
          </a:p>
        </p:txBody>
      </p:sp>
      <p:cxnSp>
        <p:nvCxnSpPr>
          <p:cNvPr id="12" name="Прямая со стрелкой 11">
            <a:extLst>
              <a:ext uri="{FF2B5EF4-FFF2-40B4-BE49-F238E27FC236}">
                <a16:creationId xmlns:a16="http://schemas.microsoft.com/office/drawing/2014/main" id="{90E4592F-F41C-1836-CF4F-56BD5E61DCA3}"/>
              </a:ext>
            </a:extLst>
          </p:cNvPr>
          <p:cNvCxnSpPr/>
          <p:nvPr/>
        </p:nvCxnSpPr>
        <p:spPr>
          <a:xfrm>
            <a:off x="9554271" y="4215288"/>
            <a:ext cx="0" cy="579120"/>
          </a:xfrm>
          <a:prstGeom prst="straightConnector1">
            <a:avLst/>
          </a:prstGeom>
          <a:ln>
            <a:solidFill>
              <a:srgbClr val="5A0EE4"/>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AE3D4C5-B173-D1C7-5AE2-79AFEBEABEBA}"/>
              </a:ext>
            </a:extLst>
          </p:cNvPr>
          <p:cNvSpPr txBox="1"/>
          <p:nvPr/>
        </p:nvSpPr>
        <p:spPr>
          <a:xfrm>
            <a:off x="938304" y="1964684"/>
            <a:ext cx="4638990" cy="1477328"/>
          </a:xfrm>
          <a:prstGeom prst="rect">
            <a:avLst/>
          </a:prstGeom>
          <a:noFill/>
        </p:spPr>
        <p:txBody>
          <a:bodyPr wrap="square">
            <a:spAutoFit/>
          </a:bodyPr>
          <a:lstStyle/>
          <a:p>
            <a:r>
              <a:rPr lang="ru-RU" b="1" dirty="0">
                <a:solidFill>
                  <a:srgbClr val="5A0EE4"/>
                </a:solidFill>
                <a:latin typeface="Century" panose="02040604050505020304" pitchFamily="18" charset="0"/>
              </a:rPr>
              <a:t>Доход бюджета </a:t>
            </a:r>
            <a:r>
              <a:rPr lang="ru-RU" dirty="0">
                <a:solidFill>
                  <a:srgbClr val="5A0EE4"/>
                </a:solidFill>
                <a:latin typeface="Century" panose="02040604050505020304" pitchFamily="18" charset="0"/>
              </a:rPr>
              <a:t>– это денежные средства, поступающие в безвозмездном и безвозвратном порядке в распоряжение органов власти</a:t>
            </a:r>
            <a:r>
              <a:rPr lang="en-US" dirty="0">
                <a:solidFill>
                  <a:srgbClr val="5A0EE4"/>
                </a:solidFill>
                <a:latin typeface="Century" panose="02040604050505020304" pitchFamily="18" charset="0"/>
              </a:rPr>
              <a:t>.</a:t>
            </a:r>
            <a:endParaRPr lang="ru-RU" dirty="0">
              <a:solidFill>
                <a:srgbClr val="5A0EE4"/>
              </a:solidFill>
              <a:latin typeface="Century" panose="02040604050505020304" pitchFamily="18" charset="0"/>
            </a:endParaRPr>
          </a:p>
          <a:p>
            <a:endParaRPr lang="ru-RU" dirty="0">
              <a:solidFill>
                <a:srgbClr val="5A0EE4"/>
              </a:solidFill>
              <a:latin typeface="Century" panose="02040604050505020304" pitchFamily="18" charset="0"/>
            </a:endParaRPr>
          </a:p>
        </p:txBody>
      </p:sp>
      <p:sp>
        <p:nvSpPr>
          <p:cNvPr id="16" name="TextBox 15">
            <a:extLst>
              <a:ext uri="{FF2B5EF4-FFF2-40B4-BE49-F238E27FC236}">
                <a16:creationId xmlns:a16="http://schemas.microsoft.com/office/drawing/2014/main" id="{DEC035CB-1FC3-0476-5FB3-36133FE8C3AB}"/>
              </a:ext>
            </a:extLst>
          </p:cNvPr>
          <p:cNvSpPr txBox="1"/>
          <p:nvPr/>
        </p:nvSpPr>
        <p:spPr>
          <a:xfrm>
            <a:off x="938304" y="3912394"/>
            <a:ext cx="4421026" cy="1477328"/>
          </a:xfrm>
          <a:prstGeom prst="rect">
            <a:avLst/>
          </a:prstGeom>
          <a:noFill/>
        </p:spPr>
        <p:txBody>
          <a:bodyPr wrap="square">
            <a:spAutoFit/>
          </a:bodyPr>
          <a:lstStyle/>
          <a:p>
            <a:r>
              <a:rPr lang="ru-RU" b="1" dirty="0">
                <a:solidFill>
                  <a:srgbClr val="5A0EE4"/>
                </a:solidFill>
                <a:latin typeface="Century" panose="02040604050505020304" pitchFamily="18" charset="0"/>
              </a:rPr>
              <a:t>Расходы бюджета </a:t>
            </a:r>
            <a:r>
              <a:rPr lang="ru-RU" dirty="0">
                <a:solidFill>
                  <a:srgbClr val="5A0EE4"/>
                </a:solidFill>
                <a:latin typeface="Century" panose="02040604050505020304" pitchFamily="18" charset="0"/>
              </a:rPr>
              <a:t>– это денежные средства, которые органы власти тратят на реализацию своих программ и проектов в различных социальных сферах</a:t>
            </a:r>
          </a:p>
        </p:txBody>
      </p:sp>
      <p:sp>
        <p:nvSpPr>
          <p:cNvPr id="6" name="TextBox 5">
            <a:extLst>
              <a:ext uri="{FF2B5EF4-FFF2-40B4-BE49-F238E27FC236}">
                <a16:creationId xmlns:a16="http://schemas.microsoft.com/office/drawing/2014/main" id="{957C1075-817E-2F52-4CBE-40B74AAFBE61}"/>
              </a:ext>
            </a:extLst>
          </p:cNvPr>
          <p:cNvSpPr txBox="1"/>
          <p:nvPr/>
        </p:nvSpPr>
        <p:spPr>
          <a:xfrm>
            <a:off x="11794833" y="6125805"/>
            <a:ext cx="216023"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3</a:t>
            </a:r>
          </a:p>
        </p:txBody>
      </p:sp>
    </p:spTree>
    <p:extLst>
      <p:ext uri="{BB962C8B-B14F-4D97-AF65-F5344CB8AC3E}">
        <p14:creationId xmlns:p14="http://schemas.microsoft.com/office/powerpoint/2010/main" val="1163098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7DFB6-DCE9-1D38-D92E-C40DDC8896FB}"/>
            </a:ext>
          </a:extLst>
        </p:cNvPr>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722F635C-5DAE-4887-1507-0BF489EA8A4A}"/>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a:extLst>
              <a:ext uri="{FF2B5EF4-FFF2-40B4-BE49-F238E27FC236}">
                <a16:creationId xmlns:a16="http://schemas.microsoft.com/office/drawing/2014/main" id="{23B6EDA3-4A3C-A3EB-73A9-AAD75F9FCD17}"/>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4" name="TextBox 3">
            <a:extLst>
              <a:ext uri="{FF2B5EF4-FFF2-40B4-BE49-F238E27FC236}">
                <a16:creationId xmlns:a16="http://schemas.microsoft.com/office/drawing/2014/main" id="{D7F3E06C-392F-166F-F76E-28EAACB2B68E}"/>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2" name="Прямоугольник 1">
            <a:extLst>
              <a:ext uri="{FF2B5EF4-FFF2-40B4-BE49-F238E27FC236}">
                <a16:creationId xmlns:a16="http://schemas.microsoft.com/office/drawing/2014/main" id="{9E34DBDE-ABA4-868F-ED10-8A3240800C24}"/>
              </a:ext>
            </a:extLst>
          </p:cNvPr>
          <p:cNvSpPr/>
          <p:nvPr/>
        </p:nvSpPr>
        <p:spPr>
          <a:xfrm>
            <a:off x="847410" y="1124970"/>
            <a:ext cx="9210989" cy="369332"/>
          </a:xfrm>
          <a:prstGeom prst="rect">
            <a:avLst/>
          </a:prstGeom>
        </p:spPr>
        <p:txBody>
          <a:bodyPr wrap="square">
            <a:spAutoFit/>
          </a:bodyPr>
          <a:lstStyle/>
          <a:p>
            <a:endParaRPr lang="ru-RU" b="1" dirty="0">
              <a:solidFill>
                <a:srgbClr val="5A0EE4"/>
              </a:solidFill>
              <a:latin typeface="Century" panose="02040604050505020304" pitchFamily="18" charset="0"/>
            </a:endParaRPr>
          </a:p>
        </p:txBody>
      </p:sp>
      <p:sp>
        <p:nvSpPr>
          <p:cNvPr id="8" name="TextBox 7">
            <a:extLst>
              <a:ext uri="{FF2B5EF4-FFF2-40B4-BE49-F238E27FC236}">
                <a16:creationId xmlns:a16="http://schemas.microsoft.com/office/drawing/2014/main" id="{A2236C6B-EBA9-8ADD-DC15-F1540840AD35}"/>
              </a:ext>
            </a:extLst>
          </p:cNvPr>
          <p:cNvSpPr txBox="1"/>
          <p:nvPr/>
        </p:nvSpPr>
        <p:spPr>
          <a:xfrm>
            <a:off x="4382849" y="4662018"/>
            <a:ext cx="3414164" cy="646331"/>
          </a:xfrm>
          <a:prstGeom prst="rect">
            <a:avLst/>
          </a:prstGeom>
          <a:noFill/>
        </p:spPr>
        <p:txBody>
          <a:bodyPr wrap="square" rtlCol="0">
            <a:spAutoFit/>
          </a:bodyPr>
          <a:lstStyle/>
          <a:p>
            <a:pPr algn="ctr"/>
            <a:r>
              <a:rPr lang="ru-RU" b="1" dirty="0">
                <a:solidFill>
                  <a:srgbClr val="5A0EE4"/>
                </a:solidFill>
              </a:rPr>
              <a:t>Муниципальных образований</a:t>
            </a:r>
          </a:p>
          <a:p>
            <a:pPr algn="ctr"/>
            <a:r>
              <a:rPr lang="ru-RU" dirty="0">
                <a:solidFill>
                  <a:srgbClr val="5A0EE4"/>
                </a:solidFill>
              </a:rPr>
              <a:t>(местные бюджеты)</a:t>
            </a:r>
          </a:p>
        </p:txBody>
      </p:sp>
      <p:sp>
        <p:nvSpPr>
          <p:cNvPr id="14" name="TextBox 13">
            <a:extLst>
              <a:ext uri="{FF2B5EF4-FFF2-40B4-BE49-F238E27FC236}">
                <a16:creationId xmlns:a16="http://schemas.microsoft.com/office/drawing/2014/main" id="{A8E8D1DF-7DDA-796D-3BA9-293E37F71C1D}"/>
              </a:ext>
            </a:extLst>
          </p:cNvPr>
          <p:cNvSpPr txBox="1"/>
          <p:nvPr/>
        </p:nvSpPr>
        <p:spPr>
          <a:xfrm>
            <a:off x="7237262" y="2738572"/>
            <a:ext cx="4638990" cy="1477328"/>
          </a:xfrm>
          <a:prstGeom prst="rect">
            <a:avLst/>
          </a:prstGeom>
          <a:noFill/>
        </p:spPr>
        <p:txBody>
          <a:bodyPr wrap="square">
            <a:spAutoFit/>
          </a:bodyPr>
          <a:lstStyle/>
          <a:p>
            <a:pPr algn="ctr"/>
            <a:r>
              <a:rPr lang="ru-RU" b="1" dirty="0">
                <a:solidFill>
                  <a:srgbClr val="5A0EE4"/>
                </a:solidFill>
                <a:latin typeface="Century" panose="02040604050505020304" pitchFamily="18" charset="0"/>
              </a:rPr>
              <a:t>Субъектов Российской Федерации</a:t>
            </a:r>
            <a:br>
              <a:rPr lang="ru-RU" b="1" dirty="0">
                <a:solidFill>
                  <a:srgbClr val="5A0EE4"/>
                </a:solidFill>
                <a:latin typeface="Century" panose="02040604050505020304" pitchFamily="18" charset="0"/>
              </a:rPr>
            </a:br>
            <a:r>
              <a:rPr lang="ru-RU" dirty="0">
                <a:solidFill>
                  <a:srgbClr val="5A0EE4"/>
                </a:solidFill>
                <a:latin typeface="Century" panose="02040604050505020304" pitchFamily="18" charset="0"/>
              </a:rPr>
              <a:t>(региональные бюджеты, бюджеты территориальных фондов обязательного медицинского страхования)</a:t>
            </a:r>
          </a:p>
          <a:p>
            <a:endParaRPr lang="ru-RU" dirty="0">
              <a:solidFill>
                <a:srgbClr val="5A0EE4"/>
              </a:solidFill>
              <a:latin typeface="Century" panose="02040604050505020304" pitchFamily="18" charset="0"/>
            </a:endParaRPr>
          </a:p>
        </p:txBody>
      </p:sp>
      <p:sp>
        <p:nvSpPr>
          <p:cNvPr id="16" name="TextBox 15">
            <a:extLst>
              <a:ext uri="{FF2B5EF4-FFF2-40B4-BE49-F238E27FC236}">
                <a16:creationId xmlns:a16="http://schemas.microsoft.com/office/drawing/2014/main" id="{446AD8BE-DB01-9C40-7142-BA573B065A63}"/>
              </a:ext>
            </a:extLst>
          </p:cNvPr>
          <p:cNvSpPr txBox="1"/>
          <p:nvPr/>
        </p:nvSpPr>
        <p:spPr>
          <a:xfrm>
            <a:off x="315748" y="2738572"/>
            <a:ext cx="4421026" cy="1200329"/>
          </a:xfrm>
          <a:prstGeom prst="rect">
            <a:avLst/>
          </a:prstGeom>
          <a:noFill/>
        </p:spPr>
        <p:txBody>
          <a:bodyPr wrap="square">
            <a:spAutoFit/>
          </a:bodyPr>
          <a:lstStyle/>
          <a:p>
            <a:pPr algn="ctr"/>
            <a:r>
              <a:rPr lang="ru-RU" b="1" dirty="0">
                <a:solidFill>
                  <a:srgbClr val="5A0EE4"/>
                </a:solidFill>
                <a:latin typeface="Century" panose="02040604050505020304" pitchFamily="18" charset="0"/>
              </a:rPr>
              <a:t>Российской Федерации</a:t>
            </a:r>
          </a:p>
          <a:p>
            <a:pPr algn="ctr"/>
            <a:r>
              <a:rPr lang="ru-RU" dirty="0">
                <a:solidFill>
                  <a:srgbClr val="5A0EE4"/>
                </a:solidFill>
                <a:latin typeface="Century" panose="02040604050505020304" pitchFamily="18" charset="0"/>
              </a:rPr>
              <a:t>(федеральный бюджет, бюджеты государственных внебюджетных фондов Российской Федерации)</a:t>
            </a:r>
          </a:p>
        </p:txBody>
      </p:sp>
      <p:sp>
        <p:nvSpPr>
          <p:cNvPr id="6" name="TextBox 5">
            <a:extLst>
              <a:ext uri="{FF2B5EF4-FFF2-40B4-BE49-F238E27FC236}">
                <a16:creationId xmlns:a16="http://schemas.microsoft.com/office/drawing/2014/main" id="{CB0F87B5-93E8-4831-6233-FDB9B0A41A73}"/>
              </a:ext>
            </a:extLst>
          </p:cNvPr>
          <p:cNvSpPr txBox="1"/>
          <p:nvPr/>
        </p:nvSpPr>
        <p:spPr>
          <a:xfrm>
            <a:off x="11794833" y="6125805"/>
            <a:ext cx="216023"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4</a:t>
            </a:r>
          </a:p>
        </p:txBody>
      </p:sp>
      <p:sp>
        <p:nvSpPr>
          <p:cNvPr id="9" name="TextBox 8">
            <a:extLst>
              <a:ext uri="{FF2B5EF4-FFF2-40B4-BE49-F238E27FC236}">
                <a16:creationId xmlns:a16="http://schemas.microsoft.com/office/drawing/2014/main" id="{78C84BDC-57D3-21D4-5715-CB6274B06981}"/>
              </a:ext>
            </a:extLst>
          </p:cNvPr>
          <p:cNvSpPr txBox="1"/>
          <p:nvPr/>
        </p:nvSpPr>
        <p:spPr>
          <a:xfrm>
            <a:off x="1136342" y="442906"/>
            <a:ext cx="9907178" cy="861774"/>
          </a:xfrm>
          <a:prstGeom prst="rect">
            <a:avLst/>
          </a:prstGeom>
          <a:noFill/>
        </p:spPr>
        <p:txBody>
          <a:bodyPr wrap="square" rtlCol="0">
            <a:spAutoFit/>
          </a:bodyPr>
          <a:lstStyle/>
          <a:p>
            <a:pPr algn="ctr"/>
            <a:r>
              <a:rPr lang="ru-RU" b="1" dirty="0">
                <a:solidFill>
                  <a:srgbClr val="5A0EE4"/>
                </a:solidFill>
                <a:latin typeface="Century" panose="02040604050505020304" pitchFamily="18" charset="0"/>
              </a:rPr>
              <a:t>Бюджетная система РФ</a:t>
            </a:r>
          </a:p>
          <a:p>
            <a:pPr algn="ctr"/>
            <a:r>
              <a:rPr lang="ru-RU" sz="1600" dirty="0">
                <a:solidFill>
                  <a:srgbClr val="5A0EE4"/>
                </a:solidFill>
                <a:latin typeface="Century" panose="02040604050505020304" pitchFamily="18" charset="0"/>
              </a:rPr>
              <a:t>совокупность всех бюджетов государства, взаимосвязанных между собой, основанная на экономических отношениях и нормах закона</a:t>
            </a:r>
            <a:endParaRPr lang="ru-RU" sz="1600" b="1" dirty="0">
              <a:solidFill>
                <a:srgbClr val="5A0EE4"/>
              </a:solidFill>
              <a:latin typeface="Century" panose="02040604050505020304" pitchFamily="18" charset="0"/>
            </a:endParaRPr>
          </a:p>
        </p:txBody>
      </p:sp>
      <p:cxnSp>
        <p:nvCxnSpPr>
          <p:cNvPr id="15" name="Прямая со стрелкой 14">
            <a:extLst>
              <a:ext uri="{FF2B5EF4-FFF2-40B4-BE49-F238E27FC236}">
                <a16:creationId xmlns:a16="http://schemas.microsoft.com/office/drawing/2014/main" id="{2A07D68E-3C24-C5AE-1CBA-63BFFE2CD434}"/>
              </a:ext>
            </a:extLst>
          </p:cNvPr>
          <p:cNvCxnSpPr>
            <a:cxnSpLocks/>
            <a:stCxn id="9" idx="2"/>
            <a:endCxn id="16" idx="0"/>
          </p:cNvCxnSpPr>
          <p:nvPr/>
        </p:nvCxnSpPr>
        <p:spPr>
          <a:xfrm flipH="1">
            <a:off x="2526261" y="1304680"/>
            <a:ext cx="3563670" cy="1433892"/>
          </a:xfrm>
          <a:prstGeom prst="straightConnector1">
            <a:avLst/>
          </a:prstGeom>
          <a:ln>
            <a:solidFill>
              <a:srgbClr val="5A0EE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290DD8AD-BCDB-F485-7089-46465BDA0917}"/>
              </a:ext>
            </a:extLst>
          </p:cNvPr>
          <p:cNvCxnSpPr>
            <a:stCxn id="9" idx="2"/>
            <a:endCxn id="8" idx="0"/>
          </p:cNvCxnSpPr>
          <p:nvPr/>
        </p:nvCxnSpPr>
        <p:spPr>
          <a:xfrm>
            <a:off x="6089931" y="1304680"/>
            <a:ext cx="0" cy="3357338"/>
          </a:xfrm>
          <a:prstGeom prst="straightConnector1">
            <a:avLst/>
          </a:prstGeom>
          <a:ln>
            <a:solidFill>
              <a:srgbClr val="5A0EE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a:extLst>
              <a:ext uri="{FF2B5EF4-FFF2-40B4-BE49-F238E27FC236}">
                <a16:creationId xmlns:a16="http://schemas.microsoft.com/office/drawing/2014/main" id="{57A42B8A-A81D-49AD-5ED2-B9D314A88032}"/>
              </a:ext>
            </a:extLst>
          </p:cNvPr>
          <p:cNvCxnSpPr>
            <a:stCxn id="9" idx="2"/>
            <a:endCxn id="14" idx="0"/>
          </p:cNvCxnSpPr>
          <p:nvPr/>
        </p:nvCxnSpPr>
        <p:spPr>
          <a:xfrm>
            <a:off x="6089931" y="1304680"/>
            <a:ext cx="3466826" cy="1433892"/>
          </a:xfrm>
          <a:prstGeom prst="straightConnector1">
            <a:avLst/>
          </a:prstGeom>
          <a:ln>
            <a:solidFill>
              <a:srgbClr val="5A0EE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785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9BDDD5A4-639A-F6F6-D04E-E54E467E59DE}"/>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C592365E-D8EA-C593-710B-54C2C46183BE}"/>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C27A2668-B6D2-E5F9-3C5F-863AC085DBAE}"/>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6" name="TextBox 5">
            <a:extLst>
              <a:ext uri="{FF2B5EF4-FFF2-40B4-BE49-F238E27FC236}">
                <a16:creationId xmlns:a16="http://schemas.microsoft.com/office/drawing/2014/main" id="{697EA80F-8931-344D-0975-DF8A3F9D17FF}"/>
              </a:ext>
            </a:extLst>
          </p:cNvPr>
          <p:cNvSpPr txBox="1"/>
          <p:nvPr/>
        </p:nvSpPr>
        <p:spPr>
          <a:xfrm>
            <a:off x="1600199" y="501565"/>
            <a:ext cx="3642360" cy="400110"/>
          </a:xfrm>
          <a:prstGeom prst="rect">
            <a:avLst/>
          </a:prstGeom>
          <a:noFill/>
        </p:spPr>
        <p:txBody>
          <a:bodyPr wrap="square" rtlCol="0">
            <a:spAutoFit/>
          </a:bodyPr>
          <a:lstStyle/>
          <a:p>
            <a:pPr algn="ctr"/>
            <a:r>
              <a:rPr lang="ru-RU" sz="2000" b="1" dirty="0">
                <a:solidFill>
                  <a:srgbClr val="5A0EE4"/>
                </a:solidFill>
                <a:latin typeface="Century" panose="02040604050505020304" pitchFamily="18" charset="0"/>
              </a:rPr>
              <a:t>Доходы местного бюджета</a:t>
            </a:r>
          </a:p>
        </p:txBody>
      </p:sp>
      <p:sp>
        <p:nvSpPr>
          <p:cNvPr id="7" name="TextBox 6">
            <a:extLst>
              <a:ext uri="{FF2B5EF4-FFF2-40B4-BE49-F238E27FC236}">
                <a16:creationId xmlns:a16="http://schemas.microsoft.com/office/drawing/2014/main" id="{AF7E7752-E71E-E0FF-A790-5F1EE1A38427}"/>
              </a:ext>
            </a:extLst>
          </p:cNvPr>
          <p:cNvSpPr txBox="1"/>
          <p:nvPr/>
        </p:nvSpPr>
        <p:spPr>
          <a:xfrm>
            <a:off x="6949443" y="501565"/>
            <a:ext cx="3764280" cy="400110"/>
          </a:xfrm>
          <a:prstGeom prst="rect">
            <a:avLst/>
          </a:prstGeom>
          <a:noFill/>
        </p:spPr>
        <p:txBody>
          <a:bodyPr wrap="square" rtlCol="0">
            <a:spAutoFit/>
          </a:bodyPr>
          <a:lstStyle/>
          <a:p>
            <a:pPr algn="ctr"/>
            <a:r>
              <a:rPr lang="ru-RU" sz="2000" b="1" dirty="0">
                <a:solidFill>
                  <a:srgbClr val="5A0EE4"/>
                </a:solidFill>
                <a:latin typeface="Century" panose="02040604050505020304" pitchFamily="18" charset="0"/>
              </a:rPr>
              <a:t>Расходы местного бюджета</a:t>
            </a:r>
          </a:p>
        </p:txBody>
      </p:sp>
      <p:sp>
        <p:nvSpPr>
          <p:cNvPr id="8" name="TextBox 7">
            <a:extLst>
              <a:ext uri="{FF2B5EF4-FFF2-40B4-BE49-F238E27FC236}">
                <a16:creationId xmlns:a16="http://schemas.microsoft.com/office/drawing/2014/main" id="{2762AAB2-13F5-D6C0-77F7-7E72209B960E}"/>
              </a:ext>
            </a:extLst>
          </p:cNvPr>
          <p:cNvSpPr txBox="1"/>
          <p:nvPr/>
        </p:nvSpPr>
        <p:spPr>
          <a:xfrm>
            <a:off x="1676400" y="2136338"/>
            <a:ext cx="3779520" cy="2585323"/>
          </a:xfrm>
          <a:prstGeom prst="rect">
            <a:avLst/>
          </a:prstGeom>
          <a:noFill/>
        </p:spPr>
        <p:txBody>
          <a:bodyPr wrap="square" rtlCol="0">
            <a:spAutoFit/>
          </a:bodyPr>
          <a:lstStyle/>
          <a:p>
            <a:pPr marL="342900" indent="-342900">
              <a:buFont typeface="+mj-lt"/>
              <a:buAutoNum type="arabicPeriod"/>
            </a:pPr>
            <a:r>
              <a:rPr lang="ru-RU" dirty="0">
                <a:solidFill>
                  <a:srgbClr val="5A0EE4"/>
                </a:solidFill>
                <a:latin typeface="Century" panose="02040604050505020304" pitchFamily="18" charset="0"/>
              </a:rPr>
              <a:t>Налоговые доходы</a:t>
            </a:r>
          </a:p>
          <a:p>
            <a:pPr marL="342900" indent="-342900">
              <a:buFont typeface="+mj-lt"/>
              <a:buAutoNum type="arabicPeriod"/>
            </a:pPr>
            <a:endParaRPr lang="ru-RU" dirty="0">
              <a:solidFill>
                <a:srgbClr val="5A0EE4"/>
              </a:solidFill>
              <a:latin typeface="Century" panose="02040604050505020304" pitchFamily="18" charset="0"/>
            </a:endParaRPr>
          </a:p>
          <a:p>
            <a:pPr marL="342900" indent="-342900">
              <a:buFont typeface="+mj-lt"/>
              <a:buAutoNum type="arabicPeriod"/>
            </a:pPr>
            <a:endParaRPr lang="ru-RU" dirty="0">
              <a:solidFill>
                <a:srgbClr val="5A0EE4"/>
              </a:solidFill>
              <a:latin typeface="Century" panose="02040604050505020304" pitchFamily="18" charset="0"/>
            </a:endParaRPr>
          </a:p>
          <a:p>
            <a:pPr marL="342900" indent="-342900">
              <a:buFont typeface="+mj-lt"/>
              <a:buAutoNum type="arabicPeriod"/>
            </a:pPr>
            <a:endParaRPr lang="ru-RU" dirty="0">
              <a:solidFill>
                <a:srgbClr val="5A0EE4"/>
              </a:solidFill>
              <a:latin typeface="Century" panose="02040604050505020304" pitchFamily="18" charset="0"/>
            </a:endParaRPr>
          </a:p>
          <a:p>
            <a:pPr marL="342900" indent="-342900">
              <a:buFont typeface="+mj-lt"/>
              <a:buAutoNum type="arabicPeriod"/>
            </a:pPr>
            <a:r>
              <a:rPr lang="ru-RU" dirty="0">
                <a:solidFill>
                  <a:srgbClr val="5A0EE4"/>
                </a:solidFill>
                <a:latin typeface="Century" panose="02040604050505020304" pitchFamily="18" charset="0"/>
              </a:rPr>
              <a:t>Неналоговые доходы</a:t>
            </a:r>
          </a:p>
          <a:p>
            <a:pPr marL="342900" indent="-342900">
              <a:buFont typeface="+mj-lt"/>
              <a:buAutoNum type="arabicPeriod"/>
            </a:pPr>
            <a:endParaRPr lang="ru-RU" dirty="0">
              <a:solidFill>
                <a:srgbClr val="5A0EE4"/>
              </a:solidFill>
              <a:latin typeface="Century" panose="02040604050505020304" pitchFamily="18" charset="0"/>
            </a:endParaRPr>
          </a:p>
          <a:p>
            <a:pPr marL="342900" indent="-342900">
              <a:buFont typeface="+mj-lt"/>
              <a:buAutoNum type="arabicPeriod"/>
            </a:pPr>
            <a:endParaRPr lang="ru-RU" dirty="0">
              <a:solidFill>
                <a:srgbClr val="5A0EE4"/>
              </a:solidFill>
              <a:latin typeface="Century" panose="02040604050505020304" pitchFamily="18" charset="0"/>
            </a:endParaRPr>
          </a:p>
          <a:p>
            <a:pPr marL="342900" indent="-342900">
              <a:buFont typeface="+mj-lt"/>
              <a:buAutoNum type="arabicPeriod"/>
            </a:pPr>
            <a:endParaRPr lang="ru-RU" dirty="0">
              <a:solidFill>
                <a:srgbClr val="5A0EE4"/>
              </a:solidFill>
              <a:latin typeface="Century" panose="02040604050505020304" pitchFamily="18" charset="0"/>
            </a:endParaRPr>
          </a:p>
          <a:p>
            <a:pPr marL="342900" indent="-342900">
              <a:buFont typeface="+mj-lt"/>
              <a:buAutoNum type="arabicPeriod"/>
            </a:pPr>
            <a:r>
              <a:rPr lang="ru-RU" dirty="0">
                <a:solidFill>
                  <a:srgbClr val="5A0EE4"/>
                </a:solidFill>
                <a:latin typeface="Century" panose="02040604050505020304" pitchFamily="18" charset="0"/>
              </a:rPr>
              <a:t>Безвозмездные поступления</a:t>
            </a:r>
          </a:p>
        </p:txBody>
      </p:sp>
      <p:sp>
        <p:nvSpPr>
          <p:cNvPr id="9" name="TextBox 8">
            <a:extLst>
              <a:ext uri="{FF2B5EF4-FFF2-40B4-BE49-F238E27FC236}">
                <a16:creationId xmlns:a16="http://schemas.microsoft.com/office/drawing/2014/main" id="{2E0633F1-4224-A90C-7FAF-625482F00808}"/>
              </a:ext>
            </a:extLst>
          </p:cNvPr>
          <p:cNvSpPr txBox="1"/>
          <p:nvPr/>
        </p:nvSpPr>
        <p:spPr>
          <a:xfrm>
            <a:off x="7087932" y="1001123"/>
            <a:ext cx="5012332" cy="4524315"/>
          </a:xfrm>
          <a:prstGeom prst="rect">
            <a:avLst/>
          </a:prstGeom>
          <a:noFill/>
        </p:spPr>
        <p:txBody>
          <a:bodyPr wrap="square" rtlCol="0">
            <a:spAutoFit/>
          </a:bodyPr>
          <a:lstStyle/>
          <a:p>
            <a:pPr marL="342900" indent="-342900">
              <a:buFont typeface="+mj-lt"/>
              <a:buAutoNum type="arabicPeriod"/>
            </a:pPr>
            <a:r>
              <a:rPr lang="ru-RU" dirty="0">
                <a:solidFill>
                  <a:srgbClr val="5A0EE4"/>
                </a:solidFill>
                <a:latin typeface="Century" panose="02040604050505020304" pitchFamily="18" charset="0"/>
              </a:rPr>
              <a:t>Непрограммные направления</a:t>
            </a:r>
          </a:p>
          <a:p>
            <a:pPr marL="800100" lvl="1" indent="-342900">
              <a:buFont typeface="Arial" panose="020B0604020202020204" pitchFamily="34" charset="0"/>
              <a:buChar char="•"/>
            </a:pPr>
            <a:r>
              <a:rPr lang="ru-RU" dirty="0">
                <a:solidFill>
                  <a:srgbClr val="5A0EE4"/>
                </a:solidFill>
                <a:latin typeface="Century" panose="02040604050505020304" pitchFamily="18" charset="0"/>
              </a:rPr>
              <a:t>Расходы на содержание органов местного самоуправления</a:t>
            </a:r>
          </a:p>
          <a:p>
            <a:pPr marL="800100" lvl="1" indent="-342900">
              <a:buFont typeface="Arial" panose="020B0604020202020204" pitchFamily="34" charset="0"/>
              <a:buChar char="•"/>
            </a:pPr>
            <a:r>
              <a:rPr lang="ru-RU" dirty="0">
                <a:solidFill>
                  <a:srgbClr val="5A0EE4"/>
                </a:solidFill>
                <a:latin typeface="Century" panose="02040604050505020304" pitchFamily="18" charset="0"/>
              </a:rPr>
              <a:t>Расходы на исполнение отдельных государственных полномочий </a:t>
            </a:r>
          </a:p>
          <a:p>
            <a:pPr marL="800100" lvl="1" indent="-342900">
              <a:buFont typeface="Arial" panose="020B0604020202020204" pitchFamily="34" charset="0"/>
              <a:buChar char="•"/>
            </a:pPr>
            <a:r>
              <a:rPr lang="ru-RU" dirty="0">
                <a:solidFill>
                  <a:srgbClr val="5A0EE4"/>
                </a:solidFill>
                <a:latin typeface="Century" panose="02040604050505020304" pitchFamily="18" charset="0"/>
              </a:rPr>
              <a:t>Прочие непрограммные расходы</a:t>
            </a:r>
          </a:p>
          <a:p>
            <a:pPr marL="800100" lvl="1" indent="-342900">
              <a:buFont typeface="Arial" panose="020B0604020202020204" pitchFamily="34" charset="0"/>
              <a:buChar char="•"/>
            </a:pPr>
            <a:endParaRPr lang="ru-RU" dirty="0">
              <a:solidFill>
                <a:srgbClr val="5A0EE4"/>
              </a:solidFill>
              <a:latin typeface="Century" panose="02040604050505020304" pitchFamily="18" charset="0"/>
            </a:endParaRPr>
          </a:p>
          <a:p>
            <a:pPr marL="342900" indent="-342900">
              <a:buFont typeface="+mj-lt"/>
              <a:buAutoNum type="arabicPeriod"/>
            </a:pPr>
            <a:r>
              <a:rPr lang="ru-RU" dirty="0">
                <a:solidFill>
                  <a:srgbClr val="5A0EE4"/>
                </a:solidFill>
                <a:latin typeface="Century" panose="02040604050505020304" pitchFamily="18" charset="0"/>
              </a:rPr>
              <a:t>Программные направления</a:t>
            </a:r>
          </a:p>
          <a:p>
            <a:pPr marL="800100" lvl="1" indent="-342900">
              <a:buFont typeface="Arial" panose="020B0604020202020204" pitchFamily="34" charset="0"/>
              <a:buChar char="•"/>
            </a:pPr>
            <a:r>
              <a:rPr lang="ru-RU" dirty="0">
                <a:solidFill>
                  <a:srgbClr val="5A0EE4"/>
                </a:solidFill>
                <a:latin typeface="Century" panose="02040604050505020304" pitchFamily="18" charset="0"/>
              </a:rPr>
              <a:t>Управление</a:t>
            </a:r>
          </a:p>
          <a:p>
            <a:pPr marL="800100" lvl="1" indent="-342900">
              <a:buFont typeface="Arial" panose="020B0604020202020204" pitchFamily="34" charset="0"/>
              <a:buChar char="•"/>
            </a:pPr>
            <a:r>
              <a:rPr lang="ru-RU" dirty="0">
                <a:solidFill>
                  <a:srgbClr val="5A0EE4"/>
                </a:solidFill>
                <a:latin typeface="Century" panose="02040604050505020304" pitchFamily="18" charset="0"/>
              </a:rPr>
              <a:t>Профилактика</a:t>
            </a:r>
          </a:p>
          <a:p>
            <a:pPr marL="800100" lvl="1" indent="-342900">
              <a:buFont typeface="Arial" panose="020B0604020202020204" pitchFamily="34" charset="0"/>
              <a:buChar char="•"/>
            </a:pPr>
            <a:r>
              <a:rPr lang="ru-RU" dirty="0">
                <a:solidFill>
                  <a:srgbClr val="5A0EE4"/>
                </a:solidFill>
                <a:latin typeface="Century" panose="02040604050505020304" pitchFamily="18" charset="0"/>
              </a:rPr>
              <a:t>Физическая культура</a:t>
            </a:r>
          </a:p>
          <a:p>
            <a:pPr marL="800100" lvl="1" indent="-342900">
              <a:buFont typeface="Arial" panose="020B0604020202020204" pitchFamily="34" charset="0"/>
              <a:buChar char="•"/>
            </a:pPr>
            <a:r>
              <a:rPr lang="ru-RU" dirty="0">
                <a:solidFill>
                  <a:srgbClr val="5A0EE4"/>
                </a:solidFill>
                <a:latin typeface="Century" panose="02040604050505020304" pitchFamily="18" charset="0"/>
              </a:rPr>
              <a:t>Временное трудоустройство</a:t>
            </a:r>
          </a:p>
          <a:p>
            <a:pPr marL="800100" lvl="1" indent="-342900">
              <a:buFont typeface="Arial" panose="020B0604020202020204" pitchFamily="34" charset="0"/>
              <a:buChar char="•"/>
            </a:pPr>
            <a:r>
              <a:rPr lang="ru-RU" dirty="0">
                <a:solidFill>
                  <a:srgbClr val="5A0EE4"/>
                </a:solidFill>
                <a:latin typeface="Century" panose="02040604050505020304" pitchFamily="18" charset="0"/>
              </a:rPr>
              <a:t>Молодежная политика</a:t>
            </a:r>
          </a:p>
          <a:p>
            <a:pPr marL="800100" lvl="1" indent="-342900">
              <a:buFont typeface="Arial" panose="020B0604020202020204" pitchFamily="34" charset="0"/>
              <a:buChar char="•"/>
            </a:pPr>
            <a:r>
              <a:rPr lang="ru-RU" dirty="0">
                <a:solidFill>
                  <a:srgbClr val="5A0EE4"/>
                </a:solidFill>
                <a:latin typeface="Century" panose="02040604050505020304" pitchFamily="18" charset="0"/>
              </a:rPr>
              <a:t>Культурно-массовые мероприятия</a:t>
            </a:r>
          </a:p>
          <a:p>
            <a:pPr marL="800100" lvl="1" indent="-342900">
              <a:buFont typeface="Arial" panose="020B0604020202020204" pitchFamily="34" charset="0"/>
              <a:buChar char="•"/>
            </a:pPr>
            <a:r>
              <a:rPr lang="ru-RU" dirty="0">
                <a:solidFill>
                  <a:srgbClr val="5A0EE4"/>
                </a:solidFill>
                <a:latin typeface="Century" panose="02040604050505020304" pitchFamily="18" charset="0"/>
              </a:rPr>
              <a:t>Информирование</a:t>
            </a:r>
          </a:p>
          <a:p>
            <a:pPr marL="800100" lvl="1" indent="-342900">
              <a:buFont typeface="Arial" panose="020B0604020202020204" pitchFamily="34" charset="0"/>
              <a:buChar char="•"/>
            </a:pPr>
            <a:r>
              <a:rPr lang="ru-RU" dirty="0">
                <a:solidFill>
                  <a:srgbClr val="5A0EE4"/>
                </a:solidFill>
                <a:latin typeface="Century" panose="02040604050505020304" pitchFamily="18" charset="0"/>
              </a:rPr>
              <a:t>Благоустройство</a:t>
            </a:r>
          </a:p>
        </p:txBody>
      </p:sp>
      <p:sp>
        <p:nvSpPr>
          <p:cNvPr id="10" name="TextBox 9">
            <a:extLst>
              <a:ext uri="{FF2B5EF4-FFF2-40B4-BE49-F238E27FC236}">
                <a16:creationId xmlns:a16="http://schemas.microsoft.com/office/drawing/2014/main" id="{1652ABEF-6252-8A94-A114-44B1FC0D3A79}"/>
              </a:ext>
            </a:extLst>
          </p:cNvPr>
          <p:cNvSpPr txBox="1"/>
          <p:nvPr/>
        </p:nvSpPr>
        <p:spPr>
          <a:xfrm>
            <a:off x="11794833" y="6125805"/>
            <a:ext cx="216023"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5</a:t>
            </a:r>
          </a:p>
        </p:txBody>
      </p:sp>
    </p:spTree>
    <p:extLst>
      <p:ext uri="{BB962C8B-B14F-4D97-AF65-F5344CB8AC3E}">
        <p14:creationId xmlns:p14="http://schemas.microsoft.com/office/powerpoint/2010/main" val="3087731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E2608E-0136-22E3-1F4D-C5C04FFD82CF}"/>
              </a:ext>
            </a:extLst>
          </p:cNvPr>
          <p:cNvSpPr>
            <a:spLocks noGrp="1"/>
          </p:cNvSpPr>
          <p:nvPr>
            <p:ph type="title"/>
          </p:nvPr>
        </p:nvSpPr>
        <p:spPr>
          <a:xfrm>
            <a:off x="838200" y="0"/>
            <a:ext cx="10515600" cy="1325563"/>
          </a:xfrm>
        </p:spPr>
        <p:txBody>
          <a:bodyPr>
            <a:normAutofit/>
          </a:bodyPr>
          <a:lstStyle/>
          <a:p>
            <a:pPr algn="ctr"/>
            <a:r>
              <a:rPr lang="ru-RU" sz="2400" b="1" dirty="0">
                <a:solidFill>
                  <a:srgbClr val="5A0EE4"/>
                </a:solidFill>
                <a:latin typeface="Century" panose="02040604050505020304" pitchFamily="18" charset="0"/>
              </a:rPr>
              <a:t>Участие граждан в бюджетном процессе</a:t>
            </a:r>
          </a:p>
        </p:txBody>
      </p:sp>
      <p:sp>
        <p:nvSpPr>
          <p:cNvPr id="3" name="Прямоугольник 2">
            <a:extLst>
              <a:ext uri="{FF2B5EF4-FFF2-40B4-BE49-F238E27FC236}">
                <a16:creationId xmlns:a16="http://schemas.microsoft.com/office/drawing/2014/main" id="{47A41116-4E82-EFA6-FEE7-CD4C315F3416}"/>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14BAD271-A767-57F4-104B-766D19E56C56}"/>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312784E7-E519-4AC5-1FC8-C23F601677CF}"/>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6" name="TextBox 5">
            <a:extLst>
              <a:ext uri="{FF2B5EF4-FFF2-40B4-BE49-F238E27FC236}">
                <a16:creationId xmlns:a16="http://schemas.microsoft.com/office/drawing/2014/main" id="{383F25B2-CEE6-552C-02A9-94F6E28CF9B0}"/>
              </a:ext>
            </a:extLst>
          </p:cNvPr>
          <p:cNvSpPr txBox="1"/>
          <p:nvPr/>
        </p:nvSpPr>
        <p:spPr>
          <a:xfrm>
            <a:off x="11794833" y="6125805"/>
            <a:ext cx="216023"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6</a:t>
            </a:r>
          </a:p>
        </p:txBody>
      </p:sp>
      <p:pic>
        <p:nvPicPr>
          <p:cNvPr id="8" name="Рисунок 7">
            <a:extLst>
              <a:ext uri="{FF2B5EF4-FFF2-40B4-BE49-F238E27FC236}">
                <a16:creationId xmlns:a16="http://schemas.microsoft.com/office/drawing/2014/main" id="{78DB8729-B3B1-76F2-3127-72A9EEFAA65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40916" y="3863181"/>
            <a:ext cx="2870446" cy="2152835"/>
          </a:xfrm>
          <a:prstGeom prst="rect">
            <a:avLst/>
          </a:prstGeom>
        </p:spPr>
      </p:pic>
      <p:pic>
        <p:nvPicPr>
          <p:cNvPr id="10" name="Рисунок 9">
            <a:extLst>
              <a:ext uri="{FF2B5EF4-FFF2-40B4-BE49-F238E27FC236}">
                <a16:creationId xmlns:a16="http://schemas.microsoft.com/office/drawing/2014/main" id="{F328837C-E9E9-CF93-A4DF-7EE44ECA4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69063" y="1517954"/>
            <a:ext cx="2870446" cy="2152835"/>
          </a:xfrm>
          <a:prstGeom prst="rect">
            <a:avLst/>
          </a:prstGeom>
        </p:spPr>
      </p:pic>
      <p:sp>
        <p:nvSpPr>
          <p:cNvPr id="11" name="TextBox 10">
            <a:extLst>
              <a:ext uri="{FF2B5EF4-FFF2-40B4-BE49-F238E27FC236}">
                <a16:creationId xmlns:a16="http://schemas.microsoft.com/office/drawing/2014/main" id="{72CA4759-43E9-D957-E80E-4EBADEAD1117}"/>
              </a:ext>
            </a:extLst>
          </p:cNvPr>
          <p:cNvSpPr txBox="1"/>
          <p:nvPr/>
        </p:nvSpPr>
        <p:spPr>
          <a:xfrm>
            <a:off x="297993" y="1551563"/>
            <a:ext cx="6479232" cy="3754874"/>
          </a:xfrm>
          <a:prstGeom prst="rect">
            <a:avLst/>
          </a:prstGeom>
          <a:noFill/>
        </p:spPr>
        <p:txBody>
          <a:bodyPr wrap="square" rtlCol="0">
            <a:spAutoFit/>
          </a:bodyPr>
          <a:lstStyle/>
          <a:p>
            <a:pPr marL="342900" indent="-342900">
              <a:buAutoNum type="arabicPeriod"/>
            </a:pPr>
            <a:r>
              <a:rPr lang="ru-RU" sz="1400" dirty="0">
                <a:solidFill>
                  <a:srgbClr val="5A0EE4"/>
                </a:solidFill>
                <a:latin typeface="Century" panose="02040604050505020304" pitchFamily="18" charset="0"/>
              </a:rPr>
              <a:t>Граждане являются налогоплательщиками – часть налогов, которые они уплачивают, поступает в бюджет муниципального образования</a:t>
            </a:r>
            <a:br>
              <a:rPr lang="ru-RU" sz="1400" dirty="0">
                <a:solidFill>
                  <a:srgbClr val="5A0EE4"/>
                </a:solidFill>
                <a:latin typeface="Century" panose="02040604050505020304" pitchFamily="18" charset="0"/>
              </a:rPr>
            </a:br>
            <a:endParaRPr lang="ru-RU" sz="1400" dirty="0">
              <a:solidFill>
                <a:srgbClr val="5A0EE4"/>
              </a:solidFill>
              <a:latin typeface="Century" panose="02040604050505020304" pitchFamily="18" charset="0"/>
            </a:endParaRPr>
          </a:p>
          <a:p>
            <a:pPr marL="342900" indent="-342900">
              <a:buAutoNum type="arabicPeriod"/>
            </a:pPr>
            <a:endParaRPr lang="ru-RU" sz="1400" dirty="0">
              <a:solidFill>
                <a:srgbClr val="5A0EE4"/>
              </a:solidFill>
              <a:latin typeface="Century" panose="02040604050505020304" pitchFamily="18" charset="0"/>
            </a:endParaRPr>
          </a:p>
          <a:p>
            <a:pPr marL="342900" indent="-342900">
              <a:buAutoNum type="arabicPeriod"/>
            </a:pPr>
            <a:r>
              <a:rPr lang="ru-RU" sz="1400" dirty="0">
                <a:solidFill>
                  <a:srgbClr val="5A0EE4"/>
                </a:solidFill>
                <a:latin typeface="Century" panose="02040604050505020304" pitchFamily="18" charset="0"/>
              </a:rPr>
              <a:t>Граждане направляют свои предложения в ходе обсуждения проектов муниципальных программ</a:t>
            </a:r>
          </a:p>
          <a:p>
            <a:pPr marL="342900" indent="-342900">
              <a:buAutoNum type="arabicPeriod"/>
            </a:pPr>
            <a:endParaRPr lang="ru-RU" sz="1400" dirty="0">
              <a:solidFill>
                <a:srgbClr val="5A0EE4"/>
              </a:solidFill>
              <a:latin typeface="Century" panose="02040604050505020304" pitchFamily="18" charset="0"/>
            </a:endParaRPr>
          </a:p>
          <a:p>
            <a:pPr marL="342900" indent="-342900">
              <a:buAutoNum type="arabicPeriod"/>
            </a:pPr>
            <a:r>
              <a:rPr lang="ru-RU" sz="1400" dirty="0">
                <a:solidFill>
                  <a:srgbClr val="5A0EE4"/>
                </a:solidFill>
                <a:latin typeface="Century" panose="02040604050505020304" pitchFamily="18" charset="0"/>
              </a:rPr>
              <a:t>Граждане участвуют в публичных слушаниях по проекту бюджета</a:t>
            </a:r>
            <a:br>
              <a:rPr lang="ru-RU" sz="1400" dirty="0">
                <a:solidFill>
                  <a:srgbClr val="5A0EE4"/>
                </a:solidFill>
                <a:latin typeface="Century" panose="02040604050505020304" pitchFamily="18" charset="0"/>
              </a:rPr>
            </a:br>
            <a:endParaRPr lang="ru-RU" sz="1400" dirty="0">
              <a:solidFill>
                <a:srgbClr val="5A0EE4"/>
              </a:solidFill>
              <a:latin typeface="Century" panose="02040604050505020304" pitchFamily="18" charset="0"/>
            </a:endParaRPr>
          </a:p>
          <a:p>
            <a:pPr marL="342900" indent="-342900">
              <a:buAutoNum type="arabicPeriod"/>
            </a:pPr>
            <a:endParaRPr lang="ru-RU" sz="1400" dirty="0">
              <a:solidFill>
                <a:srgbClr val="5A0EE4"/>
              </a:solidFill>
              <a:latin typeface="Century" panose="02040604050505020304" pitchFamily="18" charset="0"/>
            </a:endParaRPr>
          </a:p>
          <a:p>
            <a:pPr marL="342900" indent="-342900">
              <a:buAutoNum type="arabicPeriod"/>
            </a:pPr>
            <a:r>
              <a:rPr lang="ru-RU" sz="1400" dirty="0">
                <a:solidFill>
                  <a:srgbClr val="5A0EE4"/>
                </a:solidFill>
                <a:latin typeface="Century" panose="02040604050505020304" pitchFamily="18" charset="0"/>
              </a:rPr>
              <a:t>Граждане получают муниципальные услуги, участвуют в культурно-массовых и спортивных мероприятиях, а также для них формируется комфортная городская среда</a:t>
            </a:r>
            <a:br>
              <a:rPr lang="ru-RU" sz="1400" dirty="0">
                <a:solidFill>
                  <a:srgbClr val="5A0EE4"/>
                </a:solidFill>
                <a:latin typeface="Century" panose="02040604050505020304" pitchFamily="18" charset="0"/>
              </a:rPr>
            </a:br>
            <a:endParaRPr lang="ru-RU" sz="1400" dirty="0">
              <a:solidFill>
                <a:srgbClr val="5A0EE4"/>
              </a:solidFill>
              <a:latin typeface="Century" panose="02040604050505020304" pitchFamily="18" charset="0"/>
            </a:endParaRPr>
          </a:p>
          <a:p>
            <a:pPr marL="342900" indent="-342900">
              <a:buAutoNum type="arabicPeriod"/>
            </a:pPr>
            <a:endParaRPr lang="ru-RU" sz="1400" dirty="0">
              <a:solidFill>
                <a:srgbClr val="5A0EE4"/>
              </a:solidFill>
              <a:latin typeface="Century" panose="02040604050505020304" pitchFamily="18" charset="0"/>
            </a:endParaRPr>
          </a:p>
          <a:p>
            <a:pPr marL="342900" indent="-342900">
              <a:buAutoNum type="arabicPeriod"/>
            </a:pPr>
            <a:r>
              <a:rPr lang="ru-RU" sz="1400" dirty="0">
                <a:solidFill>
                  <a:srgbClr val="5A0EE4"/>
                </a:solidFill>
                <a:latin typeface="Century" panose="02040604050505020304" pitchFamily="18" charset="0"/>
              </a:rPr>
              <a:t>Граждане участвуют в публичных слушаниях по исполнению бюджета</a:t>
            </a:r>
          </a:p>
        </p:txBody>
      </p:sp>
    </p:spTree>
    <p:extLst>
      <p:ext uri="{BB962C8B-B14F-4D97-AF65-F5344CB8AC3E}">
        <p14:creationId xmlns:p14="http://schemas.microsoft.com/office/powerpoint/2010/main" val="3204137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6A290-624E-9EFE-5EEB-0C7AA6D6310B}"/>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959A6E-3EF8-0CFD-1625-672770FBAE4E}"/>
              </a:ext>
            </a:extLst>
          </p:cNvPr>
          <p:cNvSpPr>
            <a:spLocks noGrp="1"/>
          </p:cNvSpPr>
          <p:nvPr>
            <p:ph type="title"/>
          </p:nvPr>
        </p:nvSpPr>
        <p:spPr>
          <a:xfrm>
            <a:off x="838200" y="0"/>
            <a:ext cx="10515600" cy="1325563"/>
          </a:xfrm>
        </p:spPr>
        <p:txBody>
          <a:bodyPr>
            <a:normAutofit/>
          </a:bodyPr>
          <a:lstStyle/>
          <a:p>
            <a:pPr algn="ctr"/>
            <a:r>
              <a:rPr lang="ru-RU" sz="2400" b="1" dirty="0">
                <a:solidFill>
                  <a:srgbClr val="5A0EE4"/>
                </a:solidFill>
                <a:latin typeface="Century" panose="02040604050505020304" pitchFamily="18" charset="0"/>
              </a:rPr>
              <a:t>Характеристики МО №7</a:t>
            </a:r>
          </a:p>
        </p:txBody>
      </p:sp>
      <p:sp>
        <p:nvSpPr>
          <p:cNvPr id="3" name="Прямоугольник 2">
            <a:extLst>
              <a:ext uri="{FF2B5EF4-FFF2-40B4-BE49-F238E27FC236}">
                <a16:creationId xmlns:a16="http://schemas.microsoft.com/office/drawing/2014/main" id="{421090C3-BEA8-731E-97A5-8B3A0CE3F851}"/>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CB466D51-033F-BAB1-122F-252A399DC803}"/>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55EC745A-5876-7AA9-A761-ECB704C827BC}"/>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6" name="TextBox 5">
            <a:extLst>
              <a:ext uri="{FF2B5EF4-FFF2-40B4-BE49-F238E27FC236}">
                <a16:creationId xmlns:a16="http://schemas.microsoft.com/office/drawing/2014/main" id="{5CDF1DCB-FBE7-8097-3753-78DEAB4249CE}"/>
              </a:ext>
            </a:extLst>
          </p:cNvPr>
          <p:cNvSpPr txBox="1"/>
          <p:nvPr/>
        </p:nvSpPr>
        <p:spPr>
          <a:xfrm>
            <a:off x="11794833" y="6125805"/>
            <a:ext cx="216023"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7</a:t>
            </a:r>
          </a:p>
        </p:txBody>
      </p:sp>
      <p:sp>
        <p:nvSpPr>
          <p:cNvPr id="22" name="TextBox 21">
            <a:extLst>
              <a:ext uri="{FF2B5EF4-FFF2-40B4-BE49-F238E27FC236}">
                <a16:creationId xmlns:a16="http://schemas.microsoft.com/office/drawing/2014/main" id="{180438BE-09FC-8DA0-21C9-D8C1935F4FB9}"/>
              </a:ext>
            </a:extLst>
          </p:cNvPr>
          <p:cNvSpPr txBox="1"/>
          <p:nvPr/>
        </p:nvSpPr>
        <p:spPr>
          <a:xfrm>
            <a:off x="431158" y="2181565"/>
            <a:ext cx="5871579" cy="2800767"/>
          </a:xfrm>
          <a:prstGeom prst="rect">
            <a:avLst/>
          </a:prstGeom>
          <a:noFill/>
        </p:spPr>
        <p:txBody>
          <a:bodyPr wrap="square">
            <a:spAutoFit/>
          </a:bodyPr>
          <a:lstStyle/>
          <a:p>
            <a:pPr marL="44450" algn="just"/>
            <a:r>
              <a:rPr lang="ru-RU" altLang="ru-RU" sz="1600" b="1" u="sng" dirty="0">
                <a:solidFill>
                  <a:srgbClr val="5A0EE4"/>
                </a:solidFill>
                <a:latin typeface="Century" panose="02040604050505020304" pitchFamily="18" charset="0"/>
                <a:cs typeface="Arial" panose="020B0604020202020204" pitchFamily="34" charset="0"/>
              </a:rPr>
              <a:t>Границы округа: </a:t>
            </a:r>
            <a:r>
              <a:rPr lang="ru-RU" altLang="ru-RU" sz="1600" dirty="0">
                <a:solidFill>
                  <a:srgbClr val="5A0EE4"/>
                </a:solidFill>
                <a:latin typeface="Century" panose="02040604050505020304" pitchFamily="18" charset="0"/>
                <a:cs typeface="Arial" panose="020B0604020202020204" pitchFamily="34" charset="0"/>
              </a:rPr>
              <a:t>от набережной Макарова по оси Среднего проспекта В.О. до 24-25-й линий В.О., далее по оси 24-25-й линий В.О. до Большого проспекта В.О., далее по оси Большого проспекта В.О. до Детской улицы, далее по оси Детской улицы до Косой линии, далее по оси Косой линии до Невской губы, далее по берегу Невской губы до пересечения с рекой Большой Невой, далее по оси реки Большой Невы до реки Малой Невы, далее по оси реки Малой Невы до продолжения Среднего проспекта В.О., далее по продолжению оси Среднего проспекта В.О. до набережной Макарова.</a:t>
            </a:r>
          </a:p>
        </p:txBody>
      </p:sp>
      <p:pic>
        <p:nvPicPr>
          <p:cNvPr id="9" name="Рисунок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21671" y="1072763"/>
            <a:ext cx="4972687" cy="4618803"/>
          </a:xfrm>
          <a:prstGeom prst="rect">
            <a:avLst/>
          </a:prstGeom>
        </p:spPr>
      </p:pic>
    </p:spTree>
    <p:extLst>
      <p:ext uri="{BB962C8B-B14F-4D97-AF65-F5344CB8AC3E}">
        <p14:creationId xmlns:p14="http://schemas.microsoft.com/office/powerpoint/2010/main" val="991671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DF46E-56DB-AF7F-AC81-270EC8C2BB5C}"/>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BBCF60B-E279-3CAA-6456-7506F4EEFAA9}"/>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D3B868B4-C32B-CB9E-4B95-3040719C6858}"/>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64D9710C-D010-504E-0845-BB57E103CC5E}"/>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6" name="TextBox 5">
            <a:extLst>
              <a:ext uri="{FF2B5EF4-FFF2-40B4-BE49-F238E27FC236}">
                <a16:creationId xmlns:a16="http://schemas.microsoft.com/office/drawing/2014/main" id="{4E059FFF-F405-1965-64BF-9E6CB3119928}"/>
              </a:ext>
            </a:extLst>
          </p:cNvPr>
          <p:cNvSpPr txBox="1"/>
          <p:nvPr/>
        </p:nvSpPr>
        <p:spPr>
          <a:xfrm>
            <a:off x="11794833" y="6125805"/>
            <a:ext cx="216023"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8</a:t>
            </a:r>
          </a:p>
        </p:txBody>
      </p:sp>
      <p:sp>
        <p:nvSpPr>
          <p:cNvPr id="13" name="TextBox 12">
            <a:extLst>
              <a:ext uri="{FF2B5EF4-FFF2-40B4-BE49-F238E27FC236}">
                <a16:creationId xmlns:a16="http://schemas.microsoft.com/office/drawing/2014/main" id="{30E70AD1-D233-28BB-FA76-95B4811F2E42}"/>
              </a:ext>
            </a:extLst>
          </p:cNvPr>
          <p:cNvSpPr txBox="1"/>
          <p:nvPr/>
        </p:nvSpPr>
        <p:spPr>
          <a:xfrm>
            <a:off x="323087" y="1641446"/>
            <a:ext cx="4550417" cy="400110"/>
          </a:xfrm>
          <a:prstGeom prst="rect">
            <a:avLst/>
          </a:prstGeom>
          <a:noFill/>
        </p:spPr>
        <p:txBody>
          <a:bodyPr wrap="square">
            <a:spAutoFit/>
          </a:bodyPr>
          <a:lstStyle/>
          <a:p>
            <a:pPr marL="44450" indent="0" algn="ctr" eaLnBrk="1" fontAlgn="auto" hangingPunct="1">
              <a:spcAft>
                <a:spcPts val="0"/>
              </a:spcAft>
              <a:buFont typeface="Georgia" pitchFamily="18" charset="0"/>
              <a:buNone/>
              <a:defRPr/>
            </a:pPr>
            <a:r>
              <a:rPr lang="ru-RU" altLang="ru-RU" sz="2000" dirty="0">
                <a:latin typeface="Century" panose="02040604050505020304" pitchFamily="18" charset="0"/>
                <a:ea typeface="Batang" panose="02030600000101010101" pitchFamily="18" charset="-127"/>
                <a:cs typeface="Arial" panose="020B0604020202020204" pitchFamily="34" charset="0"/>
              </a:rPr>
              <a:t>Площадь территории </a:t>
            </a:r>
            <a:r>
              <a:rPr lang="ru-RU" altLang="ru-RU" sz="2000" dirty="0">
                <a:solidFill>
                  <a:srgbClr val="5A0EE4"/>
                </a:solidFill>
                <a:latin typeface="Century" panose="02040604050505020304" pitchFamily="18" charset="0"/>
                <a:ea typeface="Batang" panose="02030600000101010101" pitchFamily="18" charset="-127"/>
                <a:cs typeface="Arial" panose="020B0604020202020204" pitchFamily="34" charset="0"/>
              </a:rPr>
              <a:t>– </a:t>
            </a:r>
            <a:r>
              <a:rPr lang="ru-RU" altLang="ru-RU" sz="2000" b="1" dirty="0">
                <a:solidFill>
                  <a:srgbClr val="5A0EE4"/>
                </a:solidFill>
                <a:latin typeface="Century" panose="02040604050505020304" pitchFamily="18" charset="0"/>
                <a:ea typeface="Batang" panose="02030600000101010101" pitchFamily="18" charset="-127"/>
                <a:cs typeface="Arial" panose="020B0604020202020204" pitchFamily="34" charset="0"/>
              </a:rPr>
              <a:t>3,47</a:t>
            </a:r>
            <a:r>
              <a:rPr lang="ru-RU" altLang="ru-RU" sz="2000" dirty="0">
                <a:solidFill>
                  <a:srgbClr val="5A0EE4"/>
                </a:solidFill>
                <a:latin typeface="Century" panose="02040604050505020304" pitchFamily="18" charset="0"/>
                <a:ea typeface="Batang" panose="02030600000101010101" pitchFamily="18" charset="-127"/>
                <a:cs typeface="Arial" panose="020B0604020202020204" pitchFamily="34" charset="0"/>
              </a:rPr>
              <a:t> </a:t>
            </a:r>
            <a:r>
              <a:rPr lang="ru-RU" altLang="ru-RU" sz="2000" dirty="0">
                <a:latin typeface="Century" panose="02040604050505020304" pitchFamily="18" charset="0"/>
                <a:ea typeface="Batang" panose="02030600000101010101" pitchFamily="18" charset="-127"/>
                <a:cs typeface="Arial" panose="020B0604020202020204" pitchFamily="34" charset="0"/>
              </a:rPr>
              <a:t>кв. км.</a:t>
            </a:r>
          </a:p>
        </p:txBody>
      </p:sp>
      <p:sp>
        <p:nvSpPr>
          <p:cNvPr id="15" name="TextBox 14">
            <a:extLst>
              <a:ext uri="{FF2B5EF4-FFF2-40B4-BE49-F238E27FC236}">
                <a16:creationId xmlns:a16="http://schemas.microsoft.com/office/drawing/2014/main" id="{2556A0A6-C0F4-D1B6-6CD8-BBF3A6965002}"/>
              </a:ext>
            </a:extLst>
          </p:cNvPr>
          <p:cNvSpPr txBox="1"/>
          <p:nvPr/>
        </p:nvSpPr>
        <p:spPr>
          <a:xfrm>
            <a:off x="6463366" y="1625201"/>
            <a:ext cx="5331467" cy="400110"/>
          </a:xfrm>
          <a:prstGeom prst="rect">
            <a:avLst/>
          </a:prstGeom>
          <a:noFill/>
        </p:spPr>
        <p:txBody>
          <a:bodyPr wrap="square">
            <a:spAutoFit/>
          </a:bodyPr>
          <a:lstStyle/>
          <a:p>
            <a:pPr marL="44450" indent="0" algn="ctr" eaLnBrk="1" fontAlgn="auto" hangingPunct="1">
              <a:spcAft>
                <a:spcPts val="0"/>
              </a:spcAft>
              <a:buFont typeface="Georgia" pitchFamily="18" charset="0"/>
              <a:buNone/>
              <a:defRPr/>
            </a:pPr>
            <a:r>
              <a:rPr lang="ru-RU" altLang="ru-RU" sz="2000" dirty="0">
                <a:latin typeface="Century" panose="02040604050505020304" pitchFamily="18" charset="0"/>
                <a:ea typeface="Batang" panose="02030600000101010101" pitchFamily="18" charset="-127"/>
                <a:cs typeface="Arial" panose="020B0604020202020204" pitchFamily="34" charset="0"/>
              </a:rPr>
              <a:t>Численность населения </a:t>
            </a:r>
            <a:r>
              <a:rPr lang="ru-RU" altLang="ru-RU" sz="2000" dirty="0">
                <a:solidFill>
                  <a:srgbClr val="5A0EE4"/>
                </a:solidFill>
                <a:latin typeface="Century" panose="02040604050505020304" pitchFamily="18" charset="0"/>
                <a:ea typeface="Batang" panose="02030600000101010101" pitchFamily="18" charset="-127"/>
                <a:cs typeface="Arial" panose="020B0604020202020204" pitchFamily="34" charset="0"/>
              </a:rPr>
              <a:t>– </a:t>
            </a:r>
            <a:r>
              <a:rPr lang="ru-RU" altLang="ru-RU" sz="2000" b="1" dirty="0">
                <a:solidFill>
                  <a:srgbClr val="5A0EE4"/>
                </a:solidFill>
                <a:latin typeface="Century" panose="02040604050505020304" pitchFamily="18" charset="0"/>
                <a:ea typeface="Batang" panose="02030600000101010101" pitchFamily="18" charset="-127"/>
                <a:cs typeface="Arial" panose="020B0604020202020204" pitchFamily="34" charset="0"/>
              </a:rPr>
              <a:t>36 749 </a:t>
            </a:r>
            <a:r>
              <a:rPr lang="ru-RU" altLang="ru-RU" sz="2000" dirty="0">
                <a:latin typeface="Century" panose="02040604050505020304" pitchFamily="18" charset="0"/>
                <a:ea typeface="Batang" panose="02030600000101010101" pitchFamily="18" charset="-127"/>
                <a:cs typeface="Arial" panose="020B0604020202020204" pitchFamily="34" charset="0"/>
              </a:rPr>
              <a:t>человек</a:t>
            </a:r>
          </a:p>
        </p:txBody>
      </p:sp>
      <p:sp>
        <p:nvSpPr>
          <p:cNvPr id="17" name="TextBox 16">
            <a:extLst>
              <a:ext uri="{FF2B5EF4-FFF2-40B4-BE49-F238E27FC236}">
                <a16:creationId xmlns:a16="http://schemas.microsoft.com/office/drawing/2014/main" id="{5E98A357-D19C-A54F-CD55-BEAF90D0EE72}"/>
              </a:ext>
            </a:extLst>
          </p:cNvPr>
          <p:cNvSpPr txBox="1"/>
          <p:nvPr/>
        </p:nvSpPr>
        <p:spPr>
          <a:xfrm>
            <a:off x="8416671" y="5305363"/>
            <a:ext cx="2333347" cy="400110"/>
          </a:xfrm>
          <a:prstGeom prst="rect">
            <a:avLst/>
          </a:prstGeom>
          <a:noFill/>
        </p:spPr>
        <p:txBody>
          <a:bodyPr wrap="square">
            <a:spAutoFit/>
          </a:bodyPr>
          <a:lstStyle/>
          <a:p>
            <a:pPr marL="44450" indent="0" algn="ctr" eaLnBrk="1" fontAlgn="auto" hangingPunct="1">
              <a:spcAft>
                <a:spcPts val="0"/>
              </a:spcAft>
              <a:buFont typeface="Georgia" pitchFamily="18" charset="0"/>
              <a:buNone/>
              <a:defRPr/>
            </a:pPr>
            <a:r>
              <a:rPr lang="ru-RU" altLang="ru-RU" sz="2000" b="1" dirty="0">
                <a:solidFill>
                  <a:srgbClr val="5A0EE4"/>
                </a:solidFill>
                <a:latin typeface="Century" panose="02040604050505020304" pitchFamily="18" charset="0"/>
                <a:ea typeface="Batang" panose="02030600000101010101" pitchFamily="18" charset="-127"/>
                <a:cs typeface="Arial" panose="020B0604020202020204" pitchFamily="34" charset="0"/>
              </a:rPr>
              <a:t>16</a:t>
            </a:r>
            <a:r>
              <a:rPr lang="ru-RU" altLang="ru-RU" sz="2000" dirty="0">
                <a:solidFill>
                  <a:srgbClr val="5A0EE4"/>
                </a:solidFill>
                <a:latin typeface="Century" panose="02040604050505020304" pitchFamily="18" charset="0"/>
                <a:ea typeface="Batang" panose="02030600000101010101" pitchFamily="18" charset="-127"/>
                <a:cs typeface="Arial" panose="020B0604020202020204" pitchFamily="34" charset="0"/>
              </a:rPr>
              <a:t> </a:t>
            </a:r>
            <a:r>
              <a:rPr lang="ru-RU" altLang="ru-RU" sz="2000" dirty="0">
                <a:latin typeface="Century" panose="02040604050505020304" pitchFamily="18" charset="0"/>
                <a:ea typeface="Batang" panose="02030600000101010101" pitchFamily="18" charset="-127"/>
                <a:cs typeface="Arial" panose="020B0604020202020204" pitchFamily="34" charset="0"/>
              </a:rPr>
              <a:t>детских садов</a:t>
            </a:r>
          </a:p>
        </p:txBody>
      </p:sp>
      <p:sp>
        <p:nvSpPr>
          <p:cNvPr id="19" name="TextBox 18">
            <a:extLst>
              <a:ext uri="{FF2B5EF4-FFF2-40B4-BE49-F238E27FC236}">
                <a16:creationId xmlns:a16="http://schemas.microsoft.com/office/drawing/2014/main" id="{6A017F8A-AB43-5A76-E97B-8D4C7908E568}"/>
              </a:ext>
            </a:extLst>
          </p:cNvPr>
          <p:cNvSpPr txBox="1"/>
          <p:nvPr/>
        </p:nvSpPr>
        <p:spPr>
          <a:xfrm>
            <a:off x="10388682" y="3134623"/>
            <a:ext cx="1309675" cy="400110"/>
          </a:xfrm>
          <a:prstGeom prst="rect">
            <a:avLst/>
          </a:prstGeom>
          <a:noFill/>
        </p:spPr>
        <p:txBody>
          <a:bodyPr wrap="square">
            <a:spAutoFit/>
          </a:bodyPr>
          <a:lstStyle/>
          <a:p>
            <a:pPr marL="44450" indent="0" algn="ctr" eaLnBrk="1" fontAlgn="auto" hangingPunct="1">
              <a:spcAft>
                <a:spcPts val="0"/>
              </a:spcAft>
              <a:buFont typeface="Georgia" pitchFamily="18" charset="0"/>
              <a:buNone/>
              <a:defRPr/>
            </a:pPr>
            <a:r>
              <a:rPr lang="ru-RU" altLang="ru-RU" sz="2000" b="1" dirty="0">
                <a:solidFill>
                  <a:srgbClr val="5A0EE4"/>
                </a:solidFill>
                <a:latin typeface="Century" panose="02040604050505020304" pitchFamily="18" charset="0"/>
                <a:ea typeface="Batang" panose="02030600000101010101" pitchFamily="18" charset="-127"/>
                <a:cs typeface="Arial" panose="020B0604020202020204" pitchFamily="34" charset="0"/>
              </a:rPr>
              <a:t>9</a:t>
            </a:r>
            <a:r>
              <a:rPr lang="ru-RU" altLang="ru-RU" sz="2000" dirty="0">
                <a:solidFill>
                  <a:srgbClr val="5A0EE4"/>
                </a:solidFill>
                <a:latin typeface="Century" panose="02040604050505020304" pitchFamily="18" charset="0"/>
                <a:ea typeface="Batang" panose="02030600000101010101" pitchFamily="18" charset="-127"/>
                <a:cs typeface="Arial" panose="020B0604020202020204" pitchFamily="34" charset="0"/>
              </a:rPr>
              <a:t> </a:t>
            </a:r>
            <a:r>
              <a:rPr lang="ru-RU" altLang="ru-RU" sz="2000" dirty="0">
                <a:latin typeface="Century" panose="02040604050505020304" pitchFamily="18" charset="0"/>
                <a:ea typeface="Batang" panose="02030600000101010101" pitchFamily="18" charset="-127"/>
                <a:cs typeface="Arial" panose="020B0604020202020204" pitchFamily="34" charset="0"/>
              </a:rPr>
              <a:t>ВУЗов</a:t>
            </a:r>
          </a:p>
        </p:txBody>
      </p:sp>
      <p:sp>
        <p:nvSpPr>
          <p:cNvPr id="21" name="TextBox 20">
            <a:extLst>
              <a:ext uri="{FF2B5EF4-FFF2-40B4-BE49-F238E27FC236}">
                <a16:creationId xmlns:a16="http://schemas.microsoft.com/office/drawing/2014/main" id="{5B9B1E85-3B0C-1228-8901-1AE77762B11F}"/>
              </a:ext>
            </a:extLst>
          </p:cNvPr>
          <p:cNvSpPr txBox="1"/>
          <p:nvPr/>
        </p:nvSpPr>
        <p:spPr>
          <a:xfrm>
            <a:off x="1451144" y="3112147"/>
            <a:ext cx="1507315" cy="400110"/>
          </a:xfrm>
          <a:prstGeom prst="rect">
            <a:avLst/>
          </a:prstGeom>
          <a:noFill/>
        </p:spPr>
        <p:txBody>
          <a:bodyPr wrap="square">
            <a:spAutoFit/>
          </a:bodyPr>
          <a:lstStyle/>
          <a:p>
            <a:pPr marL="44450" indent="0" algn="ctr" eaLnBrk="1" fontAlgn="auto" hangingPunct="1">
              <a:spcAft>
                <a:spcPts val="0"/>
              </a:spcAft>
              <a:buFont typeface="Georgia" pitchFamily="18" charset="0"/>
              <a:buNone/>
              <a:defRPr/>
            </a:pPr>
            <a:r>
              <a:rPr lang="ru-RU" altLang="ru-RU" sz="2000" b="1" dirty="0">
                <a:solidFill>
                  <a:srgbClr val="5A0EE4"/>
                </a:solidFill>
                <a:latin typeface="Century" panose="02040604050505020304" pitchFamily="18" charset="0"/>
                <a:ea typeface="Batang" panose="02030600000101010101" pitchFamily="18" charset="-127"/>
                <a:cs typeface="Arial" panose="020B0604020202020204" pitchFamily="34" charset="0"/>
              </a:rPr>
              <a:t>8</a:t>
            </a:r>
            <a:r>
              <a:rPr lang="ru-RU" altLang="ru-RU" sz="2000" dirty="0">
                <a:solidFill>
                  <a:srgbClr val="5A0EE4"/>
                </a:solidFill>
                <a:latin typeface="Century" panose="02040604050505020304" pitchFamily="18" charset="0"/>
                <a:ea typeface="Batang" panose="02030600000101010101" pitchFamily="18" charset="-127"/>
                <a:cs typeface="Arial" panose="020B0604020202020204" pitchFamily="34" charset="0"/>
              </a:rPr>
              <a:t> </a:t>
            </a:r>
            <a:r>
              <a:rPr lang="ru-RU" altLang="ru-RU" sz="2000" dirty="0">
                <a:latin typeface="Century" panose="02040604050505020304" pitchFamily="18" charset="0"/>
                <a:ea typeface="Batang" panose="02030600000101010101" pitchFamily="18" charset="-127"/>
                <a:cs typeface="Arial" panose="020B0604020202020204" pitchFamily="34" charset="0"/>
              </a:rPr>
              <a:t>школ</a:t>
            </a:r>
          </a:p>
        </p:txBody>
      </p:sp>
      <p:sp>
        <p:nvSpPr>
          <p:cNvPr id="24" name="TextBox 23">
            <a:extLst>
              <a:ext uri="{FF2B5EF4-FFF2-40B4-BE49-F238E27FC236}">
                <a16:creationId xmlns:a16="http://schemas.microsoft.com/office/drawing/2014/main" id="{77436B12-AFB9-0CF3-059B-8527D9F2EB48}"/>
              </a:ext>
            </a:extLst>
          </p:cNvPr>
          <p:cNvSpPr txBox="1"/>
          <p:nvPr/>
        </p:nvSpPr>
        <p:spPr>
          <a:xfrm>
            <a:off x="1975205" y="5216172"/>
            <a:ext cx="4682769" cy="400110"/>
          </a:xfrm>
          <a:prstGeom prst="rect">
            <a:avLst/>
          </a:prstGeom>
          <a:noFill/>
        </p:spPr>
        <p:txBody>
          <a:bodyPr wrap="square">
            <a:spAutoFit/>
          </a:bodyPr>
          <a:lstStyle/>
          <a:p>
            <a:pPr marL="44450" indent="0" algn="ctr" eaLnBrk="1" fontAlgn="auto" hangingPunct="1">
              <a:spcAft>
                <a:spcPts val="0"/>
              </a:spcAft>
              <a:buFont typeface="Georgia" pitchFamily="18" charset="0"/>
              <a:buNone/>
              <a:defRPr/>
            </a:pPr>
            <a:r>
              <a:rPr lang="ru-RU" altLang="ru-RU" sz="2000" b="1" dirty="0">
                <a:solidFill>
                  <a:srgbClr val="5A0EE4"/>
                </a:solidFill>
                <a:latin typeface="Century" panose="02040604050505020304" pitchFamily="18" charset="0"/>
                <a:ea typeface="Batang" panose="02030600000101010101" pitchFamily="18" charset="-127"/>
                <a:cs typeface="Arial" panose="020B0604020202020204" pitchFamily="34" charset="0"/>
              </a:rPr>
              <a:t>38</a:t>
            </a:r>
            <a:r>
              <a:rPr lang="ru-RU" altLang="ru-RU" sz="2000" dirty="0">
                <a:solidFill>
                  <a:srgbClr val="5A0EE4"/>
                </a:solidFill>
                <a:latin typeface="Century" panose="02040604050505020304" pitchFamily="18" charset="0"/>
                <a:ea typeface="Batang" panose="02030600000101010101" pitchFamily="18" charset="-127"/>
                <a:cs typeface="Arial" panose="020B0604020202020204" pitchFamily="34" charset="0"/>
              </a:rPr>
              <a:t> </a:t>
            </a:r>
            <a:r>
              <a:rPr lang="ru-RU" altLang="ru-RU" sz="2000" dirty="0">
                <a:latin typeface="Century" panose="02040604050505020304" pitchFamily="18" charset="0"/>
                <a:ea typeface="Batang" panose="02030600000101010101" pitchFamily="18" charset="-127"/>
                <a:cs typeface="Arial" panose="020B0604020202020204" pitchFamily="34" charset="0"/>
              </a:rPr>
              <a:t>детских и спортивных площадок</a:t>
            </a:r>
          </a:p>
        </p:txBody>
      </p:sp>
      <p:sp>
        <p:nvSpPr>
          <p:cNvPr id="25" name="Заголовок 1">
            <a:extLst>
              <a:ext uri="{FF2B5EF4-FFF2-40B4-BE49-F238E27FC236}">
                <a16:creationId xmlns:a16="http://schemas.microsoft.com/office/drawing/2014/main" id="{E81FBDFC-0429-C632-D5DE-0693707FD462}"/>
              </a:ext>
            </a:extLst>
          </p:cNvPr>
          <p:cNvSpPr>
            <a:spLocks noGrp="1"/>
          </p:cNvSpPr>
          <p:nvPr>
            <p:ph type="title"/>
          </p:nvPr>
        </p:nvSpPr>
        <p:spPr>
          <a:xfrm>
            <a:off x="838200" y="0"/>
            <a:ext cx="10515600" cy="1325563"/>
          </a:xfrm>
        </p:spPr>
        <p:txBody>
          <a:bodyPr>
            <a:normAutofit/>
          </a:bodyPr>
          <a:lstStyle/>
          <a:p>
            <a:pPr algn="ctr"/>
            <a:r>
              <a:rPr lang="ru-RU" sz="2400" b="1" dirty="0">
                <a:solidFill>
                  <a:srgbClr val="5A0EE4"/>
                </a:solidFill>
                <a:latin typeface="Century" panose="02040604050505020304" pitchFamily="18" charset="0"/>
              </a:rPr>
              <a:t>Характеристики МО №7</a:t>
            </a:r>
          </a:p>
        </p:txBody>
      </p:sp>
      <p:sp>
        <p:nvSpPr>
          <p:cNvPr id="26" name="TextBox 25">
            <a:extLst>
              <a:ext uri="{FF2B5EF4-FFF2-40B4-BE49-F238E27FC236}">
                <a16:creationId xmlns:a16="http://schemas.microsoft.com/office/drawing/2014/main" id="{1D20F199-9E15-01E6-A4CE-7F97AB913142}"/>
              </a:ext>
            </a:extLst>
          </p:cNvPr>
          <p:cNvSpPr txBox="1"/>
          <p:nvPr/>
        </p:nvSpPr>
        <p:spPr>
          <a:xfrm>
            <a:off x="4453704" y="3146676"/>
            <a:ext cx="4989619" cy="400110"/>
          </a:xfrm>
          <a:prstGeom prst="rect">
            <a:avLst/>
          </a:prstGeom>
          <a:noFill/>
        </p:spPr>
        <p:txBody>
          <a:bodyPr wrap="square">
            <a:spAutoFit/>
          </a:bodyPr>
          <a:lstStyle/>
          <a:p>
            <a:pPr marL="44450" indent="0" algn="ctr" eaLnBrk="1" fontAlgn="auto" hangingPunct="1">
              <a:spcAft>
                <a:spcPts val="0"/>
              </a:spcAft>
              <a:buFont typeface="Georgia" pitchFamily="18" charset="0"/>
              <a:buNone/>
              <a:defRPr/>
            </a:pPr>
            <a:r>
              <a:rPr lang="ru-RU" altLang="ru-RU" sz="2000" b="1" dirty="0">
                <a:solidFill>
                  <a:srgbClr val="5A0EE4"/>
                </a:solidFill>
                <a:latin typeface="Century" panose="02040604050505020304" pitchFamily="18" charset="0"/>
                <a:ea typeface="Batang" panose="02030600000101010101" pitchFamily="18" charset="-127"/>
                <a:cs typeface="Arial" panose="020B0604020202020204" pitchFamily="34" charset="0"/>
              </a:rPr>
              <a:t>50,169 </a:t>
            </a:r>
            <a:r>
              <a:rPr lang="ru-RU" altLang="ru-RU" sz="2000" b="1" dirty="0">
                <a:latin typeface="Century" panose="02040604050505020304" pitchFamily="18" charset="0"/>
                <a:ea typeface="Batang" panose="02030600000101010101" pitchFamily="18" charset="-127"/>
                <a:cs typeface="Arial" panose="020B0604020202020204" pitchFamily="34" charset="0"/>
              </a:rPr>
              <a:t>км</a:t>
            </a:r>
            <a:r>
              <a:rPr lang="ru-RU" altLang="ru-RU" sz="2000" dirty="0">
                <a:solidFill>
                  <a:srgbClr val="5A0EE4"/>
                </a:solidFill>
                <a:latin typeface="Century" panose="02040604050505020304" pitchFamily="18" charset="0"/>
                <a:ea typeface="Batang" panose="02030600000101010101" pitchFamily="18" charset="-127"/>
                <a:cs typeface="Arial" panose="020B0604020202020204" pitchFamily="34" charset="0"/>
              </a:rPr>
              <a:t> </a:t>
            </a:r>
            <a:r>
              <a:rPr lang="ru-RU" altLang="ru-RU" sz="2000" dirty="0">
                <a:latin typeface="Century" panose="02040604050505020304" pitchFamily="18" charset="0"/>
                <a:ea typeface="Batang" panose="02030600000101010101" pitchFamily="18" charset="-127"/>
                <a:cs typeface="Arial" panose="020B0604020202020204" pitchFamily="34" charset="0"/>
              </a:rPr>
              <a:t>зеленых насаждений</a:t>
            </a:r>
          </a:p>
        </p:txBody>
      </p:sp>
      <p:pic>
        <p:nvPicPr>
          <p:cNvPr id="28" name="Рисунок 27" descr="Школа">
            <a:extLst>
              <a:ext uri="{FF2B5EF4-FFF2-40B4-BE49-F238E27FC236}">
                <a16:creationId xmlns:a16="http://schemas.microsoft.com/office/drawing/2014/main" id="{EE21497F-E171-FDCA-C55D-BD4ADCC989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457" y="2612584"/>
            <a:ext cx="1092884" cy="1092884"/>
          </a:xfrm>
          <a:prstGeom prst="rect">
            <a:avLst/>
          </a:prstGeom>
        </p:spPr>
      </p:pic>
      <p:pic>
        <p:nvPicPr>
          <p:cNvPr id="30" name="Рисунок 29" descr="Банк">
            <a:extLst>
              <a:ext uri="{FF2B5EF4-FFF2-40B4-BE49-F238E27FC236}">
                <a16:creationId xmlns:a16="http://schemas.microsoft.com/office/drawing/2014/main" id="{789AB2CD-FB4B-221A-3E9A-E5B088EF6A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31424" y="2753357"/>
            <a:ext cx="969158" cy="969158"/>
          </a:xfrm>
          <a:prstGeom prst="rect">
            <a:avLst/>
          </a:prstGeom>
        </p:spPr>
      </p:pic>
      <p:pic>
        <p:nvPicPr>
          <p:cNvPr id="32" name="Рисунок 31" descr="Ребенок с шариком">
            <a:extLst>
              <a:ext uri="{FF2B5EF4-FFF2-40B4-BE49-F238E27FC236}">
                <a16:creationId xmlns:a16="http://schemas.microsoft.com/office/drawing/2014/main" id="{D4589E20-AEB0-3DCF-13DD-551B0B9AB1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58208" y="4805670"/>
            <a:ext cx="1022607" cy="1022607"/>
          </a:xfrm>
          <a:prstGeom prst="rect">
            <a:avLst/>
          </a:prstGeom>
        </p:spPr>
      </p:pic>
      <p:pic>
        <p:nvPicPr>
          <p:cNvPr id="34" name="Рисунок 33" descr="Пейзаж холма">
            <a:extLst>
              <a:ext uri="{FF2B5EF4-FFF2-40B4-BE49-F238E27FC236}">
                <a16:creationId xmlns:a16="http://schemas.microsoft.com/office/drawing/2014/main" id="{FCB3BA16-6CDC-4B21-EDA9-CFB434E9DB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97404" y="2797906"/>
            <a:ext cx="876100" cy="876100"/>
          </a:xfrm>
          <a:prstGeom prst="rect">
            <a:avLst/>
          </a:prstGeom>
        </p:spPr>
      </p:pic>
      <p:pic>
        <p:nvPicPr>
          <p:cNvPr id="36" name="Рисунок 35" descr="Дети">
            <a:extLst>
              <a:ext uri="{FF2B5EF4-FFF2-40B4-BE49-F238E27FC236}">
                <a16:creationId xmlns:a16="http://schemas.microsoft.com/office/drawing/2014/main" id="{0D37D864-1B5A-3699-2CC0-642ED342BA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4971" y="5004282"/>
            <a:ext cx="976435" cy="835671"/>
          </a:xfrm>
          <a:prstGeom prst="rect">
            <a:avLst/>
          </a:prstGeom>
        </p:spPr>
      </p:pic>
    </p:spTree>
    <p:extLst>
      <p:ext uri="{BB962C8B-B14F-4D97-AF65-F5344CB8AC3E}">
        <p14:creationId xmlns:p14="http://schemas.microsoft.com/office/powerpoint/2010/main" val="3851746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FBA59-F0FA-B31A-C9E9-9E7E836E16C2}"/>
            </a:ext>
          </a:extLst>
        </p:cNvPr>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98B8E24E-E069-1B49-BBBF-FB881980EE21}"/>
              </a:ext>
            </a:extLst>
          </p:cNvPr>
          <p:cNvSpPr/>
          <p:nvPr/>
        </p:nvSpPr>
        <p:spPr>
          <a:xfrm flipH="1">
            <a:off x="0" y="6400800"/>
            <a:ext cx="12192000" cy="457200"/>
          </a:xfrm>
          <a:prstGeom prst="rect">
            <a:avLst/>
          </a:prstGeom>
          <a:solidFill>
            <a:srgbClr val="5A0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81FF2E1C-F666-BEEC-7EF3-5A5BC06254BC}"/>
              </a:ext>
            </a:extLst>
          </p:cNvPr>
          <p:cNvSpPr txBox="1"/>
          <p:nvPr/>
        </p:nvSpPr>
        <p:spPr>
          <a:xfrm>
            <a:off x="-390618" y="6486212"/>
            <a:ext cx="1643552"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МО </a:t>
            </a:r>
            <a:r>
              <a:rPr lang="ru-RU" sz="1050" dirty="0" err="1">
                <a:ln w="0"/>
                <a:solidFill>
                  <a:schemeClr val="bg1"/>
                </a:solidFill>
                <a:effectLst>
                  <a:outerShdw blurRad="38100" dist="19050" dir="2700000" algn="tl" rotWithShape="0">
                    <a:schemeClr val="dk1">
                      <a:alpha val="40000"/>
                    </a:schemeClr>
                  </a:outerShdw>
                </a:effectLst>
              </a:rPr>
              <a:t>МО</a:t>
            </a:r>
            <a:r>
              <a:rPr lang="ru-RU" sz="1050" dirty="0">
                <a:ln w="0"/>
                <a:solidFill>
                  <a:schemeClr val="bg1"/>
                </a:solidFill>
                <a:effectLst>
                  <a:outerShdw blurRad="38100" dist="19050" dir="2700000" algn="tl" rotWithShape="0">
                    <a:schemeClr val="dk1">
                      <a:alpha val="40000"/>
                    </a:schemeClr>
                  </a:outerShdw>
                </a:effectLst>
              </a:rPr>
              <a:t> №7 </a:t>
            </a:r>
          </a:p>
        </p:txBody>
      </p:sp>
      <p:sp>
        <p:nvSpPr>
          <p:cNvPr id="5" name="TextBox 4">
            <a:extLst>
              <a:ext uri="{FF2B5EF4-FFF2-40B4-BE49-F238E27FC236}">
                <a16:creationId xmlns:a16="http://schemas.microsoft.com/office/drawing/2014/main" id="{26BA3E2F-F592-8C80-6955-D1F66D133C4E}"/>
              </a:ext>
            </a:extLst>
          </p:cNvPr>
          <p:cNvSpPr txBox="1"/>
          <p:nvPr/>
        </p:nvSpPr>
        <p:spPr>
          <a:xfrm>
            <a:off x="11043520" y="6498595"/>
            <a:ext cx="1718650" cy="261610"/>
          </a:xfrm>
          <a:prstGeom prst="rect">
            <a:avLst/>
          </a:prstGeom>
          <a:noFill/>
        </p:spPr>
        <p:txBody>
          <a:bodyPr wrap="square" rtlCol="0">
            <a:spAutoFit/>
          </a:bodyPr>
          <a:lstStyle/>
          <a:p>
            <a:pPr algn="ctr"/>
            <a:r>
              <a:rPr lang="ru-RU" sz="1050" dirty="0">
                <a:ln w="0"/>
                <a:solidFill>
                  <a:schemeClr val="bg1"/>
                </a:solidFill>
                <a:effectLst>
                  <a:outerShdw blurRad="38100" dist="19050" dir="2700000" algn="tl" rotWithShape="0">
                    <a:schemeClr val="dk1">
                      <a:alpha val="40000"/>
                    </a:schemeClr>
                  </a:outerShdw>
                </a:effectLst>
              </a:rPr>
              <a:t>2025</a:t>
            </a:r>
          </a:p>
        </p:txBody>
      </p:sp>
      <p:sp>
        <p:nvSpPr>
          <p:cNvPr id="6" name="TextBox 5">
            <a:extLst>
              <a:ext uri="{FF2B5EF4-FFF2-40B4-BE49-F238E27FC236}">
                <a16:creationId xmlns:a16="http://schemas.microsoft.com/office/drawing/2014/main" id="{E128BE6A-7B19-D2FC-99A7-61482B2307D7}"/>
              </a:ext>
            </a:extLst>
          </p:cNvPr>
          <p:cNvSpPr txBox="1"/>
          <p:nvPr/>
        </p:nvSpPr>
        <p:spPr>
          <a:xfrm>
            <a:off x="11794833" y="6125805"/>
            <a:ext cx="216023" cy="261610"/>
          </a:xfrm>
          <a:prstGeom prst="rect">
            <a:avLst/>
          </a:prstGeom>
          <a:noFill/>
        </p:spPr>
        <p:txBody>
          <a:bodyPr wrap="square" rtlCol="0">
            <a:spAutoFit/>
          </a:bodyPr>
          <a:lstStyle/>
          <a:p>
            <a:pPr algn="ctr"/>
            <a:r>
              <a:rPr lang="ru-RU" sz="1100" dirty="0">
                <a:solidFill>
                  <a:srgbClr val="5A0EE4"/>
                </a:solidFill>
                <a:latin typeface="Century" panose="02040604050505020304" pitchFamily="18" charset="0"/>
              </a:rPr>
              <a:t>9</a:t>
            </a:r>
          </a:p>
        </p:txBody>
      </p:sp>
      <p:sp>
        <p:nvSpPr>
          <p:cNvPr id="25" name="Заголовок 1">
            <a:extLst>
              <a:ext uri="{FF2B5EF4-FFF2-40B4-BE49-F238E27FC236}">
                <a16:creationId xmlns:a16="http://schemas.microsoft.com/office/drawing/2014/main" id="{DD6D4B15-EF83-A772-ECC3-98C32F9833DA}"/>
              </a:ext>
            </a:extLst>
          </p:cNvPr>
          <p:cNvSpPr>
            <a:spLocks noGrp="1"/>
          </p:cNvSpPr>
          <p:nvPr>
            <p:ph type="title"/>
          </p:nvPr>
        </p:nvSpPr>
        <p:spPr>
          <a:xfrm>
            <a:off x="838200" y="103991"/>
            <a:ext cx="10515600" cy="612001"/>
          </a:xfrm>
        </p:spPr>
        <p:txBody>
          <a:bodyPr>
            <a:normAutofit/>
          </a:bodyPr>
          <a:lstStyle/>
          <a:p>
            <a:pPr algn="ctr"/>
            <a:r>
              <a:rPr lang="ru-RU" sz="2400" b="1" dirty="0">
                <a:solidFill>
                  <a:srgbClr val="5A0EE4"/>
                </a:solidFill>
                <a:latin typeface="Century" panose="02040604050505020304" pitchFamily="18" charset="0"/>
              </a:rPr>
              <a:t>Доходы бюджета</a:t>
            </a:r>
          </a:p>
        </p:txBody>
      </p:sp>
      <p:graphicFrame>
        <p:nvGraphicFramePr>
          <p:cNvPr id="8" name="Диаграмма 7">
            <a:extLst>
              <a:ext uri="{FF2B5EF4-FFF2-40B4-BE49-F238E27FC236}">
                <a16:creationId xmlns:a16="http://schemas.microsoft.com/office/drawing/2014/main" id="{42433DD8-093A-3F9C-B018-020D7BCA4A87}"/>
              </a:ext>
            </a:extLst>
          </p:cNvPr>
          <p:cNvGraphicFramePr/>
          <p:nvPr>
            <p:extLst>
              <p:ext uri="{D42A27DB-BD31-4B8C-83A1-F6EECF244321}">
                <p14:modId xmlns:p14="http://schemas.microsoft.com/office/powerpoint/2010/main" val="760958641"/>
              </p:ext>
            </p:extLst>
          </p:nvPr>
        </p:nvGraphicFramePr>
        <p:xfrm>
          <a:off x="742949" y="881783"/>
          <a:ext cx="10956633" cy="54701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951802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4158</TotalTime>
  <Words>1578</Words>
  <Application>Microsoft Office PowerPoint</Application>
  <PresentationFormat>Широкоэкранный</PresentationFormat>
  <Paragraphs>292</Paragraphs>
  <Slides>29</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29</vt:i4>
      </vt:variant>
    </vt:vector>
  </HeadingPairs>
  <TitlesOfParts>
    <vt:vector size="36" baseType="lpstr">
      <vt:lpstr>Arial</vt:lpstr>
      <vt:lpstr>Calibri</vt:lpstr>
      <vt:lpstr>Calibri Light</vt:lpstr>
      <vt:lpstr>Century</vt:lpstr>
      <vt:lpstr>Georgia</vt:lpstr>
      <vt:lpstr>Times New Roman</vt:lpstr>
      <vt:lpstr>Тема Office</vt:lpstr>
      <vt:lpstr>   БЮДЖЕТ 2026 года и плановый период 2027 и 2028 годов    </vt:lpstr>
      <vt:lpstr>Презентация PowerPoint</vt:lpstr>
      <vt:lpstr>Презентация PowerPoint</vt:lpstr>
      <vt:lpstr>Презентация PowerPoint</vt:lpstr>
      <vt:lpstr>Презентация PowerPoint</vt:lpstr>
      <vt:lpstr>Участие граждан в бюджетном процессе</vt:lpstr>
      <vt:lpstr>Характеристики МО №7</vt:lpstr>
      <vt:lpstr>Характеристики МО №7</vt:lpstr>
      <vt:lpstr>Доходы бюджета</vt:lpstr>
      <vt:lpstr>Статьи Доходов, тыс. руб.</vt:lpstr>
      <vt:lpstr>Расходы бюджета</vt:lpstr>
      <vt:lpstr>Статьи расходов, тыс. руб.</vt:lpstr>
      <vt:lpstr>Источники финансирования дефицита бюджета</vt:lpstr>
      <vt:lpstr>Муниципальная программа «Управление»</vt:lpstr>
      <vt:lpstr>Муниципальная программа «Временное трудоустройство»</vt:lpstr>
      <vt:lpstr>Муниципальная программа «Благоустройство»</vt:lpstr>
      <vt:lpstr>Муниципальная программа «Благоустройство»</vt:lpstr>
      <vt:lpstr>Муниципальная программа «Благоустройство»</vt:lpstr>
      <vt:lpstr>Муниципальная программа «Профилактика»</vt:lpstr>
      <vt:lpstr>Муниципальная программа «Молодежная политика»</vt:lpstr>
      <vt:lpstr>Муниципальная программа «Культурно-массовые мероприятия»</vt:lpstr>
      <vt:lpstr>Муниципальная программа «Культурно-массовые мероприятия»</vt:lpstr>
      <vt:lpstr>Муниципальная программа «Культурно-массовые мероприятия»</vt:lpstr>
      <vt:lpstr>Муниципальная программа «Культурно-массовые мероприятия»</vt:lpstr>
      <vt:lpstr>Муниципальная программа «Культурно-массовые мероприятия»</vt:lpstr>
      <vt:lpstr>Муниципальная программа «Культурно-массовые мероприятия»</vt:lpstr>
      <vt:lpstr>Муниципальная программа «Физическая культура и спорт»</vt:lpstr>
      <vt:lpstr>Муниципальная программа «Информирование»</vt:lpstr>
      <vt:lpstr>Руководители МО №7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Мероприятия в летний период 2025 года проводимые местной администрацией МО МО №7</dc:title>
  <dc:creator>Admin</dc:creator>
  <cp:lastModifiedBy>MO7 MO7</cp:lastModifiedBy>
  <cp:revision>66</cp:revision>
  <dcterms:created xsi:type="dcterms:W3CDTF">2025-04-07T06:33:07Z</dcterms:created>
  <dcterms:modified xsi:type="dcterms:W3CDTF">2025-11-10T10:25:35Z</dcterms:modified>
</cp:coreProperties>
</file>