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1"/>
  </p:notesMasterIdLst>
  <p:sldIdLst>
    <p:sldId id="277" r:id="rId2"/>
    <p:sldId id="491" r:id="rId3"/>
    <p:sldId id="492" r:id="rId4"/>
    <p:sldId id="1185" r:id="rId5"/>
    <p:sldId id="1186" r:id="rId6"/>
    <p:sldId id="1187" r:id="rId7"/>
    <p:sldId id="1188" r:id="rId8"/>
    <p:sldId id="1189" r:id="rId9"/>
    <p:sldId id="1190" r:id="rId10"/>
    <p:sldId id="1191" r:id="rId11"/>
    <p:sldId id="1192" r:id="rId12"/>
    <p:sldId id="1193" r:id="rId13"/>
    <p:sldId id="1253" r:id="rId14"/>
    <p:sldId id="1254" r:id="rId15"/>
    <p:sldId id="1255" r:id="rId16"/>
    <p:sldId id="1256" r:id="rId17"/>
    <p:sldId id="1257" r:id="rId18"/>
    <p:sldId id="1258" r:id="rId19"/>
    <p:sldId id="1259" r:id="rId20"/>
    <p:sldId id="1260" r:id="rId21"/>
    <p:sldId id="1261" r:id="rId22"/>
    <p:sldId id="1262" r:id="rId23"/>
    <p:sldId id="1263" r:id="rId24"/>
    <p:sldId id="1264" r:id="rId25"/>
    <p:sldId id="1265" r:id="rId26"/>
    <p:sldId id="1266" r:id="rId27"/>
    <p:sldId id="1267" r:id="rId28"/>
    <p:sldId id="1268" r:id="rId29"/>
    <p:sldId id="1269" r:id="rId30"/>
    <p:sldId id="1270" r:id="rId31"/>
    <p:sldId id="1271" r:id="rId32"/>
    <p:sldId id="1272" r:id="rId33"/>
    <p:sldId id="1273" r:id="rId34"/>
    <p:sldId id="1274" r:id="rId35"/>
    <p:sldId id="1275" r:id="rId36"/>
    <p:sldId id="1276" r:id="rId37"/>
    <p:sldId id="1252" r:id="rId38"/>
    <p:sldId id="1219" r:id="rId39"/>
    <p:sldId id="1220" r:id="rId40"/>
    <p:sldId id="1221" r:id="rId41"/>
    <p:sldId id="1223" r:id="rId42"/>
    <p:sldId id="1224" r:id="rId43"/>
    <p:sldId id="1222" r:id="rId44"/>
    <p:sldId id="1225" r:id="rId45"/>
    <p:sldId id="1226" r:id="rId46"/>
    <p:sldId id="1251" r:id="rId47"/>
    <p:sldId id="1228" r:id="rId48"/>
    <p:sldId id="1277" r:id="rId49"/>
    <p:sldId id="1278" r:id="rId50"/>
    <p:sldId id="1279" r:id="rId51"/>
    <p:sldId id="1280" r:id="rId52"/>
    <p:sldId id="1281" r:id="rId53"/>
    <p:sldId id="1282" r:id="rId54"/>
    <p:sldId id="1283" r:id="rId55"/>
    <p:sldId id="1284" r:id="rId56"/>
    <p:sldId id="1285" r:id="rId57"/>
    <p:sldId id="1286" r:id="rId58"/>
    <p:sldId id="1287" r:id="rId59"/>
    <p:sldId id="1288" r:id="rId60"/>
    <p:sldId id="1289" r:id="rId61"/>
    <p:sldId id="1290" r:id="rId62"/>
    <p:sldId id="1291" r:id="rId63"/>
    <p:sldId id="1292" r:id="rId64"/>
    <p:sldId id="1293" r:id="rId65"/>
    <p:sldId id="1294" r:id="rId66"/>
    <p:sldId id="1295" r:id="rId67"/>
    <p:sldId id="1296" r:id="rId68"/>
    <p:sldId id="1297" r:id="rId69"/>
    <p:sldId id="1298" r:id="rId7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38" userDrawn="1">
          <p15:clr>
            <a:srgbClr val="A4A3A4"/>
          </p15:clr>
        </p15:guide>
        <p15:guide id="2" pos="25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78B"/>
    <a:srgbClr val="FFFFFF"/>
    <a:srgbClr val="ABD3EB"/>
    <a:srgbClr val="ABDFEB"/>
    <a:srgbClr val="2997B1"/>
    <a:srgbClr val="6DC8DD"/>
    <a:srgbClr val="B2CFD8"/>
    <a:srgbClr val="8FBAC7"/>
    <a:srgbClr val="278DA5"/>
    <a:srgbClr val="175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3" d="100"/>
          <a:sy n="123" d="100"/>
        </p:scale>
        <p:origin x="-114" y="132"/>
      </p:cViewPr>
      <p:guideLst>
        <p:guide orient="horz" pos="1638"/>
        <p:guide pos="25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783093545161663E-2"/>
          <c:y val="9.0940684538294403E-2"/>
          <c:w val="0.78941385967596889"/>
          <c:h val="0.745802053740060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(млн)</c:v>
                </c:pt>
              </c:strCache>
            </c:strRef>
          </c:tx>
          <c:spPr>
            <a:gradFill rotWithShape="1">
              <a:gsLst>
                <a:gs pos="0">
                  <a:srgbClr val="21778B"/>
                </a:gs>
                <a:gs pos="68000">
                  <a:srgbClr val="278DA5"/>
                </a:gs>
                <a:gs pos="83000">
                  <a:srgbClr val="2CA2BE"/>
                </a:gs>
                <a:gs pos="100000">
                  <a:srgbClr val="67C3C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70</c:v>
                </c:pt>
                <c:pt idx="1">
                  <c:v>65</c:v>
                </c:pt>
                <c:pt idx="2">
                  <c:v>72</c:v>
                </c:pt>
                <c:pt idx="3">
                  <c:v>78</c:v>
                </c:pt>
                <c:pt idx="4">
                  <c:v>91</c:v>
                </c:pt>
                <c:pt idx="5">
                  <c:v>97</c:v>
                </c:pt>
                <c:pt idx="6">
                  <c:v>110</c:v>
                </c:pt>
                <c:pt idx="7">
                  <c:v>102</c:v>
                </c:pt>
                <c:pt idx="8">
                  <c:v>92</c:v>
                </c:pt>
                <c:pt idx="9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49-44EF-93DD-D6C02CB5B2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"/>
        <c:axId val="38387712"/>
        <c:axId val="38524416"/>
      </c:barChart>
      <c:catAx>
        <c:axId val="3838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Montserrat SemiBold" panose="00000700000000000000" pitchFamily="2" charset="-52"/>
                <a:ea typeface="+mn-ea"/>
                <a:cs typeface="+mn-cs"/>
              </a:defRPr>
            </a:pPr>
            <a:endParaRPr lang="ru-RU"/>
          </a:p>
        </c:txPr>
        <c:crossAx val="38524416"/>
        <c:crosses val="autoZero"/>
        <c:auto val="1"/>
        <c:lblAlgn val="ctr"/>
        <c:lblOffset val="100"/>
        <c:noMultiLvlLbl val="0"/>
      </c:catAx>
      <c:valAx>
        <c:axId val="38524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Montserrat Medium" panose="00000600000000000000" pitchFamily="2" charset="-52"/>
                <a:ea typeface="+mn-ea"/>
                <a:cs typeface="+mn-cs"/>
              </a:defRPr>
            </a:pPr>
            <a:endParaRPr lang="ru-RU"/>
          </a:p>
        </c:txPr>
        <c:crossAx val="3838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Montserrat Medium" panose="000006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56167474698754"/>
          <c:y val="0.12234890632601648"/>
          <c:w val="0.42663582766572528"/>
          <c:h val="0.787112902992731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(%)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17515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1BD3-4251-A315-3588F6271A93}"/>
              </c:ext>
            </c:extLst>
          </c:dPt>
          <c:dPt>
            <c:idx val="1"/>
            <c:bubble3D val="0"/>
            <c:spPr>
              <a:solidFill>
                <a:srgbClr val="21778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BD3-4251-A315-3588F6271A93}"/>
              </c:ext>
            </c:extLst>
          </c:dPt>
          <c:dPt>
            <c:idx val="2"/>
            <c:bubble3D val="0"/>
            <c:spPr>
              <a:solidFill>
                <a:srgbClr val="2997B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1BD3-4251-A315-3588F6271A93}"/>
              </c:ext>
            </c:extLst>
          </c:dPt>
          <c:dPt>
            <c:idx val="3"/>
            <c:bubble3D val="0"/>
            <c:spPr>
              <a:solidFill>
                <a:srgbClr val="8FBAC7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BD3-4251-A315-3588F6271A93}"/>
              </c:ext>
            </c:extLst>
          </c:dPt>
          <c:dPt>
            <c:idx val="4"/>
            <c:bubble3D val="0"/>
            <c:spPr>
              <a:solidFill>
                <a:srgbClr val="B2CFD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1BD3-4251-A315-3588F6271A93}"/>
              </c:ext>
            </c:extLst>
          </c:dPt>
          <c:dPt>
            <c:idx val="5"/>
            <c:bubble3D val="0"/>
            <c:spPr>
              <a:solidFill>
                <a:srgbClr val="ABD3E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BD3-4251-A315-3588F6271A93}"/>
              </c:ext>
            </c:extLst>
          </c:dPt>
          <c:dPt>
            <c:idx val="6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BD3-4251-A315-3588F6271A93}"/>
              </c:ext>
            </c:extLst>
          </c:dPt>
          <c:dLbls>
            <c:dLbl>
              <c:idx val="6"/>
              <c:layout>
                <c:manualLayout>
                  <c:x val="-2.9795494313210848E-2"/>
                  <c:y val="-4.12935631657758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D3-4251-A315-3588F6271A93}"/>
                </c:ext>
              </c:extLst>
            </c:dLbl>
            <c:dLbl>
              <c:idx val="7"/>
              <c:layout>
                <c:manualLayout>
                  <c:x val="7.1343686205890934E-3"/>
                  <c:y val="-1.9374363648128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D3-4251-A315-3588F6271A93}"/>
                </c:ext>
              </c:extLst>
            </c:dLbl>
            <c:dLbl>
              <c:idx val="8"/>
              <c:layout>
                <c:manualLayout>
                  <c:x val="3.8069772528433944E-2"/>
                  <c:y val="-7.75911996694685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D3-4251-A315-3588F6271A93}"/>
                </c:ext>
              </c:extLst>
            </c:dLbl>
            <c:dLbl>
              <c:idx val="9"/>
              <c:layout>
                <c:manualLayout>
                  <c:x val="9.911939826966068E-2"/>
                  <c:y val="-5.5812617767252923E-3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0,2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BD3-4251-A315-3588F6271A93}"/>
                </c:ext>
              </c:extLst>
            </c:dLbl>
            <c:dLbl>
              <c:idx val="10"/>
              <c:layout>
                <c:manualLayout>
                  <c:x val="4.2971532860348521E-2"/>
                  <c:y val="0.114477521071881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D3-4251-A315-3588F6271A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Montserrat SemiBold" panose="00000700000000000000" pitchFamily="2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Благоустройство 36,5 %</c:v>
                </c:pt>
                <c:pt idx="1">
                  <c:v>Содержание органов МСУ 21,5 %</c:v>
                </c:pt>
                <c:pt idx="2">
                  <c:v>Содержание подведомственного учреждения 9,80 %</c:v>
                </c:pt>
                <c:pt idx="3">
                  <c:v>Культура 13,4 %</c:v>
                </c:pt>
                <c:pt idx="4">
                  <c:v>Социальная политика 15,9 %</c:v>
                </c:pt>
                <c:pt idx="5">
                  <c:v>Периодическая печать1,8 %</c:v>
                </c:pt>
                <c:pt idx="6">
                  <c:v>Национальная экономика, национальная безопасность, профессиональная подготовка, переподготовка, физическая культура и спорт и другие вопросы в области образования 1,1 %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36.5</c:v>
                </c:pt>
                <c:pt idx="1">
                  <c:v>21.5</c:v>
                </c:pt>
                <c:pt idx="2">
                  <c:v>9.8000000000000007</c:v>
                </c:pt>
                <c:pt idx="3">
                  <c:v>13.4</c:v>
                </c:pt>
                <c:pt idx="4">
                  <c:v>15.9</c:v>
                </c:pt>
                <c:pt idx="5">
                  <c:v>1.8</c:v>
                </c:pt>
                <c:pt idx="6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BD3-4251-A315-3588F6271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l"/>
      <c:legendEntry>
        <c:idx val="0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ayout>
        <c:manualLayout>
          <c:xMode val="edge"/>
          <c:yMode val="edge"/>
          <c:x val="7.9579577541055799E-3"/>
          <c:y val="9.4167618001666648E-2"/>
          <c:w val="0.47278352339310609"/>
          <c:h val="0.88996787136987421"/>
        </c:manualLayout>
      </c:layout>
      <c:overlay val="1"/>
      <c:spPr>
        <a:noFill/>
        <a:ln w="6350">
          <a:solidFill>
            <a:schemeClr val="bg2">
              <a:lumMod val="20000"/>
              <a:lumOff val="80000"/>
            </a:schemeClr>
          </a:solidFill>
        </a:ln>
        <a:effectLst/>
      </c:spPr>
      <c:txPr>
        <a:bodyPr/>
        <a:lstStyle/>
        <a:p>
          <a:pPr>
            <a:defRPr sz="1100" b="1" kern="1000" baseline="0">
              <a:latin typeface="Montserrat Medium" panose="00000600000000000000" pitchFamily="2" charset="-52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DD8D5-C854-46DD-B7B5-ACDAF38F4E2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5A5BF-C031-4D01-8F89-52AFD7C3B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97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2F9F5C-59DB-4A2D-BE0E-991C6C2B1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1001751-5304-46B8-9054-6ACA3A402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DA043E-8643-4E2D-8FE1-A1AEBD539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D5C9-37CB-49C1-AF4E-A4EA898DA987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D1E2A79-48F7-483D-8646-C4713A54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5AB6052-504D-4606-9EF5-465FD3AA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061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62E89F-30C4-43CF-8289-2B52B4E38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806C371-E241-4126-983A-60C6C688D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523D58C-E92B-4B2A-8F61-96C211F8A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2137-E430-4BB3-8280-07DA4CA83205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B616F54-703D-4E7E-8C85-72F1725D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A483FCF-177C-44A3-9137-07F4E467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0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69DB549-2D1A-4406-9F72-DDE9ABDF3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B8F6F99-3DD5-4A5E-99B2-F3D2EFF9F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161D5F4-3226-4EE6-9C8A-33EC6FFFD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9FE9-964D-489C-9B87-4422D0C939EF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52C432B-F689-41DE-BA9F-C6787DAD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1BFBB8F-29CC-4ECB-9798-A5B99B67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8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342945-8250-4398-803D-D8EC75AC5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CC422BD-C472-4A77-B5AC-2ACD37D2B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3CE7629-4E21-4448-8964-7E6A99F97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2CD-40E5-4E6D-ADB6-179EDD3FF5A6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041EB2F-EB7D-44CE-B700-A916E01DF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67210AE-43FB-4D46-8185-43EC2BC0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33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99ADA5-0F3A-478E-A874-75A34821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0221B38-198E-4E21-9385-39DC67C48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D6C1088-8D48-4CC7-9EF7-4169B0221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77F8-2BFD-4BD0-9594-7035372CF968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2262EA-9C7E-4B00-870D-D54EE459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890BAB0-28C2-4A7E-B852-3E6497AF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12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53D56F-34FA-4A41-8FF7-14506C8C5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FCBCEEC-BE4E-40FA-B79E-7386A4499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206E4F1-6E82-4113-B803-3F83C6151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3BA0D6C-93AC-40A8-AA35-3EE04FD24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C35C-38D4-46FC-9D86-3C40F4D3753F}" type="datetime1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5E4EBB5-D55C-4CDB-AECE-A2933D75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F5FD830-6C4D-4595-9C5E-C48B2444D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426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4DB763-C749-4497-8101-BC159368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E1FA97E-670F-4E50-B68B-2BCFA1DB2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9A14590-6E56-4793-8FEB-3CDE78E04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CF08574-C63E-421D-9A12-6596204D7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DB13C86-15DC-4A0A-B442-9EDDD3E5D0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67D1339-182E-42AB-9AD8-17E353C5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01BA-D2AC-4D99-87F5-A6DC3F57BBC2}" type="datetime1">
              <a:rPr lang="ru-RU" smtClean="0"/>
              <a:t>14.04.2022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FE8992B-6A77-4A08-9488-D57778757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6D89667A-B826-49DC-93A8-4825AEB4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30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218E56-7501-4700-8138-6CD62604E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22B733D-F98F-4B2A-9CF0-E922AC58A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B69F-1931-4E1A-9528-E5AF5DF85045}" type="datetime1">
              <a:rPr lang="ru-RU" smtClean="0"/>
              <a:t>14.04.2022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89426A-1400-4200-83B7-379E7475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052BA3F-3A57-4B45-90BD-3E5B6158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43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521FD96-5A25-4715-AC34-627C6398E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18E-20DD-4D3F-9F96-925F34F51208}" type="datetime1">
              <a:rPr lang="ru-RU" smtClean="0"/>
              <a:t>14.04.2022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483CAFC-8398-48F1-BE1F-A25B6986A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9679722-AE69-4E37-8D9B-914ECFF4E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217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1F914B-FDFF-4790-9AF4-C04A40EEA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AF20A9C-FBB4-452C-86A9-A6FE90FF1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CEAB683-A6A7-4674-B6ED-3E5C224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64EE639-B924-4CCB-971A-2C72E866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514ED-8BF7-4B17-9457-1DB822EFAFFC}" type="datetime1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0544AF3-51D3-4D8F-810F-D4C4EB16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19E16DF-70C0-47C0-9D6D-2ECF0FA1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4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EB70A6-8909-4163-9B26-5CE41E87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7A35091-21D7-4DFC-8C12-AFB6E2593A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31CBC0D-731A-4D64-8DE2-24FDD6EB3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1CCD856-838D-4509-A017-62DC22DF9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EC8F-02FB-4A74-897A-E6F540C049BA}" type="datetime1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BE01D06-A425-42CE-88F1-48A757C48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7A49B9D-58FC-4C5C-A207-B7C6A051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799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D5B1B2-C623-4DDD-8ADC-B1A6607D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8A940B4-813C-44BF-926F-BF5B605A7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92C2F70-B761-412B-B4A8-0D78CF662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1DFE-A8F9-44E0-AF99-9C966D3D0B78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098818A-C373-482E-A687-899058E55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D01CF97-F3E4-4F6D-9B63-7FBBC8ECA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47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5" l="1252" r="97317">
                        <a14:foregroundMark x1="51163" y1="21240" x2="20572" y2="15814"/>
                        <a14:foregroundMark x1="19499" y1="13333" x2="19499" y2="13333"/>
                        <a14:foregroundMark x1="8229" y1="22016" x2="7871" y2="24496"/>
                        <a14:foregroundMark x1="14669" y1="34419" x2="3220" y2="10853"/>
                        <a14:foregroundMark x1="16637" y1="17054" x2="16637" y2="17054"/>
                        <a14:foregroundMark x1="27728" y1="21085" x2="27728" y2="21085"/>
                        <a14:foregroundMark x1="29875" y1="35349" x2="29875" y2="35349"/>
                        <a14:foregroundMark x1="30233" y1="47132" x2="30590" y2="47907"/>
                        <a14:foregroundMark x1="41324" y1="58915" x2="43470" y2="61550"/>
                        <a14:foregroundMark x1="57066" y1="65271" x2="58676" y2="65271"/>
                        <a14:foregroundMark x1="70662" y1="64961" x2="39356" y2="65116"/>
                        <a14:foregroundMark x1="39714" y1="63566" x2="35778" y2="62016"/>
                        <a14:foregroundMark x1="28623" y1="59225" x2="28623" y2="59225"/>
                        <a14:foregroundMark x1="27370" y1="57984" x2="27370" y2="57984"/>
                        <a14:foregroundMark x1="24329" y1="54574" x2="24329" y2="54574"/>
                        <a14:foregroundMark x1="23256" y1="51938" x2="23256" y2="51938"/>
                        <a14:foregroundMark x1="24508" y1="49612" x2="26297" y2="48217"/>
                        <a14:foregroundMark x1="30948" y1="45581" x2="32379" y2="46202"/>
                        <a14:foregroundMark x1="34168" y1="47907" x2="34168" y2="49767"/>
                        <a14:foregroundMark x1="33453" y1="54729" x2="34347" y2="56899"/>
                        <a14:foregroundMark x1="32379" y1="58140" x2="32200" y2="59380"/>
                        <a14:foregroundMark x1="32737" y1="60620" x2="35957" y2="62326"/>
                        <a14:foregroundMark x1="41860" y1="63256" x2="42397" y2="65271"/>
                        <a14:foregroundMark x1="43292" y1="68682" x2="43292" y2="76434"/>
                        <a14:foregroundMark x1="44007" y1="77674" x2="47048" y2="79225"/>
                        <a14:foregroundMark x1="59213" y1="80620" x2="61717" y2="81395"/>
                        <a14:foregroundMark x1="77102" y1="81395" x2="77102" y2="81395"/>
                        <a14:foregroundMark x1="82290" y1="79380" x2="82826" y2="79070"/>
                        <a14:foregroundMark x1="87657" y1="73643" x2="88730" y2="72558"/>
                        <a14:foregroundMark x1="91950" y1="57209" x2="92129" y2="56744"/>
                        <a14:foregroundMark x1="95528" y1="47907" x2="95528" y2="47907"/>
                        <a14:foregroundMark x1="75850" y1="41550" x2="75850" y2="41550"/>
                        <a14:foregroundMark x1="93560" y1="48837" x2="93739" y2="49457"/>
                        <a14:foregroundMark x1="88014" y1="59845" x2="88014" y2="60465"/>
                        <a14:foregroundMark x1="83542" y1="64031" x2="82648" y2="65271"/>
                        <a14:foregroundMark x1="74776" y1="66977" x2="72809" y2="68062"/>
                        <a14:foregroundMark x1="66190" y1="68372" x2="63864" y2="70078"/>
                        <a14:foregroundMark x1="60465" y1="71628" x2="57603" y2="76434"/>
                        <a14:foregroundMark x1="55098" y1="76279" x2="53309" y2="77054"/>
                        <a14:foregroundMark x1="51699" y1="76589" x2="50805" y2="76589"/>
                        <a14:foregroundMark x1="47048" y1="75969" x2="22540" y2="65736"/>
                        <a14:foregroundMark x1="22540" y1="65736" x2="22540" y2="65736"/>
                        <a14:foregroundMark x1="22540" y1="65736" x2="27370" y2="68372"/>
                        <a14:foregroundMark x1="30411" y1="73023" x2="32916" y2="75814"/>
                        <a14:foregroundMark x1="34347" y1="76589" x2="38104" y2="80000"/>
                        <a14:foregroundMark x1="43292" y1="80930" x2="48479" y2="83101"/>
                        <a14:foregroundMark x1="59034" y1="83411" x2="60465" y2="83566"/>
                        <a14:foregroundMark x1="65474" y1="83721" x2="66547" y2="83721"/>
                        <a14:foregroundMark x1="71914" y1="82946" x2="75134" y2="82481"/>
                        <a14:foregroundMark x1="78712" y1="80930" x2="90340" y2="74884"/>
                        <a14:foregroundMark x1="91592" y1="73023" x2="91055" y2="72868"/>
                        <a14:foregroundMark x1="91055" y1="71163" x2="91413" y2="69302"/>
                        <a14:foregroundMark x1="91950" y1="65271" x2="92308" y2="62481"/>
                        <a14:foregroundMark x1="92665" y1="59380" x2="93381" y2="56279"/>
                        <a14:foregroundMark x1="93202" y1="53023" x2="93202" y2="51318"/>
                        <a14:foregroundMark x1="93381" y1="49767" x2="93381" y2="47597"/>
                        <a14:foregroundMark x1="93381" y1="45271" x2="93023" y2="43256"/>
                        <a14:foregroundMark x1="92487" y1="41550" x2="92308" y2="39380"/>
                        <a14:foregroundMark x1="91950" y1="39070" x2="90877" y2="38915"/>
                        <a14:foregroundMark x1="87120" y1="38915" x2="87120" y2="38915"/>
                        <a14:foregroundMark x1="82111" y1="40930" x2="76923" y2="50543"/>
                        <a14:foregroundMark x1="76029" y1="54729" x2="74955" y2="56279"/>
                        <a14:foregroundMark x1="68873" y1="56589" x2="63685" y2="56744"/>
                        <a14:foregroundMark x1="59213" y1="56744" x2="55098" y2="56744"/>
                        <a14:foregroundMark x1="49016" y1="55659" x2="48301" y2="55659"/>
                        <a14:foregroundMark x1="40966" y1="52558" x2="40608" y2="51473"/>
                        <a14:foregroundMark x1="37030" y1="46512" x2="37030" y2="45426"/>
                        <a14:foregroundMark x1="36673" y1="42016" x2="40787" y2="41860"/>
                        <a14:foregroundMark x1="41145" y1="36899" x2="41503" y2="25116"/>
                        <a14:foregroundMark x1="41324" y1="24651" x2="39893" y2="21860"/>
                        <a14:foregroundMark x1="39893" y1="21860" x2="39177" y2="21395"/>
                        <a14:foregroundMark x1="32021" y1="20310" x2="24687" y2="20310"/>
                        <a14:foregroundMark x1="14311" y1="19845" x2="14311" y2="19845"/>
                        <a14:foregroundMark x1="13238" y1="19690" x2="11091" y2="20620"/>
                        <a14:foregroundMark x1="7871" y1="21860" x2="8050" y2="24961"/>
                        <a14:foregroundMark x1="11449" y1="29612" x2="14132" y2="35969"/>
                        <a14:foregroundMark x1="14848" y1="38295" x2="15921" y2="42326"/>
                        <a14:foregroundMark x1="16458" y1="43411" x2="20036" y2="48837"/>
                        <a14:foregroundMark x1="21109" y1="48837" x2="23077" y2="48527"/>
                        <a14:foregroundMark x1="27728" y1="46667" x2="32379" y2="43411"/>
                        <a14:foregroundMark x1="36494" y1="37984" x2="36494" y2="37364"/>
                        <a14:foregroundMark x1="28623" y1="25581" x2="28444" y2="24651"/>
                        <a14:foregroundMark x1="25760" y1="22016" x2="25403" y2="22481"/>
                        <a14:foregroundMark x1="23614" y1="28837" x2="22719" y2="30078"/>
                        <a14:foregroundMark x1="18962" y1="32558" x2="18962" y2="33333"/>
                        <a14:foregroundMark x1="39356" y1="31628" x2="39356" y2="31628"/>
                        <a14:foregroundMark x1="30948" y1="27597" x2="30948" y2="27597"/>
                        <a14:foregroundMark x1="34884" y1="26512" x2="34884" y2="26512"/>
                        <a14:foregroundMark x1="35242" y1="26047" x2="35242" y2="26047"/>
                        <a14:foregroundMark x1="21825" y1="38915" x2="21825" y2="38915"/>
                        <a14:foregroundMark x1="19678" y1="35039" x2="19678" y2="35039"/>
                        <a14:foregroundMark x1="23792" y1="37364" x2="23792" y2="37364"/>
                        <a14:foregroundMark x1="25045" y1="38450" x2="25045" y2="39070"/>
                        <a14:foregroundMark x1="52236" y1="54574" x2="52236" y2="54574"/>
                        <a14:foregroundMark x1="56351" y1="52248" x2="56351" y2="52248"/>
                        <a14:foregroundMark x1="42218" y1="56744" x2="42218" y2="56744"/>
                        <a14:foregroundMark x1="39893" y1="53798" x2="39893" y2="53798"/>
                        <a14:foregroundMark x1="54562" y1="59535" x2="54562" y2="59535"/>
                        <a14:foregroundMark x1="67084" y1="61085" x2="68157" y2="61085"/>
                        <a14:foregroundMark x1="76744" y1="60155" x2="76744" y2="60155"/>
                        <a14:foregroundMark x1="79964" y1="55349" x2="79964" y2="55349"/>
                        <a14:foregroundMark x1="69946" y1="58295" x2="69946" y2="58295"/>
                        <a14:foregroundMark x1="66369" y1="58140" x2="66369" y2="58140"/>
                        <a14:foregroundMark x1="88193" y1="53643" x2="88193" y2="53643"/>
                        <a14:foregroundMark x1="89982" y1="53333" x2="89982" y2="53333"/>
                        <a14:foregroundMark x1="93381" y1="53488" x2="93381" y2="53488"/>
                        <a14:foregroundMark x1="95528" y1="53333" x2="95528" y2="53333"/>
                        <a14:foregroundMark x1="96422" y1="53643" x2="96422" y2="53643"/>
                        <a14:foregroundMark x1="80143" y1="85426" x2="80143" y2="85426"/>
                        <a14:foregroundMark x1="84258" y1="83101" x2="84258" y2="83101"/>
                        <a14:foregroundMark x1="87835" y1="82481" x2="87835" y2="82481"/>
                        <a14:foregroundMark x1="54919" y1="86047" x2="54919" y2="86047"/>
                        <a14:foregroundMark x1="50447" y1="85891" x2="50447" y2="85891"/>
                        <a14:foregroundMark x1="46154" y1="86667" x2="46154" y2="86667"/>
                        <a14:foregroundMark x1="46154" y1="86667" x2="46154" y2="86047"/>
                        <a14:foregroundMark x1="53488" y1="84961" x2="53488" y2="84961"/>
                        <a14:foregroundMark x1="57424" y1="84651" x2="57424" y2="84651"/>
                        <a14:foregroundMark x1="62612" y1="86822" x2="62612" y2="86822"/>
                        <a14:foregroundMark x1="64401" y1="86822" x2="64401" y2="86822"/>
                        <a14:foregroundMark x1="71735" y1="74419" x2="71735" y2="74419"/>
                        <a14:foregroundMark x1="73524" y1="70543" x2="73524" y2="70543"/>
                        <a14:foregroundMark x1="90340" y1="66512" x2="90340" y2="66512"/>
                        <a14:foregroundMark x1="93918" y1="66667" x2="93918" y2="66667"/>
                        <a14:foregroundMark x1="95349" y1="66512" x2="95349" y2="66512"/>
                        <a14:foregroundMark x1="25760" y1="27132" x2="25760" y2="27132"/>
                        <a14:foregroundMark x1="25760" y1="25581" x2="25760" y2="25581"/>
                        <a14:backgroundMark x1="13059" y1="96589" x2="10376" y2="9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9" y="693725"/>
            <a:ext cx="4741143" cy="547055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750" y1="74593" x2="26167" y2="82444"/>
                        <a14:foregroundMark x1="55417" y1="45407" x2="55417" y2="45407"/>
                        <a14:foregroundMark x1="81000" y1="29185" x2="81000" y2="29185"/>
                        <a14:foregroundMark x1="71833" y1="21704" x2="71833" y2="21704"/>
                        <a14:foregroundMark x1="67833" y1="21111" x2="67833" y2="21111"/>
                        <a14:foregroundMark x1="60833" y1="15481" x2="60833" y2="15481"/>
                        <a14:foregroundMark x1="71167" y1="15481" x2="73000" y2="16741"/>
                        <a14:foregroundMark x1="79750" y1="19852" x2="84500" y2="27333"/>
                        <a14:foregroundMark x1="89417" y1="34000" x2="91500" y2="38593"/>
                        <a14:foregroundMark x1="91500" y1="39778" x2="88000" y2="44593"/>
                        <a14:foregroundMark x1="84917" y1="44593" x2="75083" y2="43333"/>
                        <a14:foregroundMark x1="73000" y1="41481" x2="72500" y2="40667"/>
                        <a14:foregroundMark x1="70917" y1="34370" x2="70917" y2="33556"/>
                        <a14:foregroundMark x1="71583" y1="29852" x2="72750" y2="28593"/>
                        <a14:foregroundMark x1="74417" y1="25630" x2="17333" y2="21704"/>
                        <a14:foregroundMark x1="16333" y1="21481" x2="16333" y2="21481"/>
                        <a14:foregroundMark x1="14500" y1="26296" x2="14500" y2="26296"/>
                        <a14:foregroundMark x1="18917" y1="25630" x2="20083" y2="26519"/>
                        <a14:foregroundMark x1="30833" y1="36889" x2="30833" y2="36889"/>
                        <a14:foregroundMark x1="38333" y1="40667" x2="38333" y2="40667"/>
                        <a14:foregroundMark x1="44250" y1="42741" x2="44250" y2="42741"/>
                        <a14:foregroundMark x1="69500" y1="64963" x2="69500" y2="64963"/>
                        <a14:foregroundMark x1="74417" y1="68296" x2="74833" y2="68963"/>
                        <a14:foregroundMark x1="78417" y1="70370" x2="80500" y2="72444"/>
                        <a14:foregroundMark x1="84667" y1="76222" x2="94750" y2="76444"/>
                        <a14:foregroundMark x1="92667" y1="75630" x2="92667" y2="75630"/>
                        <a14:foregroundMark x1="76250" y1="83481" x2="60333" y2="66889"/>
                        <a14:foregroundMark x1="18000" y1="65185" x2="17333" y2="68296"/>
                        <a14:foregroundMark x1="17500" y1="76222" x2="14250" y2="81852"/>
                        <a14:foregroundMark x1="9833" y1="80815" x2="8667" y2="80000"/>
                        <a14:foregroundMark x1="6750" y1="74370" x2="6750" y2="74370"/>
                        <a14:foregroundMark x1="6250" y1="72889" x2="6250" y2="72889"/>
                        <a14:foregroundMark x1="11917" y1="72296" x2="11917" y2="72296"/>
                        <a14:foregroundMark x1="17500" y1="72889" x2="17500" y2="72889"/>
                        <a14:foregroundMark x1="17500" y1="72889" x2="17500" y2="72889"/>
                        <a14:foregroundMark x1="16083" y1="74593" x2="16083" y2="74593"/>
                        <a14:foregroundMark x1="25000" y1="70370" x2="25000" y2="70370"/>
                        <a14:foregroundMark x1="29917" y1="64593" x2="29917" y2="64593"/>
                        <a14:foregroundMark x1="32750" y1="62519" x2="32750" y2="62519"/>
                        <a14:foregroundMark x1="36250" y1="60000" x2="36000" y2="59407"/>
                        <a14:foregroundMark x1="40250" y1="57111" x2="41167" y2="56889"/>
                        <a14:foregroundMark x1="44917" y1="54593" x2="44917" y2="54593"/>
                        <a14:foregroundMark x1="49167" y1="52074" x2="49167" y2="52074"/>
                        <a14:foregroundMark x1="52667" y1="49407" x2="52667" y2="49407"/>
                        <a14:foregroundMark x1="57583" y1="44593" x2="57583" y2="44593"/>
                        <a14:foregroundMark x1="66000" y1="41037" x2="66000" y2="41037"/>
                        <a14:foregroundMark x1="67583" y1="38593" x2="58917" y2="34593"/>
                        <a14:foregroundMark x1="58917" y1="35259" x2="58917" y2="35259"/>
                        <a14:foregroundMark x1="53583" y1="39778" x2="47250" y2="44370"/>
                        <a14:foregroundMark x1="40000" y1="47481" x2="36917" y2="49407"/>
                        <a14:foregroundMark x1="29250" y1="54148" x2="28500" y2="55852"/>
                        <a14:foregroundMark x1="29000" y1="60593" x2="30667" y2="64963"/>
                        <a14:foregroundMark x1="33667" y1="68296" x2="79083" y2="61259"/>
                        <a14:foregroundMark x1="81417" y1="58148" x2="72083" y2="18370"/>
                        <a14:foregroundMark x1="71333" y1="17778" x2="21750" y2="11926"/>
                        <a14:foregroundMark x1="15417" y1="14222" x2="9833" y2="43556"/>
                        <a14:foregroundMark x1="16583" y1="16296" x2="40917" y2="49185"/>
                        <a14:foregroundMark x1="26667" y1="13185" x2="60583" y2="59556"/>
                        <a14:foregroundMark x1="4667" y1="26519" x2="25917" y2="56444"/>
                        <a14:foregroundMark x1="36917" y1="12593" x2="41667" y2="63704"/>
                        <a14:foregroundMark x1="8167" y1="20444" x2="35750" y2="50444"/>
                        <a14:foregroundMark x1="49167" y1="29407" x2="43000" y2="73333"/>
                        <a14:foregroundMark x1="87500" y1="16296" x2="75833" y2="70000"/>
                        <a14:foregroundMark x1="90750" y1="21259" x2="83750" y2="78296"/>
                        <a14:foregroundMark x1="92167" y1="25630" x2="91750" y2="79778"/>
                        <a14:foregroundMark x1="58750" y1="35630" x2="77250" y2="80148"/>
                        <a14:foregroundMark x1="69000" y1="30889" x2="87250" y2="86222"/>
                        <a14:foregroundMark x1="74417" y1="77704" x2="82167" y2="82667"/>
                        <a14:foregroundMark x1="80750" y1="75407" x2="9833" y2="63556"/>
                        <a14:foregroundMark x1="6250" y1="63333" x2="12583" y2="86000"/>
                        <a14:foregroundMark x1="29667" y1="84370" x2="2583" y2="75778"/>
                        <a14:foregroundMark x1="21250" y1="62074" x2="28333" y2="78741"/>
                        <a14:foregroundMark x1="3917" y1="83704" x2="6083" y2="80593"/>
                        <a14:foregroundMark x1="18250" y1="68741" x2="25250" y2="76000"/>
                        <a14:foregroundMark x1="26917" y1="31926" x2="24333" y2="3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42" y="678321"/>
            <a:ext cx="4890095" cy="5501358"/>
          </a:xfr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D414EDE-F64A-4BD7-9A9D-46EE4020B0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0A425153-A2A9-4711-A15B-F5C46EFE646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9677062" y="5779161"/>
            <a:ext cx="2391218" cy="801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Санкт – Петербург</a:t>
            </a:r>
          </a:p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14 апреля 2022года</a:t>
            </a:r>
          </a:p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18:00</a:t>
            </a:r>
            <a:endParaRPr lang="ru-RU" sz="1800" b="1" dirty="0">
              <a:solidFill>
                <a:schemeClr val="tx1">
                  <a:lumMod val="50000"/>
                  <a:lumOff val="50000"/>
                </a:schemeClr>
              </a:solidFill>
              <a:latin typeface="Montserrat Light" panose="00000400000000000000" pitchFamily="2" charset="-52"/>
              <a:ea typeface="+mj-ea"/>
              <a:cs typeface="+mj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27A704-AFAA-441E-B30F-AEA5FB27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79" y="2002736"/>
            <a:ext cx="10515600" cy="2099208"/>
          </a:xfrm>
        </p:spPr>
        <p:txBody>
          <a:bodyPr>
            <a:normAutofit/>
          </a:bodyPr>
          <a:lstStyle/>
          <a:p>
            <a:pPr algn="ctr"/>
            <a:r>
              <a:rPr lang="ru-RU" sz="1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ОТЧЕТ 2021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EC86DFB5-6847-4B65-97C8-0FD9B921149F}"/>
              </a:ext>
            </a:extLst>
          </p:cNvPr>
          <p:cNvCxnSpPr>
            <a:cxnSpLocks/>
          </p:cNvCxnSpPr>
          <p:nvPr/>
        </p:nvCxnSpPr>
        <p:spPr>
          <a:xfrm>
            <a:off x="9758149" y="5751865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9B043E34-37C1-4D9F-BBCF-7C5A2ED3DF3A}"/>
              </a:ext>
            </a:extLst>
          </p:cNvPr>
          <p:cNvSpPr txBox="1">
            <a:spLocks/>
          </p:cNvSpPr>
          <p:nvPr/>
        </p:nvSpPr>
        <p:spPr>
          <a:xfrm>
            <a:off x="1228298" y="3301397"/>
            <a:ext cx="54958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/>
            </a:r>
            <a:b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об исполнении бюджета местной администрации МО МО №7</a:t>
            </a:r>
            <a:b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endParaRPr lang="ru-RU" sz="2400" b="1" dirty="0">
              <a:solidFill>
                <a:srgbClr val="21778B"/>
              </a:solidFill>
              <a:latin typeface="Montserrat ExtraBold" panose="00000900000000000000" pitchFamily="2" charset="-52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91B86D58-43F1-4913-9CE7-7C762E8D8C14}"/>
              </a:ext>
            </a:extLst>
          </p:cNvPr>
          <p:cNvCxnSpPr>
            <a:cxnSpLocks/>
          </p:cNvCxnSpPr>
          <p:nvPr/>
        </p:nvCxnSpPr>
        <p:spPr>
          <a:xfrm>
            <a:off x="0" y="980381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069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9" y="398548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Работа  с семьей (опекаемые, приемные семьи)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144" y="1450719"/>
            <a:ext cx="10369325" cy="4454214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sz="1800" dirty="0">
                <a:latin typeface="Montserrat Medium" panose="00000600000000000000" pitchFamily="2" charset="-52"/>
              </a:rPr>
              <a:t>Состояло  детей на учете  на начало отчетного  </a:t>
            </a:r>
            <a:r>
              <a:rPr lang="ru-RU" sz="1800" dirty="0" smtClean="0">
                <a:latin typeface="Montserrat Medium" panose="00000600000000000000" pitchFamily="2" charset="-52"/>
              </a:rPr>
              <a:t>2021  </a:t>
            </a:r>
            <a:r>
              <a:rPr lang="ru-RU" sz="1800" dirty="0">
                <a:latin typeface="Montserrat Medium" panose="00000600000000000000" pitchFamily="2" charset="-52"/>
              </a:rPr>
              <a:t>года  - </a:t>
            </a:r>
            <a:r>
              <a:rPr lang="ru-RU" sz="1800" b="1" dirty="0" smtClean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48</a:t>
            </a:r>
            <a:endParaRPr lang="ru-RU" sz="1800" b="1" dirty="0">
              <a:solidFill>
                <a:srgbClr val="2177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-52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Принято детей на воспитание за отчетный год -  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6</a:t>
            </a:r>
            <a:endParaRPr lang="ru-RU" sz="1800" b="1" dirty="0">
              <a:solidFill>
                <a:srgbClr val="21778B"/>
              </a:solidFill>
              <a:latin typeface="Montserrat Black" panose="00000A00000000000000" pitchFamily="2" charset="-52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ru-RU" sz="1800" dirty="0">
                <a:latin typeface="Montserrat Medium" panose="00000600000000000000" pitchFamily="2" charset="-52"/>
              </a:rPr>
              <a:t>Снято с учета детей, за отчетный год –  </a:t>
            </a:r>
            <a:r>
              <a:rPr lang="ru-RU" sz="1800" dirty="0">
                <a:latin typeface="Montserrat ExtraBold" panose="00000900000000000000" pitchFamily="2" charset="-52"/>
              </a:rPr>
              <a:t>8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1800" b="1" dirty="0">
                <a:latin typeface="Montserrat ExtraBold" panose="00000900000000000000" pitchFamily="2" charset="-52"/>
              </a:rPr>
              <a:t>Из них: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По достижении совершеннолетия -  </a:t>
            </a:r>
            <a:r>
              <a:rPr lang="ru-RU" sz="1800" dirty="0">
                <a:latin typeface="Montserrat ExtraBold" panose="00000900000000000000" pitchFamily="2" charset="-52"/>
              </a:rPr>
              <a:t>2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В связи с переменой места жительства -  </a:t>
            </a:r>
            <a:r>
              <a:rPr lang="ru-RU" sz="1800" dirty="0">
                <a:latin typeface="Montserrat ExtraBold" panose="00000900000000000000" pitchFamily="2" charset="-52"/>
              </a:rPr>
              <a:t>3</a:t>
            </a:r>
            <a:endParaRPr lang="ru-RU" sz="1800" dirty="0">
              <a:latin typeface="Montserrat Medium" panose="00000600000000000000" pitchFamily="2" charset="-52"/>
            </a:endParaRP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Иные основания - </a:t>
            </a:r>
            <a:r>
              <a:rPr lang="ru-RU" sz="1800" dirty="0">
                <a:latin typeface="Montserrat ExtraBold" panose="00000900000000000000" pitchFamily="2" charset="-52"/>
              </a:rPr>
              <a:t>0 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Помещены в организации для детей-сирот и детей, оставшихся без попечения родителей, на полное государственное обеспечение  –   </a:t>
            </a:r>
            <a:r>
              <a:rPr lang="ru-RU" sz="1800" dirty="0">
                <a:latin typeface="Montserrat ExtraBold" panose="00000900000000000000" pitchFamily="2" charset="-52"/>
              </a:rPr>
              <a:t>2</a:t>
            </a:r>
            <a:r>
              <a:rPr lang="ru-RU" sz="1800" dirty="0" smtClean="0">
                <a:latin typeface="Montserrat Medium" panose="00000600000000000000" pitchFamily="2" charset="-52"/>
              </a:rPr>
              <a:t> </a:t>
            </a:r>
            <a:r>
              <a:rPr lang="ru-RU" sz="1800" dirty="0">
                <a:latin typeface="Montserrat Medium" panose="00000600000000000000" pitchFamily="2" charset="-52"/>
              </a:rPr>
              <a:t>(отменены решения о передаче детей на воспитание в семью -  0 ) 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Состоит детей на воспитании </a:t>
            </a:r>
            <a:r>
              <a:rPr lang="ru-RU" sz="1800" u="sng" dirty="0">
                <a:latin typeface="Montserrat ExtraBold" panose="00000900000000000000" pitchFamily="2" charset="-52"/>
              </a:rPr>
              <a:t>на </a:t>
            </a:r>
            <a:r>
              <a:rPr lang="ru-RU" sz="1800" u="sng" dirty="0" smtClean="0">
                <a:latin typeface="Montserrat ExtraBold" panose="00000900000000000000" pitchFamily="2" charset="-52"/>
              </a:rPr>
              <a:t>31.12.2021 </a:t>
            </a:r>
            <a:r>
              <a:rPr lang="ru-RU" sz="1800" dirty="0">
                <a:latin typeface="Montserrat Medium" panose="00000600000000000000" pitchFamily="2" charset="-52"/>
              </a:rPr>
              <a:t>в семьях -  </a:t>
            </a:r>
            <a:r>
              <a:rPr lang="ru-RU" sz="1800" dirty="0" smtClean="0">
                <a:latin typeface="Montserrat ExtraBold" panose="00000900000000000000" pitchFamily="2" charset="-52"/>
              </a:rPr>
              <a:t>46</a:t>
            </a:r>
            <a:endParaRPr lang="ru-RU" sz="1800" dirty="0">
              <a:latin typeface="Montserrat ExtraBold" panose="00000900000000000000" pitchFamily="2" charset="-52"/>
            </a:endParaRP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Из них детей-сирот –  </a:t>
            </a:r>
            <a:r>
              <a:rPr lang="ru-RU" sz="1800" dirty="0" smtClean="0">
                <a:latin typeface="Montserrat ExtraBold" panose="00000900000000000000" pitchFamily="2" charset="-52"/>
              </a:rPr>
              <a:t>14</a:t>
            </a:r>
            <a:endParaRPr lang="ru-RU" sz="1800" dirty="0">
              <a:latin typeface="Montserrat ExtraBold" panose="00000900000000000000" pitchFamily="2" charset="-52"/>
            </a:endParaRP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Детей-инвалидов -  </a:t>
            </a:r>
            <a:r>
              <a:rPr lang="ru-RU" sz="1800" dirty="0">
                <a:latin typeface="Montserrat ExtraBold" panose="00000900000000000000" pitchFamily="2" charset="-52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33605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9" y="398548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Прием жителей специалистами ОТДЕЛА 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ОПЕКИ И ПОПЕЧИТЕЛЬСТВА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5" y="1628272"/>
            <a:ext cx="6844890" cy="445421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SemiBold" panose="00000700000000000000" pitchFamily="2" charset="-52"/>
              </a:rPr>
              <a:t>В связи с эпидемиологической обстановкой приём граждан с апреля по декабрь </a:t>
            </a:r>
            <a:r>
              <a:rPr lang="ru-RU" sz="2000" b="1" dirty="0" smtClean="0">
                <a:latin typeface="Montserrat SemiBold" panose="00000700000000000000" pitchFamily="2" charset="-52"/>
              </a:rPr>
              <a:t>2021 </a:t>
            </a:r>
            <a:r>
              <a:rPr lang="ru-RU" sz="2000" b="1" dirty="0">
                <a:latin typeface="Montserrat SemiBold" panose="00000700000000000000" pitchFamily="2" charset="-52"/>
              </a:rPr>
              <a:t>года осуществлялся строго по предварительной записи.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Medium" panose="00000600000000000000" pitchFamily="2" charset="-52"/>
              </a:rPr>
              <a:t>Записаться на прием </a:t>
            </a:r>
            <a:r>
              <a:rPr lang="ru-RU" sz="2000" b="1" dirty="0">
                <a:latin typeface="Montserrat Light" panose="00000400000000000000" pitchFamily="2" charset="-52"/>
              </a:rPr>
              <a:t>можно по телефону: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320 73 60 </a:t>
            </a:r>
            <a:r>
              <a:rPr lang="ru-RU" sz="2000" dirty="0">
                <a:latin typeface="Montserrat Medium" panose="00000600000000000000" pitchFamily="2" charset="-52"/>
              </a:rPr>
              <a:t>(</a:t>
            </a:r>
            <a:r>
              <a:rPr lang="ru-RU" sz="2000" dirty="0" err="1">
                <a:latin typeface="Montserrat Medium" panose="00000600000000000000" pitchFamily="2" charset="-52"/>
              </a:rPr>
              <a:t>пн-чт</a:t>
            </a:r>
            <a:r>
              <a:rPr lang="ru-RU" sz="2000" dirty="0">
                <a:latin typeface="Montserrat Medium" panose="00000600000000000000" pitchFamily="2" charset="-52"/>
              </a:rPr>
              <a:t> с 09.00 до 17.00)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Выдача готовых документов (Постановлений, справок, ответов на заявления) осуществляется в приёмной (</a:t>
            </a:r>
            <a:r>
              <a:rPr lang="ru-RU" sz="2000" b="1" dirty="0" err="1">
                <a:latin typeface="Montserrat Light" panose="00000400000000000000" pitchFamily="2" charset="-52"/>
              </a:rPr>
              <a:t>каб</a:t>
            </a:r>
            <a:r>
              <a:rPr lang="ru-RU" sz="2000" b="1" dirty="0">
                <a:latin typeface="Montserrat Light" panose="00000400000000000000" pitchFamily="2" charset="-52"/>
              </a:rPr>
              <a:t>. №10) </a:t>
            </a:r>
            <a:r>
              <a:rPr lang="ru-RU" sz="2000" b="1" dirty="0">
                <a:latin typeface="Montserrat Medium" panose="00000600000000000000" pitchFamily="2" charset="-52"/>
              </a:rPr>
              <a:t>ежедневно с 09.00 — 17.00.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Уточнить </a:t>
            </a:r>
            <a:r>
              <a:rPr lang="ru-RU" sz="2000" b="1" dirty="0">
                <a:latin typeface="Montserrat Medium" panose="00000600000000000000" pitchFamily="2" charset="-52"/>
              </a:rPr>
              <a:t>готовность документов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Medium" panose="00000600000000000000" pitchFamily="2" charset="-52"/>
              </a:rPr>
              <a:t> </a:t>
            </a:r>
            <a:r>
              <a:rPr lang="ru-RU" sz="2000" b="1" dirty="0">
                <a:latin typeface="Montserrat Light" panose="00000400000000000000" pitchFamily="2" charset="-52"/>
              </a:rPr>
              <a:t>можно по телефону:  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  </a:t>
            </a: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321 20 46</a:t>
            </a:r>
          </a:p>
        </p:txBody>
      </p:sp>
      <p:pic>
        <p:nvPicPr>
          <p:cNvPr id="1026" name="Picture 2" descr="C:\Users\Пользователь\Desktop\20220317_103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75" y="1565329"/>
            <a:ext cx="4007604" cy="400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79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51" y="365974"/>
            <a:ext cx="9547671" cy="10086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Анализ результатов судебной деятельности по защите прав несовершеннолетних: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4" y="1628272"/>
            <a:ext cx="4909559" cy="445421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sz="20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2021</a:t>
            </a: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b="1" dirty="0">
                <a:latin typeface="Montserrat Medium" panose="00000600000000000000" pitchFamily="2" charset="-52"/>
              </a:rPr>
              <a:t>Проведено судебных заседаний:  </a:t>
            </a:r>
            <a:r>
              <a:rPr lang="ru-RU" sz="1600" b="1" dirty="0" smtClean="0">
                <a:solidFill>
                  <a:srgbClr val="21778B"/>
                </a:solidFill>
                <a:latin typeface="Montserrat ExtraBold" panose="00000900000000000000" pitchFamily="2" charset="-52"/>
              </a:rPr>
              <a:t>274</a:t>
            </a:r>
            <a:endParaRPr lang="ru-RU" sz="1600" b="1" dirty="0">
              <a:solidFill>
                <a:srgbClr val="21778B"/>
              </a:solidFill>
              <a:latin typeface="Montserrat ExtraBold" panose="000009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sz="1600" b="1" dirty="0">
              <a:latin typeface="Montserrat Medium" panose="00000600000000000000" pitchFamily="2" charset="-52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детей, родители которых лишены родительских прав – </a:t>
            </a:r>
            <a:r>
              <a:rPr lang="ru-RU" sz="1400" dirty="0">
                <a:latin typeface="Montserrat ExtraBold" panose="00000900000000000000" pitchFamily="2" charset="-52"/>
              </a:rPr>
              <a:t>3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детей, у которых родители ограничены в родительских правах –  </a:t>
            </a:r>
            <a:r>
              <a:rPr lang="ru-RU" sz="1400" dirty="0">
                <a:latin typeface="Montserrat ExtraBold" panose="00000900000000000000" pitchFamily="2" charset="-52"/>
              </a:rPr>
              <a:t>0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родителей, лишенных родительских прав -  </a:t>
            </a:r>
            <a:r>
              <a:rPr lang="ru-RU" sz="1400" dirty="0">
                <a:latin typeface="Montserrat Black" panose="00000A00000000000000" pitchFamily="2" charset="-52"/>
              </a:rPr>
              <a:t>5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родителей ограниченных в родительских правах –  </a:t>
            </a:r>
            <a:r>
              <a:rPr lang="ru-RU" sz="1400" dirty="0">
                <a:latin typeface="Montserrat ExtraBold" panose="00000900000000000000" pitchFamily="2" charset="-52"/>
              </a:rPr>
              <a:t>0</a:t>
            </a:r>
          </a:p>
        </p:txBody>
      </p:sp>
      <p:sp>
        <p:nvSpPr>
          <p:cNvPr id="15" name="Объект 4">
            <a:extLst>
              <a:ext uri="{FF2B5EF4-FFF2-40B4-BE49-F238E27FC236}">
                <a16:creationId xmlns="" xmlns:a16="http://schemas.microsoft.com/office/drawing/2014/main" id="{4749F8FE-4FB8-48B5-85DB-3541F32EF821}"/>
              </a:ext>
            </a:extLst>
          </p:cNvPr>
          <p:cNvSpPr txBox="1">
            <a:spLocks/>
          </p:cNvSpPr>
          <p:nvPr/>
        </p:nvSpPr>
        <p:spPr>
          <a:xfrm>
            <a:off x="5986923" y="1676589"/>
            <a:ext cx="5012509" cy="4454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2020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b="1" dirty="0">
                <a:latin typeface="Montserrat Medium" panose="00000600000000000000" pitchFamily="2" charset="-52"/>
              </a:rPr>
              <a:t>Проведено судебных заседаний:  </a:t>
            </a:r>
            <a:r>
              <a:rPr lang="ru-RU" sz="16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191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ru-RU" sz="1600" b="1" dirty="0">
              <a:latin typeface="Montserrat Medium" panose="00000600000000000000" pitchFamily="2" charset="-52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детей, родители которых лишены родительских прав – </a:t>
            </a:r>
            <a:r>
              <a:rPr lang="ru-RU" sz="1400" dirty="0">
                <a:latin typeface="Montserrat ExtraBold" panose="00000900000000000000" pitchFamily="2" charset="-52"/>
              </a:rPr>
              <a:t>3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детей, у которых родители ограничены в родительских правах –  </a:t>
            </a:r>
            <a:r>
              <a:rPr lang="ru-RU" sz="1400" dirty="0">
                <a:latin typeface="Montserrat ExtraBold" panose="00000900000000000000" pitchFamily="2" charset="-52"/>
              </a:rPr>
              <a:t>0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родителей, лишенных родительских прав -  </a:t>
            </a:r>
            <a:r>
              <a:rPr lang="ru-RU" sz="1400" dirty="0">
                <a:latin typeface="Montserrat ExtraBold" panose="00000900000000000000" pitchFamily="2" charset="-52"/>
              </a:rPr>
              <a:t>3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родителей ограниченных в родительских правах – </a:t>
            </a:r>
            <a:r>
              <a:rPr lang="ru-RU" sz="1400" dirty="0">
                <a:latin typeface="Montserrat ExtraBold" panose="00000900000000000000" pitchFamily="2" charset="-52"/>
              </a:rPr>
              <a:t>0 </a:t>
            </a:r>
          </a:p>
        </p:txBody>
      </p:sp>
    </p:spTree>
    <p:extLst>
      <p:ext uri="{BB962C8B-B14F-4D97-AF65-F5344CB8AC3E}">
        <p14:creationId xmlns:p14="http://schemas.microsoft.com/office/powerpoint/2010/main" val="341711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A6B6FC78-7143-4414-8D96-99DEE82DB6DA}"/>
              </a:ext>
            </a:extLst>
          </p:cNvPr>
          <p:cNvGrpSpPr/>
          <p:nvPr/>
        </p:nvGrpSpPr>
        <p:grpSpPr>
          <a:xfrm>
            <a:off x="-1618203" y="-819688"/>
            <a:ext cx="9232263" cy="10595790"/>
            <a:chOff x="-1618203" y="-819688"/>
            <a:chExt cx="9232263" cy="10595790"/>
          </a:xfrm>
        </p:grpSpPr>
        <p:pic>
          <p:nvPicPr>
            <p:cNvPr id="6" name="Объект 4">
              <a:extLst>
                <a:ext uri="{FF2B5EF4-FFF2-40B4-BE49-F238E27FC236}">
                  <a16:creationId xmlns="" xmlns:a16="http://schemas.microsoft.com/office/drawing/2014/main" id="{7AB6371C-DA99-49DE-85ED-C39C9F9FC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18203" y="3385720"/>
              <a:ext cx="7817481" cy="46963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" name="Объект 4">
              <a:extLst>
                <a:ext uri="{FF2B5EF4-FFF2-40B4-BE49-F238E27FC236}">
                  <a16:creationId xmlns="" xmlns:a16="http://schemas.microsoft.com/office/drawing/2014/main" id="{A3714CC3-1A88-4A92-8082-7DA449DEF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98"/>
            <a:stretch/>
          </p:blipFill>
          <p:spPr>
            <a:xfrm>
              <a:off x="-1246363" y="-819688"/>
              <a:ext cx="8860423" cy="43121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Объект 4">
              <a:extLst>
                <a:ext uri="{FF2B5EF4-FFF2-40B4-BE49-F238E27FC236}">
                  <a16:creationId xmlns="" xmlns:a16="http://schemas.microsoft.com/office/drawing/2014/main" id="{03D97F2F-FD46-40C9-A691-997148836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465" r="32306" b="6450"/>
            <a:stretch/>
          </p:blipFill>
          <p:spPr>
            <a:xfrm>
              <a:off x="758645" y="5857565"/>
              <a:ext cx="6473351" cy="3918537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8BC8FE39-9770-45D2-B880-6C98B12483ED}"/>
              </a:ext>
            </a:extLst>
          </p:cNvPr>
          <p:cNvGrpSpPr/>
          <p:nvPr/>
        </p:nvGrpSpPr>
        <p:grpSpPr>
          <a:xfrm>
            <a:off x="-2736247" y="-4491335"/>
            <a:ext cx="10716703" cy="15451018"/>
            <a:chOff x="-2736247" y="-4491335"/>
            <a:chExt cx="10716703" cy="15451018"/>
          </a:xfrm>
        </p:grpSpPr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617F70BD-BF33-4A45-AE7F-CADA2A24B1E2}"/>
                </a:ext>
              </a:extLst>
            </p:cNvPr>
            <p:cNvSpPr/>
            <p:nvPr/>
          </p:nvSpPr>
          <p:spPr>
            <a:xfrm rot="2370478">
              <a:off x="-2736247" y="-4491335"/>
              <a:ext cx="7105591" cy="11889068"/>
            </a:xfrm>
            <a:prstGeom prst="rect">
              <a:avLst/>
            </a:prstGeom>
            <a:solidFill>
              <a:schemeClr val="bg1">
                <a:alpha val="4274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0B6B65BD-C49A-476B-9A3F-C4E56541FD3F}"/>
                </a:ext>
              </a:extLst>
            </p:cNvPr>
            <p:cNvSpPr/>
            <p:nvPr/>
          </p:nvSpPr>
          <p:spPr>
            <a:xfrm rot="2370478">
              <a:off x="874865" y="5513546"/>
              <a:ext cx="7105591" cy="5446137"/>
            </a:xfrm>
            <a:prstGeom prst="rect">
              <a:avLst/>
            </a:prstGeom>
            <a:solidFill>
              <a:schemeClr val="bg1">
                <a:alpha val="4274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B52D876-3F64-485A-8871-29B08B33712E}"/>
              </a:ext>
            </a:extLst>
          </p:cNvPr>
          <p:cNvSpPr/>
          <p:nvPr/>
        </p:nvSpPr>
        <p:spPr>
          <a:xfrm rot="2436641">
            <a:off x="3238564" y="51416"/>
            <a:ext cx="8008561" cy="6604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4F6710-7794-40DB-8C7D-77666179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27" y="2580078"/>
            <a:ext cx="10515600" cy="194350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БЛАГОУСТРОЙСТВО 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территории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МО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МО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 №7 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/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в 2021 году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EA1B1605-EEEB-4066-AEA9-9D7432D7C7CB}"/>
              </a:ext>
            </a:extLst>
          </p:cNvPr>
          <p:cNvCxnSpPr>
            <a:cxnSpLocks/>
          </p:cNvCxnSpPr>
          <p:nvPr/>
        </p:nvCxnSpPr>
        <p:spPr>
          <a:xfrm flipH="1">
            <a:off x="2053389" y="-735147"/>
            <a:ext cx="3420655" cy="3989588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C4C3DF59-21C5-41A8-8C67-78C87D494EC3}"/>
              </a:ext>
            </a:extLst>
          </p:cNvPr>
          <p:cNvCxnSpPr>
            <a:cxnSpLocks/>
          </p:cNvCxnSpPr>
          <p:nvPr/>
        </p:nvCxnSpPr>
        <p:spPr>
          <a:xfrm flipH="1" flipV="1">
            <a:off x="2041437" y="3242489"/>
            <a:ext cx="4364598" cy="3748908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C21DB63F-499B-4F40-8FB8-2B0D46876FB4}"/>
              </a:ext>
            </a:extLst>
          </p:cNvPr>
          <p:cNvSpPr/>
          <p:nvPr/>
        </p:nvSpPr>
        <p:spPr>
          <a:xfrm rot="19406154">
            <a:off x="11005332" y="-628285"/>
            <a:ext cx="1800520" cy="299325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58FFEBBB-ECFC-437A-A780-ED9FBC756008}"/>
              </a:ext>
            </a:extLst>
          </p:cNvPr>
          <p:cNvSpPr/>
          <p:nvPr/>
        </p:nvSpPr>
        <p:spPr>
          <a:xfrm rot="1668222">
            <a:off x="10909395" y="-27734"/>
            <a:ext cx="2205108" cy="2622163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5FBAA9E9-0CCB-44C7-B00C-DBE51353D121}"/>
              </a:ext>
            </a:extLst>
          </p:cNvPr>
          <p:cNvSpPr/>
          <p:nvPr/>
        </p:nvSpPr>
        <p:spPr>
          <a:xfrm rot="2866706">
            <a:off x="11334797" y="1942889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Номер слайда 19">
            <a:extLst>
              <a:ext uri="{FF2B5EF4-FFF2-40B4-BE49-F238E27FC236}">
                <a16:creationId xmlns="" xmlns:a16="http://schemas.microsoft.com/office/drawing/2014/main" id="{57567C98-70F9-47AE-B846-5F668772346A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34390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81481"/>
            <a:ext cx="9895437" cy="100869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ВЦП «Благоустройство территории в 2021 году»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7790" y="808076"/>
          <a:ext cx="11416419" cy="5179612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43407">
                  <a:extLst>
                    <a:ext uri="{9D8B030D-6E8A-4147-A177-3AD203B41FA5}">
                      <a16:colId xmlns="" xmlns:a16="http://schemas.microsoft.com/office/drawing/2014/main" val="1026021288"/>
                    </a:ext>
                  </a:extLst>
                </a:gridCol>
                <a:gridCol w="7208692">
                  <a:extLst>
                    <a:ext uri="{9D8B030D-6E8A-4147-A177-3AD203B41FA5}">
                      <a16:colId xmlns="" xmlns:a16="http://schemas.microsoft.com/office/drawing/2014/main" val="3351461639"/>
                    </a:ext>
                  </a:extLst>
                </a:gridCol>
                <a:gridCol w="1610006">
                  <a:extLst>
                    <a:ext uri="{9D8B030D-6E8A-4147-A177-3AD203B41FA5}">
                      <a16:colId xmlns="" xmlns:a16="http://schemas.microsoft.com/office/drawing/2014/main" val="2097978172"/>
                    </a:ext>
                  </a:extLst>
                </a:gridCol>
                <a:gridCol w="1153742">
                  <a:extLst>
                    <a:ext uri="{9D8B030D-6E8A-4147-A177-3AD203B41FA5}">
                      <a16:colId xmlns="" xmlns:a16="http://schemas.microsoft.com/office/drawing/2014/main" val="3352498281"/>
                    </a:ext>
                  </a:extLst>
                </a:gridCol>
                <a:gridCol w="1100572">
                  <a:extLst>
                    <a:ext uri="{9D8B030D-6E8A-4147-A177-3AD203B41FA5}">
                      <a16:colId xmlns="" xmlns:a16="http://schemas.microsoft.com/office/drawing/2014/main" val="2315970327"/>
                    </a:ext>
                  </a:extLst>
                </a:gridCol>
              </a:tblGrid>
              <a:tr h="712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№ п/п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Наименование мероприятия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Запланировано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(тыс. рублей)</a:t>
                      </a: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Исполнено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(тыс. рублей)</a:t>
                      </a: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%  исполнения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="" xmlns:a16="http://schemas.microsoft.com/office/drawing/2014/main" val="1115963428"/>
                  </a:ext>
                </a:extLst>
              </a:tr>
              <a:tr h="2230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1.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Обеспечение проектирования благоустройства при размещении объектов благоустройства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1141,40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101,30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8,9%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05264714"/>
                  </a:ext>
                </a:extLst>
              </a:tr>
              <a:tr h="8679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2.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defTabSz="704850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Содержание внутриквартальных территорий в части обеспечения ремонта покрытий, расположенных на внутриквартальных территориях, и проведение санитарных рубок (в том числе удаление аварийных, больных деревьев и кустарников) на территориях, не относящихся к территориям зеленых насаждений в соответствии с законом Санкт-Петербурга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3 807,50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3 804,90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99,9%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56277797"/>
                  </a:ext>
                </a:extLst>
              </a:tr>
              <a:tr h="436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3.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Размещение, содержание спортивных, детских площадок, включая ремонт расположенных на них элементов благоустройства, на внутриквартальных территориях.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713316745"/>
                  </a:ext>
                </a:extLst>
              </a:tr>
              <a:tr h="436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4.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Размещение контейнерных площадок на внутриквартальных территориях, ремонт элементов благоустройства, расположенных на контейнерных площадках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1 142,50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1 142,40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002625649"/>
                  </a:ext>
                </a:extLst>
              </a:tr>
              <a:tr h="11577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5.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Размещение, содержание, включая ремонт, ограждений декоративных, ограждений газонных, полусфер, надолбов, приствольных решеток, устройств для вертикального озеленения и цветочного оформления, навесов, беседок, уличной мебели, урн, элементов озеленения, информационных щитов и стендов, планировочного устройства, за исключением велосипедных дорожек; размещение покрытий, в том числе предназначенных для кратковременного и длительного хранения индивидуального автотранспорта, на внутриквартальных территориях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518,90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518,60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99,9%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679212181"/>
                  </a:ext>
                </a:extLst>
              </a:tr>
              <a:tr h="5884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6.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Временное размещение, содержание, включая ремонт, элементов оформления Санкт-Петербурга к мероприятиям, в том числе культурно-массовым мероприятиям, городского, всероссийского и международного значения на внутриквартальных территориях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333,10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333,00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99261239"/>
                  </a:ext>
                </a:extLst>
              </a:tr>
              <a:tr h="497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7.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Осуществление работ в сфере озеленения на территории муниципального образования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25 253,60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25 201,50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99,8%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197633114"/>
                  </a:ext>
                </a:extLst>
              </a:tr>
              <a:tr h="25928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Montserrat Medium" panose="00000600000000000000" pitchFamily="2" charset="-52"/>
                        </a:rPr>
                        <a:t>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Montserrat Light" panose="00000400000000000000" pitchFamily="2" charset="-52"/>
                        </a:rPr>
                        <a:t>ИТОГО</a:t>
                      </a:r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Montserrat Medium" panose="00000600000000000000" pitchFamily="2" charset="-52"/>
                        </a:rPr>
                        <a:t>: 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7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 Light" panose="00000400000000000000" pitchFamily="2" charset="-52"/>
                        </a:rPr>
                        <a:t>32 205,0</a:t>
                      </a:r>
                    </a:p>
                  </a:txBody>
                  <a:tcPr marL="4600" marR="4600" marT="4600" marB="0" anchor="ctr"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7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 Light" panose="00000400000000000000" pitchFamily="2" charset="-52"/>
                        </a:rPr>
                        <a:t>31 101,7 </a:t>
                      </a:r>
                    </a:p>
                  </a:txBody>
                  <a:tcPr marL="4600" marR="4600" marT="4600" marB="0" anchor="ctr"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7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 Light" panose="00000400000000000000" pitchFamily="2" charset="-52"/>
                        </a:rPr>
                        <a:t>96,6%</a:t>
                      </a:r>
                    </a:p>
                  </a:txBody>
                  <a:tcPr marL="4600" marR="4600" marT="4600" marB="0" anchor="ctr"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78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66287066"/>
                  </a:ext>
                </a:extLst>
              </a:tr>
            </a:tbl>
          </a:graphicData>
        </a:graphic>
      </p:graphicFrame>
      <p:sp>
        <p:nvSpPr>
          <p:cNvPr id="7" name="Номер слайда 19">
            <a:extLst>
              <a:ext uri="{FF2B5EF4-FFF2-40B4-BE49-F238E27FC236}">
                <a16:creationId xmlns="" xmlns:a16="http://schemas.microsoft.com/office/drawing/2014/main" id="{8AA0C27E-0E92-4152-9F0B-971AA8D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504" y="6457221"/>
            <a:ext cx="2743200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14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8B411B55-DD19-4BA2-B676-DCCD061D6FB0}"/>
              </a:ext>
            </a:extLst>
          </p:cNvPr>
          <p:cNvCxnSpPr>
            <a:cxnSpLocks/>
          </p:cNvCxnSpPr>
          <p:nvPr/>
        </p:nvCxnSpPr>
        <p:spPr>
          <a:xfrm flipH="1">
            <a:off x="303224" y="-378131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285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98CC210-F18D-4E29-97AD-A12302EDFF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04" y="4296293"/>
            <a:ext cx="3037749" cy="2278312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131DA7D4-83C5-4E27-A9B7-D7498725384E}"/>
              </a:ext>
            </a:extLst>
          </p:cNvPr>
          <p:cNvSpPr/>
          <p:nvPr/>
        </p:nvSpPr>
        <p:spPr>
          <a:xfrm>
            <a:off x="6708710" y="283395"/>
            <a:ext cx="5483290" cy="1008692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869" y="302057"/>
            <a:ext cx="5725821" cy="100869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7-я линия В.О., д. 26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780E4E87-E934-4314-A05B-6B205F615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9162" y="1943100"/>
            <a:ext cx="4423263" cy="4404025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пешеходных дорожек из тротуарной плитки – 38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детской игровой площадки – 188,9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спортивной площадки – 79,8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детского игрового оборудования - 4 шт.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спортивного оборудования - 4 шт.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МАФ и уличной мебели – 8 шт.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Восстановление, устройство газонов – 218,3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ограждений газонов – 70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пог.м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ограждений спортивной площадки – 41,9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пог.м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Посадка кустарников – 72 шт. </a:t>
            </a:r>
          </a:p>
          <a:p>
            <a:endParaRPr lang="ru-RU" sz="1600" b="1" dirty="0">
              <a:latin typeface="Montserrat Light" panose="00000400000000000000" pitchFamily="2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9BDE26-A34F-4666-B0AC-1522E914493C}"/>
              </a:ext>
            </a:extLst>
          </p:cNvPr>
          <p:cNvSpPr txBox="1"/>
          <p:nvPr/>
        </p:nvSpPr>
        <p:spPr>
          <a:xfrm>
            <a:off x="722429" y="748875"/>
            <a:ext cx="1247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ДО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B0B7981-AD0B-4921-926C-C8372F8C56CA}"/>
              </a:ext>
            </a:extLst>
          </p:cNvPr>
          <p:cNvSpPr txBox="1"/>
          <p:nvPr/>
        </p:nvSpPr>
        <p:spPr>
          <a:xfrm>
            <a:off x="4690283" y="3729879"/>
            <a:ext cx="1682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ПОСЛЕ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22" name="Номер слайда 19">
            <a:extLst>
              <a:ext uri="{FF2B5EF4-FFF2-40B4-BE49-F238E27FC236}">
                <a16:creationId xmlns="" xmlns:a16="http://schemas.microsoft.com/office/drawing/2014/main" id="{AF430FBA-3432-4418-8198-B862DB7BB3FD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EF86F84E-F229-4A30-BAAA-2C353A4E6BDD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B808A666-6DF3-49A6-AB72-1C1A110D1E4E}"/>
              </a:ext>
            </a:extLst>
          </p:cNvPr>
          <p:cNvSpPr/>
          <p:nvPr/>
        </p:nvSpPr>
        <p:spPr>
          <a:xfrm>
            <a:off x="4536396" y="3606568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F1F1725F-A1B4-4EF1-9E86-A6A067DCF7A8}"/>
              </a:ext>
            </a:extLst>
          </p:cNvPr>
          <p:cNvSpPr/>
          <p:nvPr/>
        </p:nvSpPr>
        <p:spPr>
          <a:xfrm>
            <a:off x="539698" y="679038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5FC8A0D4-8490-4A5A-8DBD-6864C8D95997}"/>
              </a:ext>
            </a:extLst>
          </p:cNvPr>
          <p:cNvSpPr/>
          <p:nvPr/>
        </p:nvSpPr>
        <p:spPr>
          <a:xfrm rot="15909340">
            <a:off x="-1364396" y="5546918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A2AB05E-D1A1-4912-A1AF-EECF4BE08D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5" y="1289680"/>
            <a:ext cx="2855934" cy="21419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1ADDBD8-7088-4C02-8777-9B3447447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800" y="1289680"/>
            <a:ext cx="2855933" cy="21419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8B26DEA-0C98-46CC-9410-86BE60D018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24" y="4296293"/>
            <a:ext cx="3037749" cy="227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99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131DA7D4-83C5-4E27-A9B7-D7498725384E}"/>
              </a:ext>
            </a:extLst>
          </p:cNvPr>
          <p:cNvSpPr/>
          <p:nvPr/>
        </p:nvSpPr>
        <p:spPr>
          <a:xfrm>
            <a:off x="6708710" y="283395"/>
            <a:ext cx="5483290" cy="1008692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869" y="302057"/>
            <a:ext cx="5725821" cy="100869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8-я линия В.О., д. 31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780E4E87-E934-4314-A05B-6B205F615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7908" y="1943100"/>
            <a:ext cx="3617405" cy="4404025"/>
          </a:xfrm>
        </p:spPr>
        <p:txBody>
          <a:bodyPr>
            <a:normAutofit/>
          </a:bodyPr>
          <a:lstStyle/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пешеходных дорожек из тротуарной плитки – 11,5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детской игровой площадки – 145,7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детского игрового оборудования - 5 шт.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МАФ  и уличной мебели – 5 шт.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Восстановление, устройство газонов – 364,4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Посадка кустарников – 33 шт. </a:t>
            </a:r>
          </a:p>
          <a:p>
            <a:endParaRPr lang="ru-RU" sz="1600" b="1" dirty="0">
              <a:latin typeface="Montserrat Light" panose="00000400000000000000" pitchFamily="2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9BDE26-A34F-4666-B0AC-1522E914493C}"/>
              </a:ext>
            </a:extLst>
          </p:cNvPr>
          <p:cNvSpPr txBox="1"/>
          <p:nvPr/>
        </p:nvSpPr>
        <p:spPr>
          <a:xfrm>
            <a:off x="722429" y="748875"/>
            <a:ext cx="1247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ДО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B0B7981-AD0B-4921-926C-C8372F8C56CA}"/>
              </a:ext>
            </a:extLst>
          </p:cNvPr>
          <p:cNvSpPr txBox="1"/>
          <p:nvPr/>
        </p:nvSpPr>
        <p:spPr>
          <a:xfrm>
            <a:off x="4690283" y="3685919"/>
            <a:ext cx="1682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ПОСЛЕ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22" name="Номер слайда 19">
            <a:extLst>
              <a:ext uri="{FF2B5EF4-FFF2-40B4-BE49-F238E27FC236}">
                <a16:creationId xmlns="" xmlns:a16="http://schemas.microsoft.com/office/drawing/2014/main" id="{AF430FBA-3432-4418-8198-B862DB7BB3FD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EF86F84E-F229-4A30-BAAA-2C353A4E6BDD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B808A666-6DF3-49A6-AB72-1C1A110D1E4E}"/>
              </a:ext>
            </a:extLst>
          </p:cNvPr>
          <p:cNvSpPr/>
          <p:nvPr/>
        </p:nvSpPr>
        <p:spPr>
          <a:xfrm>
            <a:off x="4536396" y="3562608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F1F1725F-A1B4-4EF1-9E86-A6A067DCF7A8}"/>
              </a:ext>
            </a:extLst>
          </p:cNvPr>
          <p:cNvSpPr/>
          <p:nvPr/>
        </p:nvSpPr>
        <p:spPr>
          <a:xfrm>
            <a:off x="539698" y="679038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5FC8A0D4-8490-4A5A-8DBD-6864C8D95997}"/>
              </a:ext>
            </a:extLst>
          </p:cNvPr>
          <p:cNvSpPr/>
          <p:nvPr/>
        </p:nvSpPr>
        <p:spPr>
          <a:xfrm rot="15909340">
            <a:off x="-1364396" y="5546918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5">
            <a:extLst>
              <a:ext uri="{FF2B5EF4-FFF2-40B4-BE49-F238E27FC236}">
                <a16:creationId xmlns="" xmlns:a16="http://schemas.microsoft.com/office/drawing/2014/main" id="{C57E667E-E540-4CE3-B062-629D30BC23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/>
          <a:stretch/>
        </p:blipFill>
        <p:spPr bwMode="auto">
          <a:xfrm>
            <a:off x="539698" y="1336626"/>
            <a:ext cx="7272747" cy="21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A584963-D1C0-4E43-B8E4-BB7705377B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63" y="4159595"/>
            <a:ext cx="2520728" cy="26291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44F5EF1-8659-4981-AF36-51756E55E0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602" y="4159595"/>
            <a:ext cx="1971843" cy="26291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7C4FB77-C8C2-461F-8E62-3F3696BC74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22" y="4159595"/>
            <a:ext cx="1971842" cy="26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95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E61CF36-D719-43F1-909D-EAE321C921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2" y="4411367"/>
            <a:ext cx="1770964" cy="23612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7EB8142-05E4-4196-B2F4-8AC5169EF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5" y="4411366"/>
            <a:ext cx="3151105" cy="23633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8B40B13-C61C-4059-8A61-B1959D6BB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26" y="4413410"/>
            <a:ext cx="1770965" cy="2361286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131DA7D4-83C5-4E27-A9B7-D7498725384E}"/>
              </a:ext>
            </a:extLst>
          </p:cNvPr>
          <p:cNvSpPr/>
          <p:nvPr/>
        </p:nvSpPr>
        <p:spPr>
          <a:xfrm>
            <a:off x="6708710" y="283395"/>
            <a:ext cx="5483290" cy="1008692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869" y="302057"/>
            <a:ext cx="5725821" cy="100869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13-я линия В.О., д. 10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780E4E87-E934-4314-A05B-6B205F615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7908" y="1943100"/>
            <a:ext cx="3617405" cy="4404025"/>
          </a:xfrm>
        </p:spPr>
        <p:txBody>
          <a:bodyPr>
            <a:normAutofit/>
          </a:bodyPr>
          <a:lstStyle/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пешеходных дорожек из тротуарной плитки – 37,6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детской игровой площадки – 54,7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детского игрового оборудования - 2 шт.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МАФ и уличной мебели – 5 шт.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Восстановление, устройство газонов – 115,1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Посадка кустарников – 27 шт. </a:t>
            </a:r>
          </a:p>
          <a:p>
            <a:endParaRPr lang="ru-RU" sz="1600" b="1" dirty="0">
              <a:latin typeface="Montserrat Light" panose="00000400000000000000" pitchFamily="2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9BDE26-A34F-4666-B0AC-1522E914493C}"/>
              </a:ext>
            </a:extLst>
          </p:cNvPr>
          <p:cNvSpPr txBox="1"/>
          <p:nvPr/>
        </p:nvSpPr>
        <p:spPr>
          <a:xfrm>
            <a:off x="722429" y="748875"/>
            <a:ext cx="1247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ДО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B0B7981-AD0B-4921-926C-C8372F8C56CA}"/>
              </a:ext>
            </a:extLst>
          </p:cNvPr>
          <p:cNvSpPr txBox="1"/>
          <p:nvPr/>
        </p:nvSpPr>
        <p:spPr>
          <a:xfrm>
            <a:off x="4690283" y="3888146"/>
            <a:ext cx="1682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ПОСЛЕ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22" name="Номер слайда 19">
            <a:extLst>
              <a:ext uri="{FF2B5EF4-FFF2-40B4-BE49-F238E27FC236}">
                <a16:creationId xmlns="" xmlns:a16="http://schemas.microsoft.com/office/drawing/2014/main" id="{AF430FBA-3432-4418-8198-B862DB7BB3FD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EF86F84E-F229-4A30-BAAA-2C353A4E6BDD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B808A666-6DF3-49A6-AB72-1C1A110D1E4E}"/>
              </a:ext>
            </a:extLst>
          </p:cNvPr>
          <p:cNvSpPr/>
          <p:nvPr/>
        </p:nvSpPr>
        <p:spPr>
          <a:xfrm>
            <a:off x="4536396" y="3764835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F1F1725F-A1B4-4EF1-9E86-A6A067DCF7A8}"/>
              </a:ext>
            </a:extLst>
          </p:cNvPr>
          <p:cNvSpPr/>
          <p:nvPr/>
        </p:nvSpPr>
        <p:spPr>
          <a:xfrm>
            <a:off x="539698" y="679038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5FC8A0D4-8490-4A5A-8DBD-6864C8D95997}"/>
              </a:ext>
            </a:extLst>
          </p:cNvPr>
          <p:cNvSpPr/>
          <p:nvPr/>
        </p:nvSpPr>
        <p:spPr>
          <a:xfrm rot="15909340">
            <a:off x="-1364396" y="5546918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Объект 5">
            <a:extLst>
              <a:ext uri="{FF2B5EF4-FFF2-40B4-BE49-F238E27FC236}">
                <a16:creationId xmlns="" xmlns:a16="http://schemas.microsoft.com/office/drawing/2014/main" id="{BB91C77C-B919-4BF5-9F3E-98D8401206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698" y="1386392"/>
            <a:ext cx="3038771" cy="2279612"/>
          </a:xfrm>
          <a:prstGeom prst="rect">
            <a:avLst/>
          </a:prstGeom>
        </p:spPr>
      </p:pic>
      <p:pic>
        <p:nvPicPr>
          <p:cNvPr id="18" name="Рисунок 5">
            <a:extLst>
              <a:ext uri="{FF2B5EF4-FFF2-40B4-BE49-F238E27FC236}">
                <a16:creationId xmlns="" xmlns:a16="http://schemas.microsoft.com/office/drawing/2014/main" id="{F5C7B59C-C77A-411D-AF43-D97A9CA1FD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628" y="1386390"/>
            <a:ext cx="3099840" cy="227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01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Уборка территории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91 ЗНОП МЗ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>
            <a:off x="566298" y="6049108"/>
            <a:ext cx="3287484" cy="607038"/>
          </a:xfrm>
          <a:prstGeom prst="rect">
            <a:avLst/>
          </a:prstGeom>
          <a:solidFill>
            <a:srgbClr val="175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>
            <a:off x="3975349" y="3645168"/>
            <a:ext cx="3489319" cy="1008692"/>
          </a:xfrm>
          <a:prstGeom prst="rect">
            <a:avLst/>
          </a:prstGeom>
          <a:solidFill>
            <a:schemeClr val="bg1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11117361" y="-314585"/>
            <a:ext cx="1722272" cy="1888388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855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7695957C-1A87-429E-BD81-436E366AE431}"/>
              </a:ext>
            </a:extLst>
          </p:cNvPr>
          <p:cNvSpPr/>
          <p:nvPr/>
        </p:nvSpPr>
        <p:spPr>
          <a:xfrm>
            <a:off x="7586238" y="1562841"/>
            <a:ext cx="2848608" cy="11363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2158B06C-52E8-40FC-8E7E-9C5C30330AAA}"/>
              </a:ext>
            </a:extLst>
          </p:cNvPr>
          <p:cNvSpPr/>
          <p:nvPr/>
        </p:nvSpPr>
        <p:spPr>
          <a:xfrm rot="12047272">
            <a:off x="11946232" y="-2029128"/>
            <a:ext cx="1800520" cy="2993253"/>
          </a:xfrm>
          <a:prstGeom prst="rect">
            <a:avLst/>
          </a:prstGeom>
          <a:noFill/>
          <a:ln w="28575">
            <a:solidFill>
              <a:srgbClr val="1751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D7351E6F-4BB9-408B-AB6F-4EEBFCB5F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5350" y="1549640"/>
            <a:ext cx="3489320" cy="19644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A1C9DB9-957C-40CC-BAAB-01B7DCBE9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98" y="1546384"/>
            <a:ext cx="3287484" cy="43833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DACC3ED-0386-49B3-B978-7A165BCC2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238" y="2858002"/>
            <a:ext cx="2848608" cy="37981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7F9F616A-AC8B-48D5-A771-FD6526D55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350" y="4820277"/>
            <a:ext cx="3263767" cy="1835869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E8F48B9B-C5E3-4673-BA51-0566038A6618}"/>
              </a:ext>
            </a:extLst>
          </p:cNvPr>
          <p:cNvSpPr/>
          <p:nvPr/>
        </p:nvSpPr>
        <p:spPr>
          <a:xfrm>
            <a:off x="7360685" y="4820277"/>
            <a:ext cx="103983" cy="1850478"/>
          </a:xfrm>
          <a:prstGeom prst="rect">
            <a:avLst/>
          </a:prstGeom>
          <a:solidFill>
            <a:srgbClr val="175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728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51" y="494382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Установка модулей контейнерных площадок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593135" y="5689591"/>
            <a:ext cx="3910852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7-я линия д. 8 (Днепровский пер.)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334628" y="-1477653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24217270-9B4B-4515-A22C-ACB34558B55F}"/>
              </a:ext>
            </a:extLst>
          </p:cNvPr>
          <p:cNvSpPr/>
          <p:nvPr/>
        </p:nvSpPr>
        <p:spPr>
          <a:xfrm rot="12047272">
            <a:off x="-1591291" y="6074165"/>
            <a:ext cx="1800520" cy="2993253"/>
          </a:xfrm>
          <a:prstGeom prst="rect">
            <a:avLst/>
          </a:prstGeom>
          <a:noFill/>
          <a:ln w="28575">
            <a:solidFill>
              <a:srgbClr val="1751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939AF506-303D-4C43-A1EC-93119DA4BE14}"/>
              </a:ext>
            </a:extLst>
          </p:cNvPr>
          <p:cNvSpPr/>
          <p:nvPr/>
        </p:nvSpPr>
        <p:spPr>
          <a:xfrm rot="15909340">
            <a:off x="-1364396" y="5546918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782883D-AD63-4FD5-BA88-A270206BE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08" y="1627460"/>
            <a:ext cx="3263503" cy="4351338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5C80F17-4310-4365-99BC-BB4CE5DDD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93" y="1627459"/>
            <a:ext cx="3263504" cy="4351339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B32EB950-9164-4BE4-ABE2-BD2A3E1CEC0B}"/>
              </a:ext>
            </a:extLst>
          </p:cNvPr>
          <p:cNvSpPr txBox="1">
            <a:spLocks/>
          </p:cNvSpPr>
          <p:nvPr/>
        </p:nvSpPr>
        <p:spPr>
          <a:xfrm>
            <a:off x="5744566" y="5689591"/>
            <a:ext cx="3910852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Средний пр. В.О. д. 46</a:t>
            </a:r>
          </a:p>
        </p:txBody>
      </p:sp>
    </p:spTree>
    <p:extLst>
      <p:ext uri="{BB962C8B-B14F-4D97-AF65-F5344CB8AC3E}">
        <p14:creationId xmlns:p14="http://schemas.microsoft.com/office/powerpoint/2010/main" val="2121535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5" l="1252" r="97317">
                        <a14:foregroundMark x1="51163" y1="21240" x2="20572" y2="15814"/>
                        <a14:foregroundMark x1="19499" y1="13333" x2="19499" y2="13333"/>
                        <a14:foregroundMark x1="8229" y1="22016" x2="7871" y2="24496"/>
                        <a14:foregroundMark x1="14669" y1="34419" x2="3220" y2="10853"/>
                        <a14:foregroundMark x1="16637" y1="17054" x2="16637" y2="17054"/>
                        <a14:foregroundMark x1="27728" y1="21085" x2="27728" y2="21085"/>
                        <a14:foregroundMark x1="29875" y1="35349" x2="29875" y2="35349"/>
                        <a14:foregroundMark x1="30233" y1="47132" x2="30590" y2="47907"/>
                        <a14:foregroundMark x1="41324" y1="58915" x2="43470" y2="61550"/>
                        <a14:foregroundMark x1="57066" y1="65271" x2="58676" y2="65271"/>
                        <a14:foregroundMark x1="70662" y1="64961" x2="39356" y2="65116"/>
                        <a14:foregroundMark x1="39714" y1="63566" x2="35778" y2="62016"/>
                        <a14:foregroundMark x1="28623" y1="59225" x2="28623" y2="59225"/>
                        <a14:foregroundMark x1="27370" y1="57984" x2="27370" y2="57984"/>
                        <a14:foregroundMark x1="24329" y1="54574" x2="24329" y2="54574"/>
                        <a14:foregroundMark x1="23256" y1="51938" x2="23256" y2="51938"/>
                        <a14:foregroundMark x1="24508" y1="49612" x2="26297" y2="48217"/>
                        <a14:foregroundMark x1="30948" y1="45581" x2="32379" y2="46202"/>
                        <a14:foregroundMark x1="34168" y1="47907" x2="34168" y2="49767"/>
                        <a14:foregroundMark x1="33453" y1="54729" x2="34347" y2="56899"/>
                        <a14:foregroundMark x1="32379" y1="58140" x2="32200" y2="59380"/>
                        <a14:foregroundMark x1="32737" y1="60620" x2="35957" y2="62326"/>
                        <a14:foregroundMark x1="41860" y1="63256" x2="42397" y2="65271"/>
                        <a14:foregroundMark x1="43292" y1="68682" x2="43292" y2="76434"/>
                        <a14:foregroundMark x1="44007" y1="77674" x2="47048" y2="79225"/>
                        <a14:foregroundMark x1="59213" y1="80620" x2="61717" y2="81395"/>
                        <a14:foregroundMark x1="77102" y1="81395" x2="77102" y2="81395"/>
                        <a14:foregroundMark x1="82290" y1="79380" x2="82826" y2="79070"/>
                        <a14:foregroundMark x1="87657" y1="73643" x2="88730" y2="72558"/>
                        <a14:foregroundMark x1="91950" y1="57209" x2="92129" y2="56744"/>
                        <a14:foregroundMark x1="95528" y1="47907" x2="95528" y2="47907"/>
                        <a14:foregroundMark x1="75850" y1="41550" x2="75850" y2="41550"/>
                        <a14:foregroundMark x1="93560" y1="48837" x2="93739" y2="49457"/>
                        <a14:foregroundMark x1="88014" y1="59845" x2="88014" y2="60465"/>
                        <a14:foregroundMark x1="83542" y1="64031" x2="82648" y2="65271"/>
                        <a14:foregroundMark x1="74776" y1="66977" x2="72809" y2="68062"/>
                        <a14:foregroundMark x1="66190" y1="68372" x2="63864" y2="70078"/>
                        <a14:foregroundMark x1="60465" y1="71628" x2="57603" y2="76434"/>
                        <a14:foregroundMark x1="55098" y1="76279" x2="53309" y2="77054"/>
                        <a14:foregroundMark x1="51699" y1="76589" x2="50805" y2="76589"/>
                        <a14:foregroundMark x1="47048" y1="75969" x2="22540" y2="65736"/>
                        <a14:foregroundMark x1="22540" y1="65736" x2="22540" y2="65736"/>
                        <a14:foregroundMark x1="22540" y1="65736" x2="27370" y2="68372"/>
                        <a14:foregroundMark x1="30411" y1="73023" x2="32916" y2="75814"/>
                        <a14:foregroundMark x1="34347" y1="76589" x2="38104" y2="80000"/>
                        <a14:foregroundMark x1="43292" y1="80930" x2="48479" y2="83101"/>
                        <a14:foregroundMark x1="59034" y1="83411" x2="60465" y2="83566"/>
                        <a14:foregroundMark x1="65474" y1="83721" x2="66547" y2="83721"/>
                        <a14:foregroundMark x1="71914" y1="82946" x2="75134" y2="82481"/>
                        <a14:foregroundMark x1="78712" y1="80930" x2="90340" y2="74884"/>
                        <a14:foregroundMark x1="91592" y1="73023" x2="91055" y2="72868"/>
                        <a14:foregroundMark x1="91055" y1="71163" x2="91413" y2="69302"/>
                        <a14:foregroundMark x1="91950" y1="65271" x2="92308" y2="62481"/>
                        <a14:foregroundMark x1="92665" y1="59380" x2="93381" y2="56279"/>
                        <a14:foregroundMark x1="93202" y1="53023" x2="93202" y2="51318"/>
                        <a14:foregroundMark x1="93381" y1="49767" x2="93381" y2="47597"/>
                        <a14:foregroundMark x1="93381" y1="45271" x2="93023" y2="43256"/>
                        <a14:foregroundMark x1="92487" y1="41550" x2="92308" y2="39380"/>
                        <a14:foregroundMark x1="91950" y1="39070" x2="90877" y2="38915"/>
                        <a14:foregroundMark x1="87120" y1="38915" x2="87120" y2="38915"/>
                        <a14:foregroundMark x1="82111" y1="40930" x2="76923" y2="50543"/>
                        <a14:foregroundMark x1="76029" y1="54729" x2="74955" y2="56279"/>
                        <a14:foregroundMark x1="68873" y1="56589" x2="63685" y2="56744"/>
                        <a14:foregroundMark x1="59213" y1="56744" x2="55098" y2="56744"/>
                        <a14:foregroundMark x1="49016" y1="55659" x2="48301" y2="55659"/>
                        <a14:foregroundMark x1="40966" y1="52558" x2="40608" y2="51473"/>
                        <a14:foregroundMark x1="37030" y1="46512" x2="37030" y2="45426"/>
                        <a14:foregroundMark x1="36673" y1="42016" x2="40787" y2="41860"/>
                        <a14:foregroundMark x1="41145" y1="36899" x2="41503" y2="25116"/>
                        <a14:foregroundMark x1="41324" y1="24651" x2="39893" y2="21860"/>
                        <a14:foregroundMark x1="39893" y1="21860" x2="39177" y2="21395"/>
                        <a14:foregroundMark x1="32021" y1="20310" x2="24687" y2="20310"/>
                        <a14:foregroundMark x1="14311" y1="19845" x2="14311" y2="19845"/>
                        <a14:foregroundMark x1="13238" y1="19690" x2="11091" y2="20620"/>
                        <a14:foregroundMark x1="7871" y1="21860" x2="8050" y2="24961"/>
                        <a14:foregroundMark x1="11449" y1="29612" x2="14132" y2="35969"/>
                        <a14:foregroundMark x1="14848" y1="38295" x2="15921" y2="42326"/>
                        <a14:foregroundMark x1="16458" y1="43411" x2="20036" y2="48837"/>
                        <a14:foregroundMark x1="21109" y1="48837" x2="23077" y2="48527"/>
                        <a14:foregroundMark x1="27728" y1="46667" x2="32379" y2="43411"/>
                        <a14:foregroundMark x1="36494" y1="37984" x2="36494" y2="37364"/>
                        <a14:foregroundMark x1="28623" y1="25581" x2="28444" y2="24651"/>
                        <a14:foregroundMark x1="25760" y1="22016" x2="25403" y2="22481"/>
                        <a14:foregroundMark x1="23614" y1="28837" x2="22719" y2="30078"/>
                        <a14:foregroundMark x1="18962" y1="32558" x2="18962" y2="33333"/>
                        <a14:foregroundMark x1="39356" y1="31628" x2="39356" y2="31628"/>
                        <a14:foregroundMark x1="30948" y1="27597" x2="30948" y2="27597"/>
                        <a14:foregroundMark x1="34884" y1="26512" x2="34884" y2="26512"/>
                        <a14:foregroundMark x1="35242" y1="26047" x2="35242" y2="26047"/>
                        <a14:foregroundMark x1="21825" y1="38915" x2="21825" y2="38915"/>
                        <a14:foregroundMark x1="19678" y1="35039" x2="19678" y2="35039"/>
                        <a14:foregroundMark x1="23792" y1="37364" x2="23792" y2="37364"/>
                        <a14:foregroundMark x1="25045" y1="38450" x2="25045" y2="39070"/>
                        <a14:foregroundMark x1="52236" y1="54574" x2="52236" y2="54574"/>
                        <a14:foregroundMark x1="56351" y1="52248" x2="56351" y2="52248"/>
                        <a14:foregroundMark x1="42218" y1="56744" x2="42218" y2="56744"/>
                        <a14:foregroundMark x1="39893" y1="53798" x2="39893" y2="53798"/>
                        <a14:foregroundMark x1="54562" y1="59535" x2="54562" y2="59535"/>
                        <a14:foregroundMark x1="67084" y1="61085" x2="68157" y2="61085"/>
                        <a14:foregroundMark x1="76744" y1="60155" x2="76744" y2="60155"/>
                        <a14:foregroundMark x1="79964" y1="55349" x2="79964" y2="55349"/>
                        <a14:foregroundMark x1="69946" y1="58295" x2="69946" y2="58295"/>
                        <a14:foregroundMark x1="66369" y1="58140" x2="66369" y2="58140"/>
                        <a14:foregroundMark x1="88193" y1="53643" x2="88193" y2="53643"/>
                        <a14:foregroundMark x1="89982" y1="53333" x2="89982" y2="53333"/>
                        <a14:foregroundMark x1="93381" y1="53488" x2="93381" y2="53488"/>
                        <a14:foregroundMark x1="95528" y1="53333" x2="95528" y2="53333"/>
                        <a14:foregroundMark x1="96422" y1="53643" x2="96422" y2="53643"/>
                        <a14:foregroundMark x1="80143" y1="85426" x2="80143" y2="85426"/>
                        <a14:foregroundMark x1="84258" y1="83101" x2="84258" y2="83101"/>
                        <a14:foregroundMark x1="87835" y1="82481" x2="87835" y2="82481"/>
                        <a14:foregroundMark x1="54919" y1="86047" x2="54919" y2="86047"/>
                        <a14:foregroundMark x1="50447" y1="85891" x2="50447" y2="85891"/>
                        <a14:foregroundMark x1="46154" y1="86667" x2="46154" y2="86667"/>
                        <a14:foregroundMark x1="46154" y1="86667" x2="46154" y2="86047"/>
                        <a14:foregroundMark x1="53488" y1="84961" x2="53488" y2="84961"/>
                        <a14:foregroundMark x1="57424" y1="84651" x2="57424" y2="84651"/>
                        <a14:foregroundMark x1="62612" y1="86822" x2="62612" y2="86822"/>
                        <a14:foregroundMark x1="64401" y1="86822" x2="64401" y2="86822"/>
                        <a14:foregroundMark x1="71735" y1="74419" x2="71735" y2="74419"/>
                        <a14:foregroundMark x1="73524" y1="70543" x2="73524" y2="70543"/>
                        <a14:foregroundMark x1="90340" y1="66512" x2="90340" y2="66512"/>
                        <a14:foregroundMark x1="93918" y1="66667" x2="93918" y2="66667"/>
                        <a14:foregroundMark x1="95349" y1="66512" x2="95349" y2="66512"/>
                        <a14:foregroundMark x1="25760" y1="27132" x2="25760" y2="27132"/>
                        <a14:foregroundMark x1="25760" y1="25581" x2="25760" y2="25581"/>
                        <a14:backgroundMark x1="13059" y1="96589" x2="10376" y2="9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0" y="160597"/>
            <a:ext cx="2045842" cy="2360588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750" y1="74593" x2="26167" y2="82444"/>
                        <a14:foregroundMark x1="55417" y1="45407" x2="55417" y2="45407"/>
                        <a14:foregroundMark x1="81000" y1="29185" x2="81000" y2="29185"/>
                        <a14:foregroundMark x1="71833" y1="21704" x2="71833" y2="21704"/>
                        <a14:foregroundMark x1="67833" y1="21111" x2="67833" y2="21111"/>
                        <a14:foregroundMark x1="60833" y1="15481" x2="60833" y2="15481"/>
                        <a14:foregroundMark x1="71167" y1="15481" x2="73000" y2="16741"/>
                        <a14:foregroundMark x1="79750" y1="19852" x2="84500" y2="27333"/>
                        <a14:foregroundMark x1="89417" y1="34000" x2="91500" y2="38593"/>
                        <a14:foregroundMark x1="91500" y1="39778" x2="88000" y2="44593"/>
                        <a14:foregroundMark x1="84917" y1="44593" x2="75083" y2="43333"/>
                        <a14:foregroundMark x1="73000" y1="41481" x2="72500" y2="40667"/>
                        <a14:foregroundMark x1="70917" y1="34370" x2="70917" y2="33556"/>
                        <a14:foregroundMark x1="71583" y1="29852" x2="72750" y2="28593"/>
                        <a14:foregroundMark x1="74417" y1="25630" x2="17333" y2="21704"/>
                        <a14:foregroundMark x1="16333" y1="21481" x2="16333" y2="21481"/>
                        <a14:foregroundMark x1="14500" y1="26296" x2="14500" y2="26296"/>
                        <a14:foregroundMark x1="18917" y1="25630" x2="20083" y2="26519"/>
                        <a14:foregroundMark x1="30833" y1="36889" x2="30833" y2="36889"/>
                        <a14:foregroundMark x1="38333" y1="40667" x2="38333" y2="40667"/>
                        <a14:foregroundMark x1="44250" y1="42741" x2="44250" y2="42741"/>
                        <a14:foregroundMark x1="69500" y1="64963" x2="69500" y2="64963"/>
                        <a14:foregroundMark x1="74417" y1="68296" x2="74833" y2="68963"/>
                        <a14:foregroundMark x1="78417" y1="70370" x2="80500" y2="72444"/>
                        <a14:foregroundMark x1="84667" y1="76222" x2="94750" y2="76444"/>
                        <a14:foregroundMark x1="92667" y1="75630" x2="92667" y2="75630"/>
                        <a14:foregroundMark x1="76250" y1="83481" x2="60333" y2="66889"/>
                        <a14:foregroundMark x1="18000" y1="65185" x2="17333" y2="68296"/>
                        <a14:foregroundMark x1="17500" y1="76222" x2="14250" y2="81852"/>
                        <a14:foregroundMark x1="9833" y1="80815" x2="8667" y2="80000"/>
                        <a14:foregroundMark x1="6750" y1="74370" x2="6750" y2="74370"/>
                        <a14:foregroundMark x1="6250" y1="72889" x2="6250" y2="72889"/>
                        <a14:foregroundMark x1="11917" y1="72296" x2="11917" y2="72296"/>
                        <a14:foregroundMark x1="17500" y1="72889" x2="17500" y2="72889"/>
                        <a14:foregroundMark x1="17500" y1="72889" x2="17500" y2="72889"/>
                        <a14:foregroundMark x1="16083" y1="74593" x2="16083" y2="74593"/>
                        <a14:foregroundMark x1="25000" y1="70370" x2="25000" y2="70370"/>
                        <a14:foregroundMark x1="29917" y1="64593" x2="29917" y2="64593"/>
                        <a14:foregroundMark x1="32750" y1="62519" x2="32750" y2="62519"/>
                        <a14:foregroundMark x1="36250" y1="60000" x2="36000" y2="59407"/>
                        <a14:foregroundMark x1="40250" y1="57111" x2="41167" y2="56889"/>
                        <a14:foregroundMark x1="44917" y1="54593" x2="44917" y2="54593"/>
                        <a14:foregroundMark x1="49167" y1="52074" x2="49167" y2="52074"/>
                        <a14:foregroundMark x1="52667" y1="49407" x2="52667" y2="49407"/>
                        <a14:foregroundMark x1="57583" y1="44593" x2="57583" y2="44593"/>
                        <a14:foregroundMark x1="66000" y1="41037" x2="66000" y2="41037"/>
                        <a14:foregroundMark x1="67583" y1="38593" x2="58917" y2="34593"/>
                        <a14:foregroundMark x1="58917" y1="35259" x2="58917" y2="35259"/>
                        <a14:foregroundMark x1="53583" y1="39778" x2="47250" y2="44370"/>
                        <a14:foregroundMark x1="40000" y1="47481" x2="36917" y2="49407"/>
                        <a14:foregroundMark x1="29250" y1="54148" x2="28500" y2="55852"/>
                        <a14:foregroundMark x1="29000" y1="60593" x2="30667" y2="64963"/>
                        <a14:foregroundMark x1="33667" y1="68296" x2="79083" y2="61259"/>
                        <a14:foregroundMark x1="81417" y1="58148" x2="72083" y2="18370"/>
                        <a14:foregroundMark x1="71333" y1="17778" x2="21750" y2="11926"/>
                        <a14:foregroundMark x1="15417" y1="14222" x2="9833" y2="43556"/>
                        <a14:foregroundMark x1="16583" y1="16296" x2="40917" y2="49185"/>
                        <a14:foregroundMark x1="26667" y1="13185" x2="60583" y2="59556"/>
                        <a14:foregroundMark x1="4667" y1="26519" x2="25917" y2="56444"/>
                        <a14:foregroundMark x1="36917" y1="12593" x2="41667" y2="63704"/>
                        <a14:foregroundMark x1="8167" y1="20444" x2="35750" y2="50444"/>
                        <a14:foregroundMark x1="49167" y1="29407" x2="43000" y2="73333"/>
                        <a14:foregroundMark x1="87500" y1="16296" x2="75833" y2="70000"/>
                        <a14:foregroundMark x1="90750" y1="21259" x2="83750" y2="78296"/>
                        <a14:foregroundMark x1="92167" y1="25630" x2="91750" y2="79778"/>
                        <a14:foregroundMark x1="58750" y1="35630" x2="77250" y2="80148"/>
                        <a14:foregroundMark x1="69000" y1="30889" x2="87250" y2="86222"/>
                        <a14:foregroundMark x1="74417" y1="77704" x2="82167" y2="82667"/>
                        <a14:foregroundMark x1="80750" y1="75407" x2="9833" y2="63556"/>
                        <a14:foregroundMark x1="6250" y1="63333" x2="12583" y2="86000"/>
                        <a14:foregroundMark x1="29667" y1="84370" x2="2583" y2="75778"/>
                        <a14:foregroundMark x1="21250" y1="62074" x2="28333" y2="78741"/>
                        <a14:foregroundMark x1="3917" y1="83704" x2="6083" y2="80593"/>
                        <a14:foregroundMark x1="18250" y1="68741" x2="25250" y2="76000"/>
                        <a14:foregroundMark x1="26917" y1="31926" x2="24333" y2="3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06" y="153950"/>
            <a:ext cx="2110116" cy="2373882"/>
          </a:xfr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D414EDE-F64A-4BD7-9A9D-46EE4020B0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9B043E34-37C1-4D9F-BBCF-7C5A2ED3DF3A}"/>
              </a:ext>
            </a:extLst>
          </p:cNvPr>
          <p:cNvSpPr txBox="1">
            <a:spLocks/>
          </p:cNvSpPr>
          <p:nvPr/>
        </p:nvSpPr>
        <p:spPr>
          <a:xfrm>
            <a:off x="516070" y="4926665"/>
            <a:ext cx="12192000" cy="1384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  <a:defRPr/>
            </a:pPr>
            <a:r>
              <a:rPr lang="ru-RU" sz="24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  <a:cs typeface="Times New Roman" pitchFamily="18" charset="0"/>
              </a:rPr>
              <a:t>ФЕДЕРАЛЬНЫЙ ЗАКОН 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C09B8EA1-B8A6-49FB-8180-16006947A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913" y="2186880"/>
            <a:ext cx="7058494" cy="1972615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</a:br>
            <a:r>
              <a:rPr lang="ru-RU" sz="20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  <a:t>о результатах своей деятельности и деятельности местной администрации, в том числе о решении вопросов, поставленных представительным органом муниципального образования</a:t>
            </a:r>
            <a:br>
              <a:rPr lang="ru-RU" sz="20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</a:br>
            <a:endParaRPr lang="ru-RU" sz="2000" b="1" dirty="0">
              <a:solidFill>
                <a:srgbClr val="17515F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8578119-8004-4EE2-9BDB-95BBCE77A216}"/>
              </a:ext>
            </a:extLst>
          </p:cNvPr>
          <p:cNvSpPr txBox="1"/>
          <p:nvPr/>
        </p:nvSpPr>
        <p:spPr>
          <a:xfrm>
            <a:off x="516070" y="5796673"/>
            <a:ext cx="8297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  <a:cs typeface="Times New Roman" pitchFamily="18" charset="0"/>
              </a:rPr>
              <a:t>ОБ ОБЩИХ ПРИНЦИПАХ ОРГАНИЗАЦИИ МЕСТНОГО САМОУПРАВЛЕНИЯ В РОССИЙСКОЙ ФЕДЕРАЦИИ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0EA4CDC4-FAA4-448B-A186-1D1353783277}"/>
              </a:ext>
            </a:extLst>
          </p:cNvPr>
          <p:cNvCxnSpPr>
            <a:cxnSpLocks/>
          </p:cNvCxnSpPr>
          <p:nvPr/>
        </p:nvCxnSpPr>
        <p:spPr>
          <a:xfrm>
            <a:off x="423027" y="5459235"/>
            <a:ext cx="0" cy="1617260"/>
          </a:xfrm>
          <a:prstGeom prst="line">
            <a:avLst/>
          </a:prstGeom>
          <a:ln w="762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39FCF59-01A5-4F8B-8564-244EA7F9C890}"/>
              </a:ext>
            </a:extLst>
          </p:cNvPr>
          <p:cNvSpPr txBox="1"/>
          <p:nvPr/>
        </p:nvSpPr>
        <p:spPr>
          <a:xfrm>
            <a:off x="2618947" y="1750314"/>
            <a:ext cx="7165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  <a:t>Ежегодные отчеты </a:t>
            </a:r>
            <a:endParaRPr lang="ru-RU" sz="5400" dirty="0">
              <a:solidFill>
                <a:srgbClr val="17515F"/>
              </a:solidFill>
            </a:endParaRPr>
          </a:p>
        </p:txBody>
      </p:sp>
      <p:sp>
        <p:nvSpPr>
          <p:cNvPr id="20" name="Номер слайда 19">
            <a:extLst>
              <a:ext uri="{FF2B5EF4-FFF2-40B4-BE49-F238E27FC236}">
                <a16:creationId xmlns="" xmlns:a16="http://schemas.microsoft.com/office/drawing/2014/main" id="{0DE4E795-F73F-4A85-8AEC-206AB405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1598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39" y="331161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Установка детского оборудования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8673819" y="-2021755"/>
            <a:ext cx="2970632" cy="2636956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451599" y="1474626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Детский игровой комплекс – 1 шт.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Качалка на пружине - 1 шт.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829AF005-812A-4EE0-B1A5-442660B3FA2C}"/>
              </a:ext>
            </a:extLst>
          </p:cNvPr>
          <p:cNvCxnSpPr>
            <a:cxnSpLocks/>
          </p:cNvCxnSpPr>
          <p:nvPr/>
        </p:nvCxnSpPr>
        <p:spPr>
          <a:xfrm>
            <a:off x="-1508860" y="-898939"/>
            <a:ext cx="0" cy="184256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09834376-35AA-4FF8-8F38-420CEEA4C430}"/>
              </a:ext>
            </a:extLst>
          </p:cNvPr>
          <p:cNvSpPr/>
          <p:nvPr/>
        </p:nvSpPr>
        <p:spPr>
          <a:xfrm>
            <a:off x="-1562024" y="186079"/>
            <a:ext cx="106326" cy="106326"/>
          </a:xfrm>
          <a:prstGeom prst="ellipse">
            <a:avLst/>
          </a:prstGeom>
          <a:solidFill>
            <a:srgbClr val="21778B"/>
          </a:solidFill>
          <a:ln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B17549A0-9A71-4B1A-82D2-71ABD0B4BC77}"/>
              </a:ext>
            </a:extLst>
          </p:cNvPr>
          <p:cNvSpPr/>
          <p:nvPr/>
        </p:nvSpPr>
        <p:spPr>
          <a:xfrm>
            <a:off x="-1562024" y="480020"/>
            <a:ext cx="106326" cy="106326"/>
          </a:xfrm>
          <a:prstGeom prst="ellipse">
            <a:avLst/>
          </a:prstGeom>
          <a:solidFill>
            <a:srgbClr val="21778B"/>
          </a:solidFill>
          <a:ln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BA82504F-A313-441E-BBD1-ABB6BFAF1C29}"/>
              </a:ext>
            </a:extLst>
          </p:cNvPr>
          <p:cNvSpPr/>
          <p:nvPr/>
        </p:nvSpPr>
        <p:spPr>
          <a:xfrm>
            <a:off x="-1562024" y="792053"/>
            <a:ext cx="106326" cy="106326"/>
          </a:xfrm>
          <a:prstGeom prst="ellipse">
            <a:avLst/>
          </a:prstGeom>
          <a:solidFill>
            <a:srgbClr val="21778B"/>
          </a:solidFill>
          <a:ln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2CFCB145-AA43-4D05-835C-DA59B2C85A28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Заголовок 1">
            <a:extLst>
              <a:ext uri="{FF2B5EF4-FFF2-40B4-BE49-F238E27FC236}">
                <a16:creationId xmlns="" xmlns:a16="http://schemas.microsoft.com/office/drawing/2014/main" id="{4BEE3F7F-23C6-4797-BB06-68E31CC1498B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13894150-D96D-42E8-8F4B-9F506F38F8F5}"/>
              </a:ext>
            </a:extLst>
          </p:cNvPr>
          <p:cNvSpPr/>
          <p:nvPr/>
        </p:nvSpPr>
        <p:spPr>
          <a:xfrm>
            <a:off x="582823" y="6074178"/>
            <a:ext cx="1566743" cy="33967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Заголовок 1">
            <a:extLst>
              <a:ext uri="{FF2B5EF4-FFF2-40B4-BE49-F238E27FC236}">
                <a16:creationId xmlns="" xmlns:a16="http://schemas.microsoft.com/office/drawing/2014/main" id="{BAF061D0-9220-40C6-B785-A0EF8A3791FE}"/>
              </a:ext>
            </a:extLst>
          </p:cNvPr>
          <p:cNvSpPr txBox="1">
            <a:spLocks/>
          </p:cNvSpPr>
          <p:nvPr/>
        </p:nvSpPr>
        <p:spPr>
          <a:xfrm>
            <a:off x="549358" y="6079883"/>
            <a:ext cx="1610755" cy="33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Montserrat Medium" panose="00000600000000000000" pitchFamily="2" charset="-52"/>
              </a:rPr>
              <a:t>7-я линия д. 10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E5D7BF16-A73C-4F06-AFC4-96F7E45580D1}"/>
              </a:ext>
            </a:extLst>
          </p:cNvPr>
          <p:cNvGrpSpPr/>
          <p:nvPr/>
        </p:nvGrpSpPr>
        <p:grpSpPr>
          <a:xfrm>
            <a:off x="6981718" y="6050387"/>
            <a:ext cx="1871826" cy="378236"/>
            <a:chOff x="583993" y="5142999"/>
            <a:chExt cx="1871826" cy="378236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="" xmlns:a16="http://schemas.microsoft.com/office/drawing/2014/main" id="{E762C0C1-65AB-490D-BB18-21ECC7996DED}"/>
                </a:ext>
              </a:extLst>
            </p:cNvPr>
            <p:cNvSpPr/>
            <p:nvPr/>
          </p:nvSpPr>
          <p:spPr>
            <a:xfrm>
              <a:off x="591991" y="5142999"/>
              <a:ext cx="1855118" cy="369527"/>
            </a:xfrm>
            <a:prstGeom prst="rect">
              <a:avLst/>
            </a:prstGeom>
            <a:solidFill>
              <a:srgbClr val="217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Заголовок 1">
              <a:extLst>
                <a:ext uri="{FF2B5EF4-FFF2-40B4-BE49-F238E27FC236}">
                  <a16:creationId xmlns="" xmlns:a16="http://schemas.microsoft.com/office/drawing/2014/main" id="{F79E9BA1-059B-4125-8F7F-291EC838DCFB}"/>
                </a:ext>
              </a:extLst>
            </p:cNvPr>
            <p:cNvSpPr txBox="1">
              <a:spLocks/>
            </p:cNvSpPr>
            <p:nvPr/>
          </p:nvSpPr>
          <p:spPr>
            <a:xfrm>
              <a:off x="583993" y="5151708"/>
              <a:ext cx="1871826" cy="3695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200" dirty="0">
                  <a:solidFill>
                    <a:schemeClr val="bg1"/>
                  </a:solidFill>
                  <a:latin typeface="Montserrat Medium" panose="00000600000000000000" pitchFamily="2" charset="-52"/>
                </a:rPr>
                <a:t>Кадетская линия д. 7/2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8D77B19-CC6E-4C3C-A817-E4B7693E23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716" y="2482594"/>
            <a:ext cx="2644286" cy="35257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E0E35C3-524E-46A8-AD3C-335AE348F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58" y="2847362"/>
            <a:ext cx="3624674" cy="27185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4567BEB-B903-4FEB-B8EF-6681CDDFB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41" y="4979939"/>
            <a:ext cx="2983650" cy="168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20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D6BF19D-05E2-4379-A100-0FBF3D76D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021" y="3502464"/>
            <a:ext cx="3388366" cy="25412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463A83E-5652-4438-B4FE-13FB86DA7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88" y="2073291"/>
            <a:ext cx="3432572" cy="25744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Установка МАФ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842213"/>
            <a:ext cx="9895437" cy="566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Вазоны - 3 шт., диван - 3 шт., информационный щит - 1 шт.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0AF98E66-8A5F-4687-8A3C-68492474F48D}"/>
              </a:ext>
            </a:extLst>
          </p:cNvPr>
          <p:cNvSpPr/>
          <p:nvPr/>
        </p:nvSpPr>
        <p:spPr>
          <a:xfrm>
            <a:off x="1134388" y="4072039"/>
            <a:ext cx="1566743" cy="33967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143301" y="3995135"/>
            <a:ext cx="1566743" cy="521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Montserrat Medium" panose="00000600000000000000" pitchFamily="2" charset="-52"/>
              </a:rPr>
              <a:t>20-я линия д. 11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73209CA4-B844-421A-A3FC-E728E4AA999C}"/>
              </a:ext>
            </a:extLst>
          </p:cNvPr>
          <p:cNvGrpSpPr/>
          <p:nvPr/>
        </p:nvGrpSpPr>
        <p:grpSpPr>
          <a:xfrm>
            <a:off x="8627086" y="5394970"/>
            <a:ext cx="1871826" cy="378236"/>
            <a:chOff x="583993" y="5142999"/>
            <a:chExt cx="1871826" cy="378236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="" xmlns:a16="http://schemas.microsoft.com/office/drawing/2014/main" id="{E59EED99-D01F-47D6-8911-7DC8B6EE9196}"/>
                </a:ext>
              </a:extLst>
            </p:cNvPr>
            <p:cNvSpPr/>
            <p:nvPr/>
          </p:nvSpPr>
          <p:spPr>
            <a:xfrm>
              <a:off x="591991" y="5142999"/>
              <a:ext cx="1855118" cy="369527"/>
            </a:xfrm>
            <a:prstGeom prst="rect">
              <a:avLst/>
            </a:prstGeom>
            <a:solidFill>
              <a:srgbClr val="217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Заголовок 1">
              <a:extLst>
                <a:ext uri="{FF2B5EF4-FFF2-40B4-BE49-F238E27FC236}">
                  <a16:creationId xmlns="" xmlns:a16="http://schemas.microsoft.com/office/drawing/2014/main" id="{EF01E82F-6F3F-4A09-86AF-D92CBC753D94}"/>
                </a:ext>
              </a:extLst>
            </p:cNvPr>
            <p:cNvSpPr txBox="1">
              <a:spLocks/>
            </p:cNvSpPr>
            <p:nvPr/>
          </p:nvSpPr>
          <p:spPr>
            <a:xfrm>
              <a:off x="583993" y="5151708"/>
              <a:ext cx="1871826" cy="3695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200" dirty="0">
                  <a:solidFill>
                    <a:schemeClr val="bg1"/>
                  </a:solidFill>
                  <a:latin typeface="Montserrat Medium" panose="00000600000000000000" pitchFamily="2" charset="-52"/>
                </a:rPr>
                <a:t>Наб. Макарова д. 16</a:t>
              </a:r>
            </a:p>
          </p:txBody>
        </p:sp>
      </p:grp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C8217B1A-AECC-4088-84E1-D7E18575ED45}"/>
              </a:ext>
            </a:extLst>
          </p:cNvPr>
          <p:cNvSpPr/>
          <p:nvPr/>
        </p:nvSpPr>
        <p:spPr>
          <a:xfrm rot="16200000">
            <a:off x="2623639" y="4406422"/>
            <a:ext cx="1614169" cy="2272473"/>
          </a:xfrm>
          <a:prstGeom prst="rect">
            <a:avLst/>
          </a:prstGeom>
          <a:solidFill>
            <a:srgbClr val="175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3E81F49E-4DF0-4AFC-A38B-F101C03B3FF0}"/>
              </a:ext>
            </a:extLst>
          </p:cNvPr>
          <p:cNvSpPr/>
          <p:nvPr/>
        </p:nvSpPr>
        <p:spPr>
          <a:xfrm>
            <a:off x="1134388" y="4735575"/>
            <a:ext cx="1095506" cy="1258224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1D1459F7-B210-4634-97C7-30EA83CF92BC}"/>
              </a:ext>
            </a:extLst>
          </p:cNvPr>
          <p:cNvSpPr/>
          <p:nvPr/>
        </p:nvSpPr>
        <p:spPr>
          <a:xfrm>
            <a:off x="7101021" y="6136687"/>
            <a:ext cx="3388366" cy="213056"/>
          </a:xfrm>
          <a:prstGeom prst="rect">
            <a:avLst/>
          </a:prstGeom>
          <a:solidFill>
            <a:srgbClr val="17515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A8EE9B70-0E16-4CAE-96B2-199450958843}"/>
              </a:ext>
            </a:extLst>
          </p:cNvPr>
          <p:cNvSpPr/>
          <p:nvPr/>
        </p:nvSpPr>
        <p:spPr>
          <a:xfrm rot="16200000">
            <a:off x="1537871" y="5657718"/>
            <a:ext cx="280358" cy="11036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9C2A6FD-AE02-4634-A1C6-8612B21C5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35" y="3181087"/>
            <a:ext cx="2371541" cy="3168656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3FBC5AC2-7930-4D98-AEEC-9011E3FBCF22}"/>
              </a:ext>
            </a:extLst>
          </p:cNvPr>
          <p:cNvSpPr/>
          <p:nvPr/>
        </p:nvSpPr>
        <p:spPr>
          <a:xfrm>
            <a:off x="5456033" y="5702145"/>
            <a:ext cx="1566743" cy="33967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Заголовок 1">
            <a:extLst>
              <a:ext uri="{FF2B5EF4-FFF2-40B4-BE49-F238E27FC236}">
                <a16:creationId xmlns="" xmlns:a16="http://schemas.microsoft.com/office/drawing/2014/main" id="{52C8D874-1335-4864-9DB6-A71461AFCF6C}"/>
              </a:ext>
            </a:extLst>
          </p:cNvPr>
          <p:cNvSpPr txBox="1">
            <a:spLocks/>
          </p:cNvSpPr>
          <p:nvPr/>
        </p:nvSpPr>
        <p:spPr>
          <a:xfrm>
            <a:off x="5464946" y="5625241"/>
            <a:ext cx="1566743" cy="521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Montserrat Medium" panose="00000600000000000000" pitchFamily="2" charset="-52"/>
              </a:rPr>
              <a:t>12-я линия д. 9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D5126D45-757E-4B35-A4EB-D389D0C140E1}"/>
              </a:ext>
            </a:extLst>
          </p:cNvPr>
          <p:cNvSpPr/>
          <p:nvPr/>
        </p:nvSpPr>
        <p:spPr>
          <a:xfrm rot="16200000">
            <a:off x="5341048" y="1385175"/>
            <a:ext cx="1000827" cy="23804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03856D61-FF56-4D4D-9672-76251616E6D0}"/>
              </a:ext>
            </a:extLst>
          </p:cNvPr>
          <p:cNvSpPr/>
          <p:nvPr/>
        </p:nvSpPr>
        <p:spPr>
          <a:xfrm rot="16200000">
            <a:off x="8163606" y="1020229"/>
            <a:ext cx="1282246" cy="3388365"/>
          </a:xfrm>
          <a:prstGeom prst="rect">
            <a:avLst/>
          </a:prstGeom>
          <a:solidFill>
            <a:srgbClr val="175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5330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E3C1919E-88E1-479A-A827-5D0827E205B7}"/>
              </a:ext>
            </a:extLst>
          </p:cNvPr>
          <p:cNvSpPr/>
          <p:nvPr/>
        </p:nvSpPr>
        <p:spPr>
          <a:xfrm>
            <a:off x="483578" y="1705708"/>
            <a:ext cx="10689248" cy="3884271"/>
          </a:xfrm>
          <a:prstGeom prst="rect">
            <a:avLst/>
          </a:prstGeom>
          <a:solidFill>
            <a:srgbClr val="B2CFD8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Посадка цветов в вазоны и клумбы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высажено 14 659 единиц цветочной рассады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10612535" y="-1092482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7230811D-A097-425C-B8B0-66CE39BAAC60}"/>
              </a:ext>
            </a:extLst>
          </p:cNvPr>
          <p:cNvSpPr/>
          <p:nvPr/>
        </p:nvSpPr>
        <p:spPr>
          <a:xfrm rot="12047272">
            <a:off x="10921382" y="-1333633"/>
            <a:ext cx="2391393" cy="2993253"/>
          </a:xfrm>
          <a:prstGeom prst="rect">
            <a:avLst/>
          </a:prstGeom>
          <a:noFill/>
          <a:ln w="28575">
            <a:solidFill>
              <a:srgbClr val="1751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F18A3DB-9AC8-483C-8DF5-6860D6BE43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5" y="2407308"/>
            <a:ext cx="3541122" cy="26503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CDCB46C-4272-4518-B8BC-654AE4FC6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773" y="2407308"/>
            <a:ext cx="4711658" cy="26503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3DD34D3-8AA1-4F95-9318-4179AEA60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607" y="1848741"/>
            <a:ext cx="1988813" cy="353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34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3B8F1A7-6293-44C7-A54E-A07898C502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8" y="2154543"/>
            <a:ext cx="3026752" cy="40356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D89F3B1-B097-42C8-9435-440DCE80C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15" y="2154543"/>
            <a:ext cx="5380892" cy="40356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2BC4138-5C32-4B85-B69F-8CD0B5AE11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354" y="2154542"/>
            <a:ext cx="3026752" cy="40440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11275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Посадка деревьев и кустарников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78563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посадка кустарников – 2515 шт.;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посадка деревьев – 20 шт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33109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19996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382558"/>
            <a:ext cx="8946367" cy="100869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санитарных рубок, а также удаление аварийных, 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больных деревьев и кустарников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1397895"/>
            <a:ext cx="9895437" cy="402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удалённых аварийных больных деревьев и кустарников – 26 шт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-24060"/>
            <a:ext cx="0" cy="168312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E5B4802-6D3B-4099-A169-54DBD24E2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5" y="2146379"/>
            <a:ext cx="3049997" cy="40666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532DFAF-3233-4631-97DC-84F30CE87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284" y="2146379"/>
            <a:ext cx="3049997" cy="40666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3BC6E17-D410-4334-9303-0A5F6013C3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92" y="2146379"/>
            <a:ext cx="3049997" cy="406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41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Ремонт (восстановление) газонов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136,8 кв. м – территория МО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03F60B9-9CCF-4DCA-AC53-9FBB459A5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5" y="1677410"/>
            <a:ext cx="6081346" cy="45610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5A721B0-08B7-47EB-9458-4BDD31A07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10" y="1677410"/>
            <a:ext cx="3437589" cy="458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53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Покраска ограждений газонов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15507" y="711044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покраска ограждений газонов – 600 пог. м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2667" y="-48128"/>
            <a:ext cx="808" cy="1443789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E461C00-F154-4EBA-B268-FB04AF84A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7" y="1847302"/>
            <a:ext cx="3372665" cy="44968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D018A0-6D82-42F4-B992-28D191FE1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91" y="1847302"/>
            <a:ext cx="2532309" cy="449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59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067BC7E-636A-4F44-B7B9-EBBF1AFFD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14" y="2604458"/>
            <a:ext cx="5457857" cy="30734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F87F89B-10D3-4D40-9DE0-7A0947D5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502" y="2604458"/>
            <a:ext cx="5457858" cy="30734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Ремонт контейнерных площадок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15507" y="711044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Очистка от граффити, окраска, ремонт крыши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2667" y="-48128"/>
            <a:ext cx="808" cy="1443789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="" xmlns:a16="http://schemas.microsoft.com/office/drawing/2014/main" id="{4BF01888-9814-4C73-8525-F7C5691835C2}"/>
              </a:ext>
            </a:extLst>
          </p:cNvPr>
          <p:cNvSpPr/>
          <p:nvPr/>
        </p:nvSpPr>
        <p:spPr>
          <a:xfrm>
            <a:off x="4906107" y="4229101"/>
            <a:ext cx="764931" cy="413238"/>
          </a:xfrm>
          <a:prstGeom prst="rightArrow">
            <a:avLst/>
          </a:prstGeom>
          <a:solidFill>
            <a:srgbClr val="21778B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720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494382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Ремонт асфальтобетонного покрытия – 1489,41 кв. м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Ремонт плиточного мощения –  260 кв. м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4BB259B-FEBF-403F-8D9B-C55B0A348F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89" y="2250831"/>
            <a:ext cx="4199792" cy="31498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E0FE4FC-76E4-4EFA-9F11-CDE8803F1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9" y="2250831"/>
            <a:ext cx="5599723" cy="31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12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Завоз песка в песочницы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107,1 м куб.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90A451D-BB7F-4575-9D09-F40D30187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5" y="2318971"/>
            <a:ext cx="4797669" cy="35982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6AC4F2A-34E4-40A5-BADC-B266215F2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318972"/>
            <a:ext cx="4797669" cy="359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27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Краткие сведения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0564731"/>
              </p:ext>
            </p:extLst>
          </p:nvPr>
        </p:nvGraphicFramePr>
        <p:xfrm>
          <a:off x="603475" y="1973077"/>
          <a:ext cx="9162105" cy="389648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46584">
                  <a:extLst>
                    <a:ext uri="{9D8B030D-6E8A-4147-A177-3AD203B41FA5}">
                      <a16:colId xmlns="" xmlns:a16="http://schemas.microsoft.com/office/drawing/2014/main" val="1026021288"/>
                    </a:ext>
                  </a:extLst>
                </a:gridCol>
                <a:gridCol w="5131558">
                  <a:extLst>
                    <a:ext uri="{9D8B030D-6E8A-4147-A177-3AD203B41FA5}">
                      <a16:colId xmlns="" xmlns:a16="http://schemas.microsoft.com/office/drawing/2014/main" val="3351461639"/>
                    </a:ext>
                  </a:extLst>
                </a:gridCol>
                <a:gridCol w="3483963">
                  <a:extLst>
                    <a:ext uri="{9D8B030D-6E8A-4147-A177-3AD203B41FA5}">
                      <a16:colId xmlns="" xmlns:a16="http://schemas.microsoft.com/office/drawing/2014/main" val="2097978172"/>
                    </a:ext>
                  </a:extLst>
                </a:gridCol>
              </a:tblGrid>
              <a:tr h="6961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#1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Территория МО №7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3,47 кв. км.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748554093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#2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Количество жителей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40 595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05264714"/>
                  </a:ext>
                </a:extLst>
              </a:tr>
              <a:tr h="6138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#3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Количество детей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6 625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6277797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#4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ВУЗы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9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13316745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#5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Школы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8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02625649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</a:t>
                      </a:r>
                      <a:r>
                        <a:rPr lang="ru-RU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6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Детские сады</a:t>
                      </a:r>
                    </a:p>
                  </a:txBody>
                  <a:tcPr marL="121920" marR="121920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21920" marR="121920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95506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Новогоднее оформление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60B619D7-C50B-4B18-8D73-FFC26D0CBE57}"/>
              </a:ext>
            </a:extLst>
          </p:cNvPr>
          <p:cNvSpPr txBox="1">
            <a:spLocks/>
          </p:cNvSpPr>
          <p:nvPr/>
        </p:nvSpPr>
        <p:spPr>
          <a:xfrm>
            <a:off x="460208" y="1657176"/>
            <a:ext cx="5351045" cy="1314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новогодней ели – 4 шт; 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новогодних перетяжек – 3 шт; 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светодиодной композиции «Карета с лошадьми» - 1 шт.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12633A82-59EA-4B58-88FD-05D75E1A1A5D}"/>
              </a:ext>
            </a:extLst>
          </p:cNvPr>
          <p:cNvSpPr/>
          <p:nvPr/>
        </p:nvSpPr>
        <p:spPr>
          <a:xfrm rot="17107824">
            <a:off x="11327124" y="-354671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0047E1EF-644E-4BDB-BDB1-CE736B654075}"/>
              </a:ext>
            </a:extLst>
          </p:cNvPr>
          <p:cNvSpPr/>
          <p:nvPr/>
        </p:nvSpPr>
        <p:spPr>
          <a:xfrm rot="15909340">
            <a:off x="10980010" y="-1126645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C850E90-4D45-4EC5-B3EF-31A0AFEDD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288" y="2045581"/>
            <a:ext cx="2023811" cy="44973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812D6AA-FC55-4564-8CD9-74E8EF491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773" y="3508109"/>
            <a:ext cx="5397879" cy="303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2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81481"/>
            <a:ext cx="9895437" cy="100869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Сравнение выполнения работ по благоустройству за период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 с 2011 по 2021 годы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="" xmlns:a16="http://schemas.microsoft.com/office/drawing/2014/main" id="{8AA0C27E-0E92-4152-9F0B-971AA8D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504" y="6457221"/>
            <a:ext cx="2743200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31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8B411B55-DD19-4BA2-B676-DCCD061D6FB0}"/>
              </a:ext>
            </a:extLst>
          </p:cNvPr>
          <p:cNvCxnSpPr>
            <a:cxnSpLocks/>
          </p:cNvCxnSpPr>
          <p:nvPr/>
        </p:nvCxnSpPr>
        <p:spPr>
          <a:xfrm flipH="1">
            <a:off x="303224" y="0"/>
            <a:ext cx="13648" cy="80807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Объект 3">
            <a:extLst>
              <a:ext uri="{FF2B5EF4-FFF2-40B4-BE49-F238E27FC236}">
                <a16:creationId xmlns="" xmlns:a16="http://schemas.microsoft.com/office/drawing/2014/main" id="{C96961E2-28A3-4F0B-A714-4EC379F331DA}"/>
              </a:ext>
            </a:extLst>
          </p:cNvPr>
          <p:cNvGraphicFramePr>
            <a:graphicFrameLocks/>
          </p:cNvGraphicFramePr>
          <p:nvPr/>
        </p:nvGraphicFramePr>
        <p:xfrm>
          <a:off x="303224" y="1048917"/>
          <a:ext cx="10810341" cy="542273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0321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15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933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933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9339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9339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9339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9339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9339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9339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809761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809761">
                  <a:extLst>
                    <a:ext uri="{9D8B030D-6E8A-4147-A177-3AD203B41FA5}">
                      <a16:colId xmlns="" xmlns:a16="http://schemas.microsoft.com/office/drawing/2014/main" val="3828482968"/>
                    </a:ext>
                  </a:extLst>
                </a:gridCol>
              </a:tblGrid>
              <a:tr h="239386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Наименование работ</a:t>
                      </a:r>
                    </a:p>
                  </a:txBody>
                  <a:tcPr marL="82638" marR="82638" marT="41312" marB="41312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годы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38" marR="82638" marT="41312" marB="41312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38" marR="82638" marT="41312" marB="41312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90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Текущий ремонт (восстановление) дворовых территорий (адресов)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0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Создание зон отдыха (адресов)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29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Обустройство детской площадки (адресов)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69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Обустройство спортивной площадки (в т. числе ремонт) (адресов)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69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Оборудование контейнерной площадки (ед.)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1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асфальтобетонного покрытия 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8 176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9 578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4 813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1 947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4 869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2538,3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2465,7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3102,5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2735,3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1493,93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1489,41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337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детского игрового  оборудования (ед.)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337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щебеночно-набивных площадок и дорожек 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38" marR="82638" marT="41278" marB="4127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192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183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137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306,3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109,0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248,6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49,5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55,8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12,4</a:t>
                      </a:r>
                    </a:p>
                  </a:txBody>
                  <a:tcPr marL="82638" marR="82638" marT="41278" marB="4127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61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покрытия спортивной и детской площадки из резиновой крошки  (искусств.)(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1 019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2 083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1 347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369,6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918,1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883,0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400,0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666,9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1102,16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456,7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909A2083-2D4D-4A8C-A7A8-600E7CAE9296}"/>
              </a:ext>
            </a:extLst>
          </p:cNvPr>
          <p:cNvCxnSpPr>
            <a:cxnSpLocks/>
          </p:cNvCxnSpPr>
          <p:nvPr/>
        </p:nvCxnSpPr>
        <p:spPr>
          <a:xfrm>
            <a:off x="316872" y="986067"/>
            <a:ext cx="115719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F29F1276-34BE-4748-8FFB-D4E5B5D0E731}"/>
              </a:ext>
            </a:extLst>
          </p:cNvPr>
          <p:cNvCxnSpPr>
            <a:cxnSpLocks/>
          </p:cNvCxnSpPr>
          <p:nvPr/>
        </p:nvCxnSpPr>
        <p:spPr>
          <a:xfrm>
            <a:off x="325498" y="6475399"/>
            <a:ext cx="11563278" cy="51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306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81481"/>
            <a:ext cx="9895437" cy="100869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Сравнение выполнения работ по благоустройству за период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 с 2011 по 2021 годы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="" xmlns:a16="http://schemas.microsoft.com/office/drawing/2014/main" id="{8AA0C27E-0E92-4152-9F0B-971AA8D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504" y="6457221"/>
            <a:ext cx="2743200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32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8B411B55-DD19-4BA2-B676-DCCD061D6FB0}"/>
              </a:ext>
            </a:extLst>
          </p:cNvPr>
          <p:cNvCxnSpPr>
            <a:cxnSpLocks/>
          </p:cNvCxnSpPr>
          <p:nvPr/>
        </p:nvCxnSpPr>
        <p:spPr>
          <a:xfrm flipH="1">
            <a:off x="303224" y="0"/>
            <a:ext cx="13648" cy="80807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Объект 3">
            <a:extLst>
              <a:ext uri="{FF2B5EF4-FFF2-40B4-BE49-F238E27FC236}">
                <a16:creationId xmlns="" xmlns:a16="http://schemas.microsoft.com/office/drawing/2014/main" id="{BD28AF5E-F3EB-4482-B52E-7DC8AC875D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409309"/>
              </p:ext>
            </p:extLst>
          </p:nvPr>
        </p:nvGraphicFramePr>
        <p:xfrm>
          <a:off x="303224" y="986067"/>
          <a:ext cx="10874395" cy="54380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13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17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17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698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5220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6698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8176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3742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29507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9819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873248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873248">
                  <a:extLst>
                    <a:ext uri="{9D8B030D-6E8A-4147-A177-3AD203B41FA5}">
                      <a16:colId xmlns="" xmlns:a16="http://schemas.microsoft.com/office/drawing/2014/main" val="3034591062"/>
                    </a:ext>
                  </a:extLst>
                </a:gridCol>
              </a:tblGrid>
              <a:tr h="247184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Наименование работ</a:t>
                      </a:r>
                    </a:p>
                  </a:txBody>
                  <a:tcPr marL="82622" marR="82622" marT="40818" marB="4081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годы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22" marR="82622" marT="40818" marB="4081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22" marR="82622" marT="40818" marB="40818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7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82622" marR="82622" marT="40818" marB="408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82622" marR="82622" marT="40818" marB="4081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16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мощения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342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855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1 869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1478,4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143,6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6158,6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2065,47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932,10</a:t>
                      </a:r>
                    </a:p>
                  </a:txBody>
                  <a:tcPr marL="82622" marR="82622" marT="41058" marB="410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353,1</a:t>
                      </a:r>
                    </a:p>
                  </a:txBody>
                  <a:tcPr marL="82622" marR="82622" marT="41058" marB="410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80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газонов с посевом семян травы и завозом растительного грунта 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3 654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2 871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3 532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8 810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3441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2050,7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2097,9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8290,9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1770,8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2055,9</a:t>
                      </a:r>
                    </a:p>
                  </a:txBody>
                  <a:tcPr marL="82622" marR="82622" marT="41058" marB="410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834,6</a:t>
                      </a:r>
                    </a:p>
                  </a:txBody>
                  <a:tcPr marL="82622" marR="82622" marT="41058" marB="410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4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 металлических ограждений  (п.м.)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2 403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3 494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1 602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2 081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752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202,5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560,5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2 474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278,0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200,8</a:t>
                      </a:r>
                    </a:p>
                  </a:txBody>
                  <a:tcPr marL="82622" marR="82622" marT="41058" marB="410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70,0</a:t>
                      </a:r>
                    </a:p>
                  </a:txBody>
                  <a:tcPr marL="82622" marR="82622" marT="41058" marB="410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4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Ремонт (покраска) газонных ограждений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6 913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8 202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16 569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5 009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7200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5758,0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935,5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2309,9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651,0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628,0</a:t>
                      </a:r>
                    </a:p>
                  </a:txBody>
                  <a:tcPr marL="82622" marR="82622" marT="41058" marB="410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658,0</a:t>
                      </a:r>
                    </a:p>
                  </a:txBody>
                  <a:tcPr marL="82622" marR="82622" marT="41058" marB="410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74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спортивного оборудования (ед.)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39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вазонов (ед.)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54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 урн (ед.)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55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 скамеек (ед.)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1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Закупка цветочной рассады (шт.)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5 012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7  314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6 920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11492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9 608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10351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12 845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13 721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13 669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15 391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14 659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87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Посадка кустарников (шт.)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590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925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461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2 349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2 217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2704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259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3212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1556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1528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2647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5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Посадка деревьев (шт.)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145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199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82622" marR="82622" marT="41327" marB="413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22" marR="82622" marT="41327" marB="41327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22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Снос деревьев – «угроз» – (шт.)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89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327" marB="41327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188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81481"/>
            <a:ext cx="9895437" cy="100869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Сравнение выполнения работ по благоустройству за период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 с 2011 по 2021 годы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="" xmlns:a16="http://schemas.microsoft.com/office/drawing/2014/main" id="{8AA0C27E-0E92-4152-9F0B-971AA8D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504" y="6457221"/>
            <a:ext cx="2743200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33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8B411B55-DD19-4BA2-B676-DCCD061D6FB0}"/>
              </a:ext>
            </a:extLst>
          </p:cNvPr>
          <p:cNvCxnSpPr>
            <a:cxnSpLocks/>
          </p:cNvCxnSpPr>
          <p:nvPr/>
        </p:nvCxnSpPr>
        <p:spPr>
          <a:xfrm flipH="1">
            <a:off x="303224" y="0"/>
            <a:ext cx="13648" cy="80807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Объект 3">
            <a:extLst>
              <a:ext uri="{FF2B5EF4-FFF2-40B4-BE49-F238E27FC236}">
                <a16:creationId xmlns="" xmlns:a16="http://schemas.microsoft.com/office/drawing/2014/main" id="{3AD1B30C-E40E-4F5C-A68B-05444E08A017}"/>
              </a:ext>
            </a:extLst>
          </p:cNvPr>
          <p:cNvGraphicFramePr>
            <a:graphicFrameLocks/>
          </p:cNvGraphicFramePr>
          <p:nvPr/>
        </p:nvGraphicFramePr>
        <p:xfrm>
          <a:off x="316872" y="1171654"/>
          <a:ext cx="10812697" cy="4726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50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60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60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055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2956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6055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605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6055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929569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929569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929568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929568">
                  <a:extLst>
                    <a:ext uri="{9D8B030D-6E8A-4147-A177-3AD203B41FA5}">
                      <a16:colId xmlns="" xmlns:a16="http://schemas.microsoft.com/office/drawing/2014/main" val="2006473501"/>
                    </a:ext>
                  </a:extLst>
                </a:gridCol>
              </a:tblGrid>
              <a:tr h="28260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Наименование работ</a:t>
                      </a:r>
                    </a:p>
                  </a:txBody>
                  <a:tcPr marL="61053" marR="61053" marT="30529" marB="3052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годы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Обрезка кустарников, вырезка суши деревьев, формирование кроны (шт.)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394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189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131</a:t>
                      </a: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458</a:t>
                      </a: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7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Завоз песка  (в песочницы)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куб.м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.) 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68,5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66,0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95,6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102,26</a:t>
                      </a: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103,5</a:t>
                      </a: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Поступивших заявлений жителей по вопросам благоустройства территории округа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142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897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627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490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245</a:t>
                      </a: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41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Направлено обращений в организации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418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973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419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38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Общая стоимость выполненных работ по благоустройству ( тыс. руб.)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27 049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38 190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35 797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29 684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26 123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33736,6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23 519,6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83 622,8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41 725,3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33 572,5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31 101,7 </a:t>
                      </a:r>
                    </a:p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08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Планы на 2022 год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9827" y="1373114"/>
          <a:ext cx="10090010" cy="5773183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07021">
                  <a:extLst>
                    <a:ext uri="{9D8B030D-6E8A-4147-A177-3AD203B41FA5}">
                      <a16:colId xmlns="" xmlns:a16="http://schemas.microsoft.com/office/drawing/2014/main" val="1026021288"/>
                    </a:ext>
                  </a:extLst>
                </a:gridCol>
                <a:gridCol w="4023439">
                  <a:extLst>
                    <a:ext uri="{9D8B030D-6E8A-4147-A177-3AD203B41FA5}">
                      <a16:colId xmlns="" xmlns:a16="http://schemas.microsoft.com/office/drawing/2014/main" val="3351461639"/>
                    </a:ext>
                  </a:extLst>
                </a:gridCol>
                <a:gridCol w="2779775">
                  <a:extLst>
                    <a:ext uri="{9D8B030D-6E8A-4147-A177-3AD203B41FA5}">
                      <a16:colId xmlns="" xmlns:a16="http://schemas.microsoft.com/office/drawing/2014/main" val="2097978172"/>
                    </a:ext>
                  </a:extLst>
                </a:gridCol>
                <a:gridCol w="2779775">
                  <a:extLst>
                    <a:ext uri="{9D8B030D-6E8A-4147-A177-3AD203B41FA5}">
                      <a16:colId xmlns="" xmlns:a16="http://schemas.microsoft.com/office/drawing/2014/main" val="3317135097"/>
                    </a:ext>
                  </a:extLst>
                </a:gridCol>
              </a:tblGrid>
              <a:tr h="585485"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Times New Roman" pitchFamily="18" charset="0"/>
                        </a:rPr>
                        <a:t>Вид работ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Times New Roman" pitchFamily="18" charset="0"/>
                        </a:rPr>
                        <a:t>Адрес производства работ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Times New Roman" pitchFamily="18" charset="0"/>
                        </a:rPr>
                        <a:t>Объем финансирования, тыс. руб.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16167970"/>
                  </a:ext>
                </a:extLst>
              </a:tr>
              <a:tr h="6266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#1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Комплексное благоустройство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Биржевая линия д. 1/1 лит. З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5 303,2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748554093"/>
                  </a:ext>
                </a:extLst>
              </a:tr>
              <a:tr h="50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#2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Комплексное благоустройство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12-я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 линия В.О., д. 7 –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11-я линия В.О., д. 16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2 315,6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04805199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#3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Текущий ремонт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6 991,4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05264714"/>
                  </a:ext>
                </a:extLst>
              </a:tr>
              <a:tr h="4949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#4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Посадки</a:t>
                      </a:r>
                      <a:r>
                        <a:rPr lang="ru-RU" sz="1400" u="none" strike="noStrike" baseline="0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, уход и рубка зеленых насаждений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5 414,8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6277797"/>
                  </a:ext>
                </a:extLst>
              </a:tr>
              <a:tr h="54032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#5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Оборудование контейнерных площадок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308,1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13316745"/>
                  </a:ext>
                </a:extLst>
              </a:tr>
              <a:tr h="60736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#</a:t>
                      </a:r>
                      <a:r>
                        <a:rPr lang="ru-RU" sz="1600" b="0" u="none" strike="noStrike" kern="1200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Содержание</a:t>
                      </a:r>
                      <a:r>
                        <a:rPr lang="ru-RU" sz="1400" u="none" strike="noStrike" baseline="0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 территорий зеленых насаждений (уборка)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2 812,8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02625649"/>
                  </a:ext>
                </a:extLst>
              </a:tr>
              <a:tr h="53201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</a:t>
                      </a:r>
                      <a:r>
                        <a:rPr lang="ru-RU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Иные работы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3 957,4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20161130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u="none" strike="noStrike" dirty="0"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Итого:  </a:t>
                      </a:r>
                      <a:r>
                        <a:rPr lang="ru-RU" sz="2000" b="1" u="none" strike="noStrike" dirty="0">
                          <a:effectLst/>
                          <a:latin typeface="Montserrat ExtraBold" panose="00000900000000000000" pitchFamily="2" charset="-52"/>
                          <a:cs typeface="Times New Roman" pitchFamily="18" charset="0"/>
                        </a:rPr>
                        <a:t>27</a:t>
                      </a:r>
                      <a:r>
                        <a:rPr lang="ru-RU" sz="2000" b="1" u="none" strike="noStrike" baseline="0" dirty="0">
                          <a:effectLst/>
                          <a:latin typeface="Montserrat ExtraBold" panose="00000900000000000000" pitchFamily="2" charset="-52"/>
                          <a:cs typeface="Times New Roman" pitchFamily="18" charset="0"/>
                        </a:rPr>
                        <a:t>  103, 30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 ExtraBold" panose="00000900000000000000" pitchFamily="2" charset="-52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40200622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 ExtraBold" panose="00000900000000000000" pitchFamily="2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11583305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896438" y="602023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работы по благоустройству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31902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Биржевая линия, д.1/1 лит. З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комплексное благоустройство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68332" y="2238103"/>
            <a:ext cx="4514210" cy="4360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Ремонт (восстановление) газонов – 373,1 кв. м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детской площадки – 238,0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пешеходных дорожек – 165,4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ограждений газонов – 27,5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пог.м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цветника – 34,6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Посадка деревьев и кустарников – 231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спортивного оборудования – 2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детского игрового оборудования – 2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МАФ и уличной мебели – 11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Снос деревьев и кустарников (поросль) -  88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252" y="1686134"/>
            <a:ext cx="3090590" cy="231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552" y="1686134"/>
            <a:ext cx="3355784" cy="447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8" b="34665"/>
          <a:stretch/>
        </p:blipFill>
        <p:spPr bwMode="auto">
          <a:xfrm>
            <a:off x="5090252" y="4062242"/>
            <a:ext cx="3090590" cy="209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065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12-я линия В.О., д. 7 – 11-я линия В.О., д. 16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комплексное благоустройство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E3C757D3-5381-48AB-BA57-4D31E1DA86F6}"/>
              </a:ext>
            </a:extLst>
          </p:cNvPr>
          <p:cNvSpPr txBox="1">
            <a:spLocks/>
          </p:cNvSpPr>
          <p:nvPr/>
        </p:nvSpPr>
        <p:spPr>
          <a:xfrm>
            <a:off x="492065" y="1682378"/>
            <a:ext cx="4463112" cy="3795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Ремонт (восстановление) газонов – 1147,0 кв. м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зоны отдыха – 29,04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пешеходных дорожек из тротуарной плитки – 118,83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ограждений газонов – 13,9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пог.м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уличной мебели и МАФ – 4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Посадка кустарников – 7 шт. 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8449BDAF-CAAD-46A7-AB98-5034B6DD8270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7898A06B-913A-4E1A-99A2-90F505682EDC}"/>
              </a:ext>
            </a:extLst>
          </p:cNvPr>
          <p:cNvSpPr/>
          <p:nvPr/>
        </p:nvSpPr>
        <p:spPr>
          <a:xfrm rot="15909340">
            <a:off x="-1364396" y="5546918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727" y="1735975"/>
            <a:ext cx="3297793" cy="247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071" y="1728077"/>
            <a:ext cx="3255844" cy="247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816" y="4277245"/>
            <a:ext cx="3293704" cy="246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7" b="17249"/>
          <a:stretch/>
        </p:blipFill>
        <p:spPr bwMode="auto">
          <a:xfrm>
            <a:off x="8450070" y="4277245"/>
            <a:ext cx="3255844" cy="246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070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E93ACCD6-CED3-4032-B8E4-83A0830A7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725"/>
          <a:stretch/>
        </p:blipFill>
        <p:spPr bwMode="auto">
          <a:xfrm>
            <a:off x="2163437" y="0"/>
            <a:ext cx="10028563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64BBA5FB-739C-40AB-9920-CB98D210CAF5}"/>
              </a:ext>
            </a:extLst>
          </p:cNvPr>
          <p:cNvSpPr/>
          <p:nvPr/>
        </p:nvSpPr>
        <p:spPr>
          <a:xfrm rot="2102431">
            <a:off x="-1599194" y="-713873"/>
            <a:ext cx="8478175" cy="81661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Номер слайда 19">
            <a:extLst>
              <a:ext uri="{FF2B5EF4-FFF2-40B4-BE49-F238E27FC236}">
                <a16:creationId xmlns="" xmlns:a16="http://schemas.microsoft.com/office/drawing/2014/main" id="{57567C98-70F9-47AE-B846-5F668772346A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0B6B65BD-C49A-476B-9A3F-C4E56541FD3F}"/>
              </a:ext>
            </a:extLst>
          </p:cNvPr>
          <p:cNvSpPr/>
          <p:nvPr/>
        </p:nvSpPr>
        <p:spPr>
          <a:xfrm rot="2373142">
            <a:off x="4994144" y="-2084838"/>
            <a:ext cx="4599586" cy="4429589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4F6710-7794-40DB-8C7D-77666179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44" y="2100897"/>
            <a:ext cx="5496402" cy="1943509"/>
          </a:xfrm>
        </p:spPr>
        <p:txBody>
          <a:bodyPr>
            <a:noAutofit/>
          </a:bodyPr>
          <a:lstStyle/>
          <a:p>
            <a:pPr algn="ctr"/>
            <a:r>
              <a:rPr lang="ru-RU" sz="12100" dirty="0">
                <a:solidFill>
                  <a:srgbClr val="21778B"/>
                </a:solidFill>
                <a:latin typeface="Montserrat Black" panose="00000A00000000000000" pitchFamily="2" charset="-52"/>
              </a:rPr>
              <a:t>сми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C21DB63F-499B-4F40-8FB8-2B0D46876FB4}"/>
              </a:ext>
            </a:extLst>
          </p:cNvPr>
          <p:cNvSpPr/>
          <p:nvPr/>
        </p:nvSpPr>
        <p:spPr>
          <a:xfrm rot="20577484">
            <a:off x="-768081" y="5982526"/>
            <a:ext cx="1800520" cy="299325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58FFEBBB-ECFC-437A-A780-ED9FBC756008}"/>
              </a:ext>
            </a:extLst>
          </p:cNvPr>
          <p:cNvSpPr/>
          <p:nvPr/>
        </p:nvSpPr>
        <p:spPr>
          <a:xfrm rot="886187">
            <a:off x="-1439941" y="4638823"/>
            <a:ext cx="2205108" cy="2964319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5FBAA9E9-0CCB-44C7-B00C-DBE51353D121}"/>
              </a:ext>
            </a:extLst>
          </p:cNvPr>
          <p:cNvSpPr/>
          <p:nvPr/>
        </p:nvSpPr>
        <p:spPr>
          <a:xfrm rot="8108492">
            <a:off x="-1060252" y="4002681"/>
            <a:ext cx="1819135" cy="1493114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17F70BD-BF33-4A45-AE7F-CADA2A24B1E2}"/>
              </a:ext>
            </a:extLst>
          </p:cNvPr>
          <p:cNvSpPr/>
          <p:nvPr/>
        </p:nvSpPr>
        <p:spPr>
          <a:xfrm rot="2370478">
            <a:off x="6885030" y="-166037"/>
            <a:ext cx="7105591" cy="11361995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EA1B1605-EEEB-4066-AEA9-9D7432D7C7CB}"/>
              </a:ext>
            </a:extLst>
          </p:cNvPr>
          <p:cNvCxnSpPr>
            <a:cxnSpLocks/>
          </p:cNvCxnSpPr>
          <p:nvPr/>
        </p:nvCxnSpPr>
        <p:spPr>
          <a:xfrm flipH="1">
            <a:off x="4787900" y="2451821"/>
            <a:ext cx="3667050" cy="5206279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C4C3DF59-21C5-41A8-8C67-78C87D494EC3}"/>
              </a:ext>
            </a:extLst>
          </p:cNvPr>
          <p:cNvCxnSpPr>
            <a:cxnSpLocks/>
          </p:cNvCxnSpPr>
          <p:nvPr/>
        </p:nvCxnSpPr>
        <p:spPr>
          <a:xfrm flipH="1" flipV="1">
            <a:off x="3610485" y="-920750"/>
            <a:ext cx="4857165" cy="3375307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C580A236-BF3C-4149-8AAF-254EB073100F}"/>
              </a:ext>
            </a:extLst>
          </p:cNvPr>
          <p:cNvSpPr txBox="1">
            <a:spLocks/>
          </p:cNvSpPr>
          <p:nvPr/>
        </p:nvSpPr>
        <p:spPr>
          <a:xfrm>
            <a:off x="2199286" y="3210153"/>
            <a:ext cx="3372778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Средства массовой информации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58618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9" y="433716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Средства массовой информации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96" y="1630732"/>
            <a:ext cx="9859453" cy="445421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1800" dirty="0">
                <a:latin typeface="Franklin Gothic Medium" panose="020B0603020102020204" pitchFamily="34" charset="0"/>
              </a:rPr>
              <a:t>Объем финансирования </a:t>
            </a:r>
            <a:r>
              <a:rPr lang="ru-RU" sz="1800" dirty="0">
                <a:solidFill>
                  <a:srgbClr val="21778B"/>
                </a:solidFill>
                <a:latin typeface="Franklin Gothic Medium" panose="020B0603020102020204" pitchFamily="34" charset="0"/>
              </a:rPr>
              <a:t>– 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1 560,0 </a:t>
            </a:r>
            <a:r>
              <a:rPr lang="ru-RU" sz="1800" dirty="0">
                <a:latin typeface="Franklin Gothic Medium" panose="020B0603020102020204" pitchFamily="34" charset="0"/>
              </a:rPr>
              <a:t>тыс. рублей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ru-RU" sz="1000" dirty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1800" dirty="0">
                <a:latin typeface="Franklin Gothic Medium" panose="020B0603020102020204" pitchFamily="34" charset="0"/>
              </a:rPr>
              <a:t>Выпуск и распространение периодического печатного муниципального средства массовой информации газеты </a:t>
            </a:r>
            <a:r>
              <a:rPr lang="ru-RU" sz="1800" b="1" dirty="0">
                <a:solidFill>
                  <a:srgbClr val="21778B"/>
                </a:solidFill>
                <a:latin typeface="Franklin Gothic Medium" panose="020B0603020102020204" pitchFamily="34" charset="0"/>
              </a:rPr>
              <a:t>«Василеостровская перспектива» </a:t>
            </a:r>
            <a:r>
              <a:rPr lang="ru-RU" sz="1800" dirty="0">
                <a:latin typeface="Franklin Gothic Medium" panose="020B0603020102020204" pitchFamily="34" charset="0"/>
              </a:rPr>
              <a:t>в 2021 году – </a:t>
            </a:r>
            <a:r>
              <a:rPr lang="ru-RU" sz="18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8 номеров </a:t>
            </a:r>
            <a:r>
              <a:rPr lang="ru-RU" sz="1800" dirty="0">
                <a:latin typeface="Franklin Gothic Medium" panose="020B0603020102020204" pitchFamily="34" charset="0"/>
              </a:rPr>
              <a:t>тиражом 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15000</a:t>
            </a:r>
            <a:r>
              <a:rPr lang="ru-RU" sz="1800" dirty="0">
                <a:latin typeface="Franklin Gothic Medium" panose="020B0603020102020204" pitchFamily="34" charset="0"/>
              </a:rPr>
              <a:t> экземпляров. 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endParaRPr lang="ru-RU" sz="1000" dirty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1800" dirty="0">
                <a:latin typeface="Franklin Gothic Medium" panose="020B0603020102020204" pitchFamily="34" charset="0"/>
              </a:rPr>
              <a:t>Выпуск и распространение справочно-информационного издания 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1800" b="1" dirty="0">
                <a:latin typeface="Franklin Gothic Medium" panose="020B0603020102020204" pitchFamily="34" charset="0"/>
              </a:rPr>
              <a:t>«</a:t>
            </a:r>
            <a:r>
              <a:rPr lang="ru-RU" sz="1800" b="1" dirty="0">
                <a:solidFill>
                  <a:srgbClr val="21778B"/>
                </a:solidFill>
                <a:latin typeface="Franklin Gothic Medium" panose="020B0603020102020204" pitchFamily="34" charset="0"/>
              </a:rPr>
              <a:t>Бюллетень Муниципального округа №7» </a:t>
            </a:r>
            <a:r>
              <a:rPr lang="ru-RU" sz="1800" dirty="0">
                <a:latin typeface="Franklin Gothic Medium" panose="020B0603020102020204" pitchFamily="34" charset="0"/>
              </a:rPr>
              <a:t>с текстами официальных публикаций муниципальных правовых актов, принятых органами МСУ МО </a:t>
            </a:r>
            <a:r>
              <a:rPr lang="ru-RU" sz="1800" dirty="0" err="1">
                <a:latin typeface="Franklin Gothic Medium" panose="020B0603020102020204" pitchFamily="34" charset="0"/>
              </a:rPr>
              <a:t>МО</a:t>
            </a:r>
            <a:r>
              <a:rPr lang="ru-RU" sz="1800" dirty="0">
                <a:latin typeface="Franklin Gothic Medium" panose="020B0603020102020204" pitchFamily="34" charset="0"/>
              </a:rPr>
              <a:t> №7 в 2021 году – </a:t>
            </a:r>
            <a:r>
              <a:rPr lang="ru-RU" sz="18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15 номеров </a:t>
            </a:r>
            <a:r>
              <a:rPr lang="ru-RU" sz="1800" dirty="0">
                <a:latin typeface="Franklin Gothic Medium" panose="020B0603020102020204" pitchFamily="34" charset="0"/>
              </a:rPr>
              <a:t>тиражом по </a:t>
            </a:r>
            <a:r>
              <a:rPr lang="ru-RU" sz="18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100</a:t>
            </a:r>
            <a:r>
              <a:rPr lang="ru-RU" sz="1800" dirty="0" smtClean="0">
                <a:latin typeface="Franklin Gothic Medium" panose="020B0603020102020204" pitchFamily="34" charset="0"/>
              </a:rPr>
              <a:t> </a:t>
            </a:r>
            <a:r>
              <a:rPr lang="ru-RU" sz="1800" dirty="0">
                <a:latin typeface="Franklin Gothic Medium" panose="020B0603020102020204" pitchFamily="34" charset="0"/>
              </a:rPr>
              <a:t>экземпляров.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ru-RU" sz="1800" dirty="0">
              <a:latin typeface="Montserrat Light" panose="00000400000000000000" pitchFamily="2" charset="-52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BEE3803A-8011-46F8-A607-4C0BA474D364}"/>
              </a:ext>
            </a:extLst>
          </p:cNvPr>
          <p:cNvCxnSpPr>
            <a:cxnSpLocks/>
          </p:cNvCxnSpPr>
          <p:nvPr/>
        </p:nvCxnSpPr>
        <p:spPr>
          <a:xfrm>
            <a:off x="603475" y="-61544"/>
            <a:ext cx="0" cy="113056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652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51" y="462688"/>
            <a:ext cx="9547671" cy="10086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ПРОФИЛАКТИКА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3" y="1051433"/>
            <a:ext cx="9138403" cy="570985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#1</a:t>
            </a: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 </a:t>
            </a:r>
            <a:r>
              <a:rPr lang="ru-RU" sz="1400" b="1" dirty="0">
                <a:latin typeface="Montserrat Medium" panose="00000600000000000000" pitchFamily="2" charset="-52"/>
              </a:rPr>
              <a:t> </a:t>
            </a:r>
            <a:r>
              <a:rPr lang="ru-RU" sz="1400" dirty="0">
                <a:latin typeface="Montserrat Medium" panose="00000600000000000000" pitchFamily="2" charset="-52"/>
              </a:rPr>
              <a:t>«Участие в формах, установленных законодательством Санкт-Петербурга, в мероприятиях по </a:t>
            </a:r>
            <a:r>
              <a:rPr lang="ru-RU" sz="1400" dirty="0">
                <a:solidFill>
                  <a:srgbClr val="21778B"/>
                </a:solidFill>
                <a:latin typeface="Montserrat Black" panose="00000A00000000000000" pitchFamily="2" charset="-52"/>
              </a:rPr>
              <a:t>профилактике незаконного потребления наркотических средств </a:t>
            </a:r>
            <a:r>
              <a:rPr lang="ru-RU" sz="1400" dirty="0">
                <a:latin typeface="Montserrat Medium" panose="00000600000000000000" pitchFamily="2" charset="-52"/>
              </a:rPr>
              <a:t>и психотропных веществ, новых потенциально опасных психоактивных веществ, наркомании в Санкт-Петербурге»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#</a:t>
            </a:r>
            <a:r>
              <a:rPr lang="ru-RU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2</a:t>
            </a: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 </a:t>
            </a:r>
            <a:r>
              <a:rPr lang="ru-RU" sz="1400" dirty="0">
                <a:latin typeface="Montserrat Medium" panose="00000600000000000000" pitchFamily="2" charset="-52"/>
              </a:rPr>
              <a:t>«Участие в </a:t>
            </a:r>
            <a:r>
              <a:rPr lang="ru-RU" sz="1400" dirty="0">
                <a:solidFill>
                  <a:srgbClr val="21778B"/>
                </a:solidFill>
                <a:latin typeface="Montserrat Black" panose="00000A00000000000000" pitchFamily="2" charset="-52"/>
              </a:rPr>
              <a:t>профилактике терроризма и экстремизма</a:t>
            </a:r>
            <a:r>
              <a:rPr lang="ru-RU" sz="1400" dirty="0">
                <a:latin typeface="Montserrat Medium" panose="00000600000000000000" pitchFamily="2" charset="-52"/>
              </a:rPr>
              <a:t>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#</a:t>
            </a:r>
            <a:r>
              <a:rPr lang="ru-RU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3</a:t>
            </a: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 </a:t>
            </a:r>
            <a:r>
              <a:rPr lang="ru-RU" sz="1400" dirty="0">
                <a:latin typeface="Montserrat Medium" panose="00000600000000000000" pitchFamily="2" charset="-52"/>
              </a:rPr>
              <a:t>«Участие в создании условий для реализации мер, направленных на </a:t>
            </a:r>
            <a:r>
              <a:rPr lang="ru-RU" sz="1400" dirty="0">
                <a:solidFill>
                  <a:srgbClr val="21778B"/>
                </a:solidFill>
                <a:latin typeface="Montserrat Black" panose="00000A00000000000000" pitchFamily="2" charset="-52"/>
              </a:rPr>
              <a:t>укрепление межнационального и межконфессионального согласия</a:t>
            </a:r>
            <a:r>
              <a:rPr lang="ru-RU" sz="1400" dirty="0">
                <a:latin typeface="Montserrat Medium" panose="00000600000000000000" pitchFamily="2" charset="-52"/>
              </a:rPr>
              <a:t>, сохранение и развитие языков и культуры народов Российской Федерации, проживающих на территории муниципального образования, социальную и культурную адаптацию мигрантов, профилактику межнациональных (межэтнических) конфликтов»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400" b="1" dirty="0">
                <a:latin typeface="Montserrat Medium" panose="00000600000000000000" pitchFamily="2" charset="-52"/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54718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Динамика доходов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graphicFrame>
        <p:nvGraphicFramePr>
          <p:cNvPr id="13" name="Объект 3">
            <a:extLst>
              <a:ext uri="{FF2B5EF4-FFF2-40B4-BE49-F238E27FC236}">
                <a16:creationId xmlns="" xmlns:a16="http://schemas.microsoft.com/office/drawing/2014/main" id="{9862AEA8-1420-48F5-9B68-3C4C7D7BB0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1567602"/>
              </p:ext>
            </p:extLst>
          </p:nvPr>
        </p:nvGraphicFramePr>
        <p:xfrm>
          <a:off x="528455" y="1341649"/>
          <a:ext cx="10945216" cy="5331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73993E42-2E9A-4341-9949-3855F3FEDF87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46A58448-8506-4552-B453-FBB3362FF870}"/>
              </a:ext>
            </a:extLst>
          </p:cNvPr>
          <p:cNvSpPr/>
          <p:nvPr/>
        </p:nvSpPr>
        <p:spPr>
          <a:xfrm rot="15909340">
            <a:off x="-1555319" y="5652124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823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3" y="447591"/>
            <a:ext cx="9895437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Издание информационных материалов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2" y="1221975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«Участие в формах, установленных законодательством Санкт-Петербурга, в мероприятиях по профилактике незаконного потребления наркотических средств и психотропных веществ, новых потенциально опасных психоактивных веществ, наркомании в Санкт-Петербурге»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3" y="0"/>
            <a:ext cx="2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53774" y="2805405"/>
            <a:ext cx="5097416" cy="2146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Объем финансирования – </a:t>
            </a:r>
            <a: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6,00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Тираж – </a:t>
            </a:r>
            <a: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100 экз. </a:t>
            </a:r>
          </a:p>
        </p:txBody>
      </p:sp>
      <p:pic>
        <p:nvPicPr>
          <p:cNvPr id="1026" name="Picture 2" descr="C:\Users\Пользователь\Desktop\ДОКУМЕНТЫ\КАДРЫ каб. №13\Памятки\евробуклеты 2021\изображение_2021-11-11_1513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90" y="2798278"/>
            <a:ext cx="6889398" cy="38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91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3" y="447591"/>
            <a:ext cx="9895437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Издание информационных материалов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3" y="1399528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3" y="0"/>
            <a:ext cx="2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232475" y="3645877"/>
            <a:ext cx="5029199" cy="1530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Объем финансирования –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6,00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тыс.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руб.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Тираж – </a:t>
            </a:r>
            <a: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100 экз. </a:t>
            </a:r>
          </a:p>
        </p:txBody>
      </p:sp>
      <p:pic>
        <p:nvPicPr>
          <p:cNvPr id="2050" name="Picture 2" descr="C:\Users\Пользователь\Desktop\ДОКУМЕНТЫ\КАДРЫ каб. №13\Памятки\евробуклеты 2021\изображение_2021-11-12_15293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78" y="2718705"/>
            <a:ext cx="6381750" cy="358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731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3" y="447591"/>
            <a:ext cx="9895437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Издание информационных материалов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3" y="1399528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«Участие в создании условий для реализации мер, направленных на укрепление межнационального и межконфессионального согласия, сохранение и развитие языков и культуры народов Российской Федерации, проживающих на территории муниципального образования, социальную и культурную адаптацию мигрантов, профилактику межнациональных (межэтнических) конфликтов»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3" y="0"/>
            <a:ext cx="2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290391" y="3422132"/>
            <a:ext cx="5644568" cy="1645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Объем финансирования  - </a:t>
            </a:r>
            <a:r>
              <a:rPr lang="ru-RU" sz="20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6,00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тыс.руб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Тираж – </a:t>
            </a: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100 экз. </a:t>
            </a:r>
          </a:p>
        </p:txBody>
      </p:sp>
      <p:pic>
        <p:nvPicPr>
          <p:cNvPr id="3074" name="Picture 2" descr="C:\Users\Пользователь\Desktop\ДОКУМЕНТЫ\КАДРЫ каб. №13\Памятки\евробуклеты 2021\изображение_2021-11-12_15244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959" y="2719138"/>
            <a:ext cx="6102225" cy="343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595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20" y="691521"/>
            <a:ext cx="9895437" cy="100869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70021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4" y="1910782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Проведены следующие мероприятия: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проведены встречи с домоуправами УК «Возрождение» (на предмет информирования и взаимодействия).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осуществлен о 36 обходов территории на предмет выявления мест концентрации молодежи, составлен о  36 актов.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осуществлено  36 обходов территорий МО №7 на предмет выявления фактов осквернения зданий, сооружений, нанесения на них нацистской атрибутики или символики, составлено 36 актов.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24 обхода территории МО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 на предмет обнаружения брошенных, разукомплектованных ТС. Составлено 24 акта. Разукомплектованных ТС не выявлено.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9 обходов территорий МО №7,  на предмет освещенности подъездов жилых домов, дворовых территорий, арочных проемов в темное время суток.</a:t>
            </a:r>
          </a:p>
        </p:txBody>
      </p:sp>
    </p:spTree>
    <p:extLst>
      <p:ext uri="{BB962C8B-B14F-4D97-AF65-F5344CB8AC3E}">
        <p14:creationId xmlns:p14="http://schemas.microsoft.com/office/powerpoint/2010/main" val="722806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20" y="691521"/>
            <a:ext cx="9895437" cy="100869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70021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4" y="1910782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на официальном сайте МО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 размещен план мероприятий по профилактике терроризма и экстремизма, а также в минимизации и (или) ликвидации последствий проявления терроризма и экстремизма  на территории МО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2 обследования (февраль, ноябрь) помещений муниципального образования МО №7 и МКУ «СЦ «Радуга» на предмет антитеррористической защищенности.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приняли участие в заседании комиссии по вопросам обеспечения правопорядка и профилактики правонарушений Василеостровского района Санкт-Петербурга.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приняли участие в выездном заседании Антитеррористической комиссии Василеостровского района Санкт-Петербурга.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приняли участие в заседании Антитеррористической комиссии Василеостровского района Санкт-Петербурга.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ежедневно проводится мониторинг СМИ, направленный на выявление материалов экстремистской направленности.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8865959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20" y="691521"/>
            <a:ext cx="9895437" cy="100869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70021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4" y="1910782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на официальной странице в социальной сети «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Вконтакте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»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(https://vk.com/mcmomo7)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размещены социальные видеоролики: «Профилактика терроризма», «У террора нет национальности», «Как спасти человека от терроризма».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на сайте МО №7 по адресу www.mo7spb в разделе «НОВОСТИ» регулярно публикуются статьи по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противодействию терроризму и экстремизму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, в том числе  статьи прокуратуры и УМВД Василеостровского района (статьи «Действия при угрозе террористического акта», «Правила безопасности при угрозе террористического акта», «Терроризм и меры предосторожности», «МЕРЫ БЕЗОПАСНОСТИ ПРИ УГРОЗЕ ПРОВЕДЕНИЯ ТЕРРОРИСТИЧЕСКИХ АКТОВ», «Рекомендации по принятию мер по недопущению диверсионно-террористических акций», «ОБЩИЕ РЕКОМЕНДАЦИИ ГРАЖДАНАМ ПО ДЕЙСТВИЯМ ПРИ УГРОЗЕ СОВЕРШЕНИЯ ТЕРРОРИСТИЧЕСКОГО АКТА», «ОСТОРОЖНО, ЭКСТРЕМИЗМ!», «Памятка по недопущению вовлечения в организации националистического толка», «Противодействие проявлениям экстремизма в молодежной среде», «Уголовная ответственность за проявления экстремизма»).</a:t>
            </a:r>
          </a:p>
        </p:txBody>
      </p:sp>
    </p:spTree>
    <p:extLst>
      <p:ext uri="{BB962C8B-B14F-4D97-AF65-F5344CB8AC3E}">
        <p14:creationId xmlns:p14="http://schemas.microsoft.com/office/powerpoint/2010/main" val="1899947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E3F4F145-4DE9-4E77-95B1-1CC8837AB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745" y="-278485"/>
            <a:ext cx="3089068" cy="297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Номер слайда 19">
            <a:extLst>
              <a:ext uri="{FF2B5EF4-FFF2-40B4-BE49-F238E27FC236}">
                <a16:creationId xmlns="" xmlns:a16="http://schemas.microsoft.com/office/drawing/2014/main" id="{57567C98-70F9-47AE-B846-5F668772346A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E7A8F333-BAF0-4596-8F10-369DB6CB3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3"/>
          <a:stretch/>
        </p:blipFill>
        <p:spPr bwMode="auto">
          <a:xfrm>
            <a:off x="6000206" y="2741579"/>
            <a:ext cx="6703356" cy="421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0B6B65BD-C49A-476B-9A3F-C4E56541FD3F}"/>
              </a:ext>
            </a:extLst>
          </p:cNvPr>
          <p:cNvSpPr/>
          <p:nvPr/>
        </p:nvSpPr>
        <p:spPr>
          <a:xfrm rot="2370478">
            <a:off x="8279085" y="-3952221"/>
            <a:ext cx="2437868" cy="5446137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4F6710-7794-40DB-8C7D-77666179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0680" y="1506805"/>
            <a:ext cx="10515600" cy="194350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Социальная работа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в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2021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году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C21DB63F-499B-4F40-8FB8-2B0D46876FB4}"/>
              </a:ext>
            </a:extLst>
          </p:cNvPr>
          <p:cNvSpPr/>
          <p:nvPr/>
        </p:nvSpPr>
        <p:spPr>
          <a:xfrm rot="20577484">
            <a:off x="-768081" y="5982526"/>
            <a:ext cx="1800520" cy="299325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58FFEBBB-ECFC-437A-A780-ED9FBC756008}"/>
              </a:ext>
            </a:extLst>
          </p:cNvPr>
          <p:cNvSpPr/>
          <p:nvPr/>
        </p:nvSpPr>
        <p:spPr>
          <a:xfrm rot="1668222">
            <a:off x="-1519739" y="4961228"/>
            <a:ext cx="2205108" cy="2622163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5FBAA9E9-0CCB-44C7-B00C-DBE51353D121}"/>
              </a:ext>
            </a:extLst>
          </p:cNvPr>
          <p:cNvSpPr/>
          <p:nvPr/>
        </p:nvSpPr>
        <p:spPr>
          <a:xfrm rot="8108492">
            <a:off x="-935135" y="4305797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бъект 4">
            <a:extLst>
              <a:ext uri="{FF2B5EF4-FFF2-40B4-BE49-F238E27FC236}">
                <a16:creationId xmlns="" xmlns:a16="http://schemas.microsoft.com/office/drawing/2014/main" id="{E26EEBBE-520B-4098-94CE-830EDE8CB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4555" y="3234816"/>
            <a:ext cx="4858210" cy="140843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Муниципальное казенное учреждение </a:t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«Социальный центр «РАДУГА»</a:t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(МКУ «СЦ «Радуга»)</a:t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/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Большой пр. В.О., д.50, лит. «Г»</a:t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endParaRPr lang="ru-RU" sz="1400" dirty="0">
              <a:solidFill>
                <a:srgbClr val="21778B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17F70BD-BF33-4A45-AE7F-CADA2A24B1E2}"/>
              </a:ext>
            </a:extLst>
          </p:cNvPr>
          <p:cNvSpPr/>
          <p:nvPr/>
        </p:nvSpPr>
        <p:spPr>
          <a:xfrm rot="2370478">
            <a:off x="7544412" y="-2396983"/>
            <a:ext cx="7105591" cy="13455922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EA1B1605-EEEB-4066-AEA9-9D7432D7C7CB}"/>
              </a:ext>
            </a:extLst>
          </p:cNvPr>
          <p:cNvCxnSpPr>
            <a:cxnSpLocks/>
          </p:cNvCxnSpPr>
          <p:nvPr/>
        </p:nvCxnSpPr>
        <p:spPr>
          <a:xfrm flipH="1">
            <a:off x="4168946" y="1986458"/>
            <a:ext cx="4594370" cy="4996579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C4C3DF59-21C5-41A8-8C67-78C87D494EC3}"/>
              </a:ext>
            </a:extLst>
          </p:cNvPr>
          <p:cNvCxnSpPr>
            <a:cxnSpLocks/>
          </p:cNvCxnSpPr>
          <p:nvPr/>
        </p:nvCxnSpPr>
        <p:spPr>
          <a:xfrm flipH="1" flipV="1">
            <a:off x="4411085" y="-1751451"/>
            <a:ext cx="4364598" cy="3748908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6070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73" y="331141"/>
            <a:ext cx="9895437" cy="100869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Ведомственные целевые  программы на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2021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год </a:t>
            </a:r>
            <a:b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(далее - ВЦП):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4" y="0"/>
            <a:ext cx="1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35373" y="1331090"/>
            <a:ext cx="9699473" cy="4683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1.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«Социально – культурное развитие округа»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2.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3.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«Обеспечение условий для развития на территории муниципального образования физической культуры и массового спорта, организации и проведению официальных физкультурных мероприятий, физкультурно-оздоровительных мероприятий и спортивных мероприятий муниципального образования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4.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время, безработных граждан, испытывающих трудности в поиске работы, безработных граждан в возрасте от 18 до 20 лет, имеющих среднее профессиональное образование и ищущих работу впервые, в порядке, установленном Правительством Санкт-Петербурга»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C813835-D0C7-4E56-92CC-26E42906A21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157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398548"/>
            <a:ext cx="966701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Реализация ведомственных целевых программ МКУ «СЦ «Радуга»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23337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39205" y="813621"/>
            <a:ext cx="8046855" cy="4970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Общее количество  - более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100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мероприятий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Общее количество людей принявших участие в программных мероприятиях – более 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20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000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человек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Общий объем средств, израсходованных на реализацию ведомственных целевых программ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– 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 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268,0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тыс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 рублей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186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398548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и проведение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досуговых мероприятий</a:t>
            </a:r>
            <a:b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для жителей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муниципального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образования 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202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39205" y="1700213"/>
            <a:ext cx="8284949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Основные мероприятия программы: </a:t>
            </a:r>
            <a:endParaRPr lang="ru-RU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 Black" panose="00000A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Black" panose="00000A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Организация и проведение автобусных экскурсий 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Организация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 проведение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водных экскурсий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Организация и проведение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пешеходных экскурсий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Приняло участие в мероприятиях всего – 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2097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данные цели - 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719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,9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. рублей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887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Основные параметры бюджета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2021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года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1556287"/>
              </p:ext>
            </p:extLst>
          </p:nvPr>
        </p:nvGraphicFramePr>
        <p:xfrm>
          <a:off x="589827" y="2339611"/>
          <a:ext cx="8615521" cy="197616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131558">
                  <a:extLst>
                    <a:ext uri="{9D8B030D-6E8A-4147-A177-3AD203B41FA5}">
                      <a16:colId xmlns="" xmlns:a16="http://schemas.microsoft.com/office/drawing/2014/main" val="3351461639"/>
                    </a:ext>
                  </a:extLst>
                </a:gridCol>
                <a:gridCol w="3483963">
                  <a:extLst>
                    <a:ext uri="{9D8B030D-6E8A-4147-A177-3AD203B41FA5}">
                      <a16:colId xmlns="" xmlns:a16="http://schemas.microsoft.com/office/drawing/2014/main" val="2097978172"/>
                    </a:ext>
                  </a:extLst>
                </a:gridCol>
              </a:tblGrid>
              <a:tr h="69611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Доходы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97 474,0</a:t>
                      </a:r>
                      <a:endParaRPr kumimoji="0" lang="ru-RU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748554093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Расходы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85 264,9</a:t>
                      </a:r>
                      <a:endParaRPr kumimoji="0" lang="ru-RU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05264714"/>
                  </a:ext>
                </a:extLst>
              </a:tr>
              <a:tr h="61384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Профицит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12 209,1</a:t>
                      </a:r>
                      <a:endParaRPr kumimoji="0" lang="ru-RU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6277797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 (тыс. руб.)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7509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98548"/>
            <a:ext cx="8563772" cy="65288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и проведение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досуговых мероприятий для жителей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муниципального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образования 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202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год (экскурсия в Карелию)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539" y="1259123"/>
            <a:ext cx="5930532" cy="44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8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398548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и проведение мероприятий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сохранению и развитию местных традиций и обрядов 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муниципального образования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на 202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39205" y="1700213"/>
            <a:ext cx="10363853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Основные мероприятия программы: 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 Торжественное поздравление жителей МО </a:t>
            </a:r>
            <a:r>
              <a:rPr lang="ru-RU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 от 70 лет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с днём рождения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, поздравление жителей МО </a:t>
            </a:r>
            <a:r>
              <a:rPr lang="ru-RU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 7 с днём свадьбы (50, 60, 70 лет)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 «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Рождённый на Васильевском острове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» (Чествование новорожденных) 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 Клуб полезного досуга «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Третий возраст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»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Приняло участие в мероприятиях всего – 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290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- 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1948,9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. рублей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909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547087"/>
            <a:ext cx="9088256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Торжественное поздравление жителей МО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№7 от 70 лет и старше с днём рождения, поздравление жителей МО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№ 7 с днём свадьбы (50,60,70 лет)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4" y="0"/>
            <a:ext cx="1" cy="141413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4" y="813621"/>
            <a:ext cx="8668586" cy="2277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202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1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году поздравили с Днем рождения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2000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жителей округа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 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465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,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тыс. руб.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466" y="2719138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9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19950"/>
            <a:ext cx="9088256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Чествование новорожденных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81362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23151" y="894761"/>
            <a:ext cx="951871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202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1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году памятную медаль «Рожденный на Васильевском» получили </a:t>
            </a:r>
            <a:r>
              <a:rPr lang="en-US" sz="16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150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детей.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– 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33</a:t>
            </a:r>
            <a:r>
              <a:rPr lang="en-US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7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,</a:t>
            </a:r>
            <a:r>
              <a:rPr lang="en-US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3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тыс. руб.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5" y="2048728"/>
            <a:ext cx="4180454" cy="3135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49" y="2081329"/>
            <a:ext cx="4098275" cy="30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19950"/>
            <a:ext cx="9088256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Клуб полезного досуга «Третий возраст»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81362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23151" y="894761"/>
            <a:ext cx="951871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мероприятиях приняли участие 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</a:t>
            </a:r>
            <a:r>
              <a:rPr lang="en-US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5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0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- 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</a:t>
            </a:r>
            <a:r>
              <a:rPr lang="en-US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46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,</a:t>
            </a:r>
            <a:r>
              <a:rPr lang="en-US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5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тыс. руб.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2" descr="\\Nikolay-pc\общая папка\ИГОРЬ 2020\Третий возраст\Фото\IMG_6416.jpg">
            <a:extLst>
              <a:ext uri="{FF2B5EF4-FFF2-40B4-BE49-F238E27FC236}">
                <a16:creationId xmlns="" xmlns:a16="http://schemas.microsoft.com/office/drawing/2014/main" id="{8B1F1C9C-F8A6-4E74-8617-8C355D04A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52" y="2482364"/>
            <a:ext cx="481008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\\Nikolay-pc\общая папка\ИГОРЬ 2020\Художники фото (наборы)\2020-09-25 15-46-09 (2).jpeg">
            <a:extLst>
              <a:ext uri="{FF2B5EF4-FFF2-40B4-BE49-F238E27FC236}">
                <a16:creationId xmlns="" xmlns:a16="http://schemas.microsoft.com/office/drawing/2014/main" id="{C3EBD421-6258-4A32-9949-8E7D4DEF6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76" y="2482364"/>
            <a:ext cx="481008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91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545035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и проведение местных и участие в организации и проведении  городских праздничных и иных зрелищных мероприятий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39205" y="1700213"/>
            <a:ext cx="8859973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 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Основные мероприятия программы: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День полного освобождения Ленинграда от фашистской блокады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День Победы советского народа в Великой Отечественной войне 1941-1945 годов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Международный день пожилых людей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День матери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Международный день инвалидов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Новый год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День местного самоуправления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Общее количество охваченного населения – </a:t>
            </a:r>
            <a:r>
              <a:rPr lang="en-US" sz="18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10 500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- </a:t>
            </a:r>
            <a:r>
              <a:rPr lang="en-US" sz="18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7 679,1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. рублей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26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День полного освобождения Ленинграда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от фашистской блокады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83356" y="1193307"/>
            <a:ext cx="951871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Выдано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500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памятных подарков жителям блокадного Ленинграда, ветеранам ВОВ, труженикам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тыла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Торжественно-траурная церемония возложения венков и цветов у мемориальной доски Тани Савичевой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03476" y="5920114"/>
            <a:ext cx="701748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- </a:t>
            </a:r>
            <a:r>
              <a:rPr lang="en-US" sz="16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425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,0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рублей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120" y="2315439"/>
            <a:ext cx="4354046" cy="326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2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День Победы советского народа в Великой Отечественной войне 1941-1945 годов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13313" y="934476"/>
            <a:ext cx="951871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Вручение памятных подарков, уличные гулянья, посвященные Дню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Победы в Великой Отечественной войне 1941-1945 гг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.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мероприятии приняли участие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600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5868034" y="5416419"/>
            <a:ext cx="505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- </a:t>
            </a:r>
            <a:r>
              <a:rPr lang="ru-RU" altLang="ru-RU" sz="1600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1 </a:t>
            </a:r>
            <a:r>
              <a:rPr lang="ru-RU" alt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113,7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3" y="2095822"/>
            <a:ext cx="4541117" cy="3405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01" y="1813564"/>
            <a:ext cx="4271592" cy="320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5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День Матери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18021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83356" y="831548"/>
            <a:ext cx="9518715" cy="52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мероприятии приняли участие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400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семей с детьми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826506" y="3145918"/>
            <a:ext cx="4884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- </a:t>
            </a:r>
            <a:r>
              <a:rPr lang="ru-RU" alt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526,0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02" y="1355760"/>
            <a:ext cx="3324785" cy="443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1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Международный день инвалидов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18021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83356" y="831548"/>
            <a:ext cx="9518715" cy="52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мероприятии приняли участие 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1500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14109" y="5920114"/>
            <a:ext cx="7017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- </a:t>
            </a:r>
            <a:r>
              <a:rPr lang="ru-RU" alt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761,0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рублей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220C68C-F8EE-467A-BDCB-9770EFEA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85" y="2047772"/>
            <a:ext cx="4587508" cy="359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88" y="1711368"/>
            <a:ext cx="3034643" cy="404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8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Выделенные средства обеспечивают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6" name="Объект 4">
            <a:extLst>
              <a:ext uri="{FF2B5EF4-FFF2-40B4-BE49-F238E27FC236}">
                <a16:creationId xmlns="" xmlns:a16="http://schemas.microsoft.com/office/drawing/2014/main" id="{AE1F51A3-D9BF-47C0-97F4-BFE5E008C006}"/>
              </a:ext>
            </a:extLst>
          </p:cNvPr>
          <p:cNvSpPr txBox="1">
            <a:spLocks/>
          </p:cNvSpPr>
          <p:nvPr/>
        </p:nvSpPr>
        <p:spPr>
          <a:xfrm>
            <a:off x="589827" y="1988448"/>
            <a:ext cx="7410254" cy="3823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2000" b="0" u="none" strike="noStrike" dirty="0">
                <a:solidFill>
                  <a:srgbClr val="21778B"/>
                </a:solidFill>
                <a:effectLst/>
                <a:latin typeface="Montserrat Black" panose="00000A00000000000000" pitchFamily="2" charset="-52"/>
              </a:rPr>
              <a:t>#1</a:t>
            </a:r>
            <a:r>
              <a:rPr lang="ru-RU" sz="2000" b="0" u="none" strike="noStrike" dirty="0">
                <a:solidFill>
                  <a:srgbClr val="21778B"/>
                </a:solidFill>
                <a:effectLst/>
                <a:latin typeface="Montserrat Black" panose="00000A00000000000000" pitchFamily="2" charset="-52"/>
              </a:rPr>
              <a:t> </a:t>
            </a:r>
            <a:r>
              <a:rPr lang="ru-RU" sz="2000" b="1" dirty="0">
                <a:latin typeface="Montserrat Light" panose="00000400000000000000" pitchFamily="2" charset="-52"/>
              </a:rPr>
              <a:t>Содержание органов местного самоуправления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#</a:t>
            </a:r>
            <a:r>
              <a:rPr lang="ru-RU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2 </a:t>
            </a:r>
            <a:r>
              <a:rPr lang="ru-RU" sz="2000" b="1" dirty="0">
                <a:latin typeface="Montserrat Light" panose="00000400000000000000" pitchFamily="2" charset="-52"/>
              </a:rPr>
              <a:t>Исполнение отдельных государственных полномочий по составлению протоколов об административных правонарушениях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#</a:t>
            </a:r>
            <a:r>
              <a:rPr lang="ru-RU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3 </a:t>
            </a:r>
            <a:r>
              <a:rPr lang="ru-RU" sz="2000" b="1" dirty="0">
                <a:latin typeface="Montserrat Light" panose="00000400000000000000" pitchFamily="2" charset="-52"/>
              </a:rPr>
              <a:t>Исполнение отдельных государственных полномочий по опеке и попечительству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#</a:t>
            </a:r>
            <a:r>
              <a:rPr lang="ru-RU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4 </a:t>
            </a:r>
            <a:r>
              <a:rPr lang="ru-RU" sz="2000" b="1" dirty="0">
                <a:latin typeface="Montserrat Light" panose="00000400000000000000" pitchFamily="2" charset="-52"/>
              </a:rPr>
              <a:t>Реализацию целевых программ</a:t>
            </a:r>
          </a:p>
          <a:p>
            <a:pPr marL="0" indent="0">
              <a:spcBef>
                <a:spcPts val="1800"/>
              </a:spcBef>
              <a:buNone/>
            </a:pPr>
            <a:endParaRPr lang="ru-RU" sz="2000" b="1" dirty="0">
              <a:latin typeface="Montserrat Light" panose="00000400000000000000" pitchFamily="2" charset="-52"/>
            </a:endParaRPr>
          </a:p>
          <a:p>
            <a:pPr marL="0" indent="0">
              <a:spcBef>
                <a:spcPts val="1800"/>
              </a:spcBef>
              <a:buNone/>
            </a:pPr>
            <a:endParaRPr lang="ru-RU" sz="2000" b="1" dirty="0">
              <a:latin typeface="Montserrat Light" panose="00000400000000000000" pitchFamily="2" charset="-52"/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ru-RU" sz="2000" b="1" dirty="0"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070163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Международный день пожилого человека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6" y="743102"/>
            <a:ext cx="9518715" cy="649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мероприятии приняли участие 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1600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474624" y="3463633"/>
            <a:ext cx="5360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- </a:t>
            </a:r>
            <a:r>
              <a:rPr lang="ru-RU" alt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992,0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87" y="1226951"/>
            <a:ext cx="4223287" cy="563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Новый 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6" y="743102"/>
            <a:ext cx="9518715" cy="649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Общее количество участников 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8484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4047033" y="3995538"/>
            <a:ext cx="50743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Новогодние представления для детей – 1600 человек</a:t>
            </a: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Вручение подарок -2084 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человек</a:t>
            </a: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Сувенирная продукция (календари) для жителей </a:t>
            </a: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округа - 6000 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человек</a:t>
            </a:r>
            <a:endParaRPr lang="ru-RU" alt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Уличные гулянья - 400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 человек</a:t>
            </a: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2A136D-C08D-41D5-A984-94533F38DFA9}"/>
              </a:ext>
            </a:extLst>
          </p:cNvPr>
          <p:cNvSpPr txBox="1"/>
          <p:nvPr/>
        </p:nvSpPr>
        <p:spPr>
          <a:xfrm>
            <a:off x="636901" y="5788991"/>
            <a:ext cx="7017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- 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3 846,8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51" y="591122"/>
            <a:ext cx="4066190" cy="30496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70" y="1331090"/>
            <a:ext cx="1956767" cy="2609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87" y="1331090"/>
            <a:ext cx="2679736" cy="2009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6" y="3515417"/>
            <a:ext cx="2895161" cy="217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День местного самоуправления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31893"/>
            <a:ext cx="0" cy="1416148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832643" y="3243061"/>
            <a:ext cx="4759358" cy="1646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latin typeface="Montserrat Medium" panose="00000600000000000000" pitchFamily="2" charset="-52"/>
              </a:rPr>
              <a:t>Общая сумма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– </a:t>
            </a:r>
            <a:r>
              <a:rPr lang="ru-RU" sz="16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5,00 </a:t>
            </a:r>
            <a:r>
              <a:rPr lang="ru-RU" sz="1600" b="1" dirty="0" smtClean="0">
                <a:solidFill>
                  <a:srgbClr val="21778B"/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b="1" dirty="0">
                <a:latin typeface="Montserrat Medium" panose="00000600000000000000" pitchFamily="2" charset="-52"/>
              </a:rPr>
              <a:t>тыс. руб</a:t>
            </a:r>
            <a:r>
              <a:rPr lang="ru-RU" sz="1600" b="1" dirty="0" smtClean="0">
                <a:latin typeface="Montserrat Medium" panose="00000600000000000000" pitchFamily="2" charset="-52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b="1" dirty="0">
                <a:latin typeface="Montserrat Medium" panose="00000600000000000000" pitchFamily="2" charset="-52"/>
              </a:rPr>
              <a:t/>
            </a:r>
            <a:br>
              <a:rPr lang="ru-RU" sz="1600" b="1" dirty="0">
                <a:latin typeface="Montserrat Medium" panose="00000600000000000000" pitchFamily="2" charset="-52"/>
              </a:rPr>
            </a:br>
            <a:r>
              <a:rPr lang="ru-RU" sz="1600" dirty="0">
                <a:latin typeface="Montserrat Medium" panose="00000600000000000000" pitchFamily="2" charset="-52"/>
              </a:rPr>
              <a:t>Охват населения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– </a:t>
            </a:r>
            <a:r>
              <a:rPr lang="ru-RU" sz="16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 </a:t>
            </a:r>
            <a:r>
              <a:rPr lang="ru-RU" sz="1600" b="1" dirty="0">
                <a:latin typeface="Montserrat Medium" panose="00000600000000000000" pitchFamily="2" charset="-52"/>
              </a:rPr>
              <a:t>человека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5768795" y="1774785"/>
            <a:ext cx="50743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8DA5"/>
              </a:buClr>
              <a:buSzPct val="120000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Поздравление почетных жителей муниципального образования муниципальный округ №7</a:t>
            </a:r>
            <a:b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</a:b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/>
            </a:r>
            <a:b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</a:b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2" y="1574904"/>
            <a:ext cx="3812411" cy="50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7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Проведение работ по военно-патриотическому 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воспитанию  граждан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501660" y="2206947"/>
            <a:ext cx="39599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8DA5"/>
              </a:buClr>
              <a:buSzPct val="120000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Основные мероприятия:</a:t>
            </a: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Вахты памяти у мемориальных досок </a:t>
            </a: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Общее количество охваченного населения </a:t>
            </a: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160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2A136D-C08D-41D5-A984-94533F38DFA9}"/>
              </a:ext>
            </a:extLst>
          </p:cNvPr>
          <p:cNvSpPr txBox="1"/>
          <p:nvPr/>
        </p:nvSpPr>
        <p:spPr>
          <a:xfrm>
            <a:off x="603476" y="5418223"/>
            <a:ext cx="70174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Мероприятия проходили без финансирования</a:t>
            </a:r>
          </a:p>
        </p:txBody>
      </p:sp>
      <p:pic>
        <p:nvPicPr>
          <p:cNvPr id="17" name="Picture 2" descr="\\Nikolay-pc\общая папка\ИГОРЬ 2020\Блокада 2020\314501c9-2cfe-4be8-8f07-d9ea73308b8d.JPG">
            <a:extLst>
              <a:ext uri="{FF2B5EF4-FFF2-40B4-BE49-F238E27FC236}">
                <a16:creationId xmlns="" xmlns:a16="http://schemas.microsoft.com/office/drawing/2014/main" id="{E09E0012-CD7B-490A-BA4F-1F3D168F5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9370" r="6056" b="8564"/>
          <a:stretch/>
        </p:blipFill>
        <p:spPr bwMode="auto">
          <a:xfrm>
            <a:off x="394242" y="1596484"/>
            <a:ext cx="6006558" cy="368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4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246664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Обеспечение условий для развития на территории муниципального образования физической культуры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и массового спорта, организации и проведению официальных физкультурных мероприятий, физкультурно-оздоровительных мероприятий и спортивных мероприятий муниципального образования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2514749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97167" y="2838893"/>
            <a:ext cx="1077650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8DA5"/>
              </a:buClr>
              <a:buSzPct val="120000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Основные мероприятия программы: </a:t>
            </a:r>
          </a:p>
          <a:p>
            <a:pPr marL="342900" indent="-34290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Проведение физкультурно-оздоровительных мероприятий для жителей 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(</a:t>
            </a: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тренажерный зал, 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бассейн)</a:t>
            </a:r>
          </a:p>
          <a:p>
            <a:pPr marL="342900" indent="-34290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Организация и проведение спортивных соревнований </a:t>
            </a:r>
          </a:p>
          <a:p>
            <a:pPr marL="342900" indent="-34290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(</a:t>
            </a:r>
            <a:r>
              <a:rPr lang="ru-RU" alt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в</a:t>
            </a:r>
            <a:r>
              <a:rPr lang="ru-RU" alt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елоквест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, минифутбол) </a:t>
            </a:r>
            <a:endParaRPr lang="ru-RU" alt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 marL="342900" indent="-34290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Скандинавская ходьба</a:t>
            </a:r>
          </a:p>
          <a:p>
            <a:pPr marL="342900" indent="-34290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Массажная кровать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Количество охваченного населения </a:t>
            </a:r>
            <a:r>
              <a:rPr lang="ru-RU" altLang="ru-RU" sz="20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2000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</a:t>
            </a: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человек</a:t>
            </a: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-  </a:t>
            </a:r>
            <a:r>
              <a:rPr lang="ru-RU" altLang="ru-RU" sz="20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680,0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 </a:t>
            </a: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рублей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44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Проведение физкультурно-оздоровительных мероприятий для жителей МО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МО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301259" y="4143126"/>
            <a:ext cx="889524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Всего в мероприятиях приняли участие: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Занятия в тренажерном зале –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250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чел./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1200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посещений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Организация и проведение спортивных соревнований </a:t>
            </a:r>
            <a:endParaRPr lang="ru-RU" alt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(</a:t>
            </a:r>
            <a:r>
              <a:rPr lang="ru-RU" alt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</a:t>
            </a:r>
            <a:r>
              <a:rPr lang="ru-RU" altLang="ru-RU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елоквест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,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минифутбол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400 чел. - 4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мероприятия </a:t>
            </a: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Скандинавская ходьба –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25 чел./ 165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посещений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Занятия плавание в бассейне –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200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чел./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1600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посещений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Массажная кровать -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50 чел. / 180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посещений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</p:txBody>
      </p:sp>
      <p:pic>
        <p:nvPicPr>
          <p:cNvPr id="15" name="Picture 3" descr="\\Nikolay-pc\общая папка\ИГОРЬ 2020\Скандинавская ходьба фото\2020-10-06 11-37-12.jpeg">
            <a:extLst>
              <a:ext uri="{FF2B5EF4-FFF2-40B4-BE49-F238E27FC236}">
                <a16:creationId xmlns="" xmlns:a16="http://schemas.microsoft.com/office/drawing/2014/main" id="{9EEDEBE1-DA07-4941-A131-5712BD6B3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7" b="12889"/>
          <a:stretch/>
        </p:blipFill>
        <p:spPr bwMode="auto">
          <a:xfrm>
            <a:off x="657435" y="1331090"/>
            <a:ext cx="2783189" cy="263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491" y="1051433"/>
            <a:ext cx="2613959" cy="3485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94" r="59314" b="11634"/>
          <a:stretch/>
        </p:blipFill>
        <p:spPr>
          <a:xfrm>
            <a:off x="3853381" y="1355002"/>
            <a:ext cx="2679155" cy="253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559104"/>
            <a:ext cx="9210365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6" y="-85058"/>
            <a:ext cx="1" cy="178527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03476" y="4758411"/>
            <a:ext cx="1023109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Проведено </a:t>
            </a:r>
            <a:r>
              <a:rPr lang="ru-RU" altLang="ru-RU" sz="1600" dirty="0" smtClean="0">
                <a:solidFill>
                  <a:srgbClr val="21778B"/>
                </a:solidFill>
                <a:latin typeface="Montserrat ExtraBold" panose="00000900000000000000" pitchFamily="2" charset="-52"/>
                <a:ea typeface="+mj-ea"/>
                <a:cs typeface="+mj-cs"/>
              </a:rPr>
              <a:t>10 </a:t>
            </a:r>
            <a:r>
              <a:rPr lang="ru-RU" altLang="ru-RU" sz="1600" dirty="0">
                <a:solidFill>
                  <a:srgbClr val="21778B"/>
                </a:solidFill>
                <a:latin typeface="Montserrat ExtraBold" panose="00000900000000000000" pitchFamily="2" charset="-52"/>
                <a:ea typeface="+mj-ea"/>
                <a:cs typeface="+mj-cs"/>
              </a:rPr>
              <a:t>встреч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с жителями округа</a:t>
            </a: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В связи с ограничительными мерами обучение неработающего населения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в 2021  году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проводилось в индивидуальном порядке при посещении МКУ «СЦ «Радуга» (вручались памятки)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Приняли участие </a:t>
            </a:r>
            <a:r>
              <a:rPr lang="ru-RU" altLang="ru-RU" sz="1600" dirty="0">
                <a:solidFill>
                  <a:srgbClr val="21778B"/>
                </a:solidFill>
                <a:latin typeface="Montserrat ExtraBold" panose="00000900000000000000" pitchFamily="2" charset="-52"/>
                <a:ea typeface="+mj-ea"/>
                <a:cs typeface="+mj-cs"/>
              </a:rPr>
              <a:t>1000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человек </a:t>
            </a: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lang="ru-RU" altLang="ru-RU" sz="1600" dirty="0">
                <a:solidFill>
                  <a:srgbClr val="21778B"/>
                </a:solidFill>
                <a:latin typeface="Montserrat ExtraBold" panose="00000900000000000000" pitchFamily="2" charset="-52"/>
                <a:ea typeface="+mj-ea"/>
                <a:cs typeface="+mj-cs"/>
              </a:rPr>
              <a:t>30,0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тыс. руб.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11CF18C-153F-4352-9D40-852AF4A881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08" y="1895723"/>
            <a:ext cx="4446423" cy="2501113"/>
          </a:xfrm>
          <a:prstGeom prst="rect">
            <a:avLst/>
          </a:prstGeom>
        </p:spPr>
      </p:pic>
      <p:pic>
        <p:nvPicPr>
          <p:cNvPr id="17" name="Picture 2" descr="\\Nikolay-pc\общая папка\ИГОРЬ 2020\Фото памятки\IMG_6779.jpg">
            <a:extLst>
              <a:ext uri="{FF2B5EF4-FFF2-40B4-BE49-F238E27FC236}">
                <a16:creationId xmlns="" xmlns:a16="http://schemas.microsoft.com/office/drawing/2014/main" id="{DFBA4569-FBE4-417F-82FD-F88C9E44C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4" b="4700"/>
          <a:stretch/>
        </p:blipFill>
        <p:spPr bwMode="auto">
          <a:xfrm>
            <a:off x="1249411" y="1860518"/>
            <a:ext cx="3202393" cy="251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545035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b="1" dirty="0"/>
              <a:t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время, безработных граждан, испытывающих трудности в поиске работы, безработных граждан в возрасте от 18 до 20 лет, имеющих среднее профессиональное образование и ищущих работу впервые, в порядке, установленном Правительством Санкт-Петербурга»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221489" y="1700213"/>
            <a:ext cx="6442782" cy="4608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 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Основные мероприятия программы: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/>
              <a:t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время, безработных граждан, испытывающих трудности в поиске работы, безработных граждан в возрасте от 18 до 20 лет, имеющих среднее профессиональное образование и ищущих работу впервые, в порядке, установленном Правительством Санкт-Петербурга в 2021 году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Общее количество охваченного населения – </a:t>
            </a:r>
            <a:r>
              <a:rPr lang="en-US" sz="18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6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- </a:t>
            </a:r>
            <a:r>
              <a:rPr lang="en-US" sz="18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56,7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. рублей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793" y="2062436"/>
            <a:ext cx="3321424" cy="442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5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Основные Мероприятия проводимые 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МКУ «СЦ «Радуга» без финансирования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481366" y="1265597"/>
            <a:ext cx="9210365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Организация художественных конкурсов, выставок посвященных различным праздничным датам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Занятия в изостудии МКУ «СЦ «Радуга» для жителей округа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Организация совместных мероприятий с районной администрацией, с подростково-молодежными клубами, с домом детского творчества «На 9-ой линии», с библиотеками, с общественными организациями и т.д.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3" y="3456652"/>
            <a:ext cx="3615564" cy="2711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34" y="3813273"/>
            <a:ext cx="3578032" cy="2683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544" y="3357445"/>
            <a:ext cx="3541194" cy="26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2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5" l="1252" r="97317">
                        <a14:foregroundMark x1="51163" y1="21240" x2="20572" y2="15814"/>
                        <a14:foregroundMark x1="19499" y1="13333" x2="19499" y2="13333"/>
                        <a14:foregroundMark x1="8229" y1="22016" x2="7871" y2="24496"/>
                        <a14:foregroundMark x1="14669" y1="34419" x2="3220" y2="10853"/>
                        <a14:foregroundMark x1="16637" y1="17054" x2="16637" y2="17054"/>
                        <a14:foregroundMark x1="27728" y1="21085" x2="27728" y2="21085"/>
                        <a14:foregroundMark x1="29875" y1="35349" x2="29875" y2="35349"/>
                        <a14:foregroundMark x1="30233" y1="47132" x2="30590" y2="47907"/>
                        <a14:foregroundMark x1="41324" y1="58915" x2="43470" y2="61550"/>
                        <a14:foregroundMark x1="57066" y1="65271" x2="58676" y2="65271"/>
                        <a14:foregroundMark x1="70662" y1="64961" x2="39356" y2="65116"/>
                        <a14:foregroundMark x1="39714" y1="63566" x2="35778" y2="62016"/>
                        <a14:foregroundMark x1="28623" y1="59225" x2="28623" y2="59225"/>
                        <a14:foregroundMark x1="27370" y1="57984" x2="27370" y2="57984"/>
                        <a14:foregroundMark x1="24329" y1="54574" x2="24329" y2="54574"/>
                        <a14:foregroundMark x1="23256" y1="51938" x2="23256" y2="51938"/>
                        <a14:foregroundMark x1="24508" y1="49612" x2="26297" y2="48217"/>
                        <a14:foregroundMark x1="30948" y1="45581" x2="32379" y2="46202"/>
                        <a14:foregroundMark x1="34168" y1="47907" x2="34168" y2="49767"/>
                        <a14:foregroundMark x1="33453" y1="54729" x2="34347" y2="56899"/>
                        <a14:foregroundMark x1="32379" y1="58140" x2="32200" y2="59380"/>
                        <a14:foregroundMark x1="32737" y1="60620" x2="35957" y2="62326"/>
                        <a14:foregroundMark x1="41860" y1="63256" x2="42397" y2="65271"/>
                        <a14:foregroundMark x1="43292" y1="68682" x2="43292" y2="76434"/>
                        <a14:foregroundMark x1="44007" y1="77674" x2="47048" y2="79225"/>
                        <a14:foregroundMark x1="59213" y1="80620" x2="61717" y2="81395"/>
                        <a14:foregroundMark x1="77102" y1="81395" x2="77102" y2="81395"/>
                        <a14:foregroundMark x1="82290" y1="79380" x2="82826" y2="79070"/>
                        <a14:foregroundMark x1="87657" y1="73643" x2="88730" y2="72558"/>
                        <a14:foregroundMark x1="91950" y1="57209" x2="92129" y2="56744"/>
                        <a14:foregroundMark x1="95528" y1="47907" x2="95528" y2="47907"/>
                        <a14:foregroundMark x1="75850" y1="41550" x2="75850" y2="41550"/>
                        <a14:foregroundMark x1="93560" y1="48837" x2="93739" y2="49457"/>
                        <a14:foregroundMark x1="88014" y1="59845" x2="88014" y2="60465"/>
                        <a14:foregroundMark x1="83542" y1="64031" x2="82648" y2="65271"/>
                        <a14:foregroundMark x1="74776" y1="66977" x2="72809" y2="68062"/>
                        <a14:foregroundMark x1="66190" y1="68372" x2="63864" y2="70078"/>
                        <a14:foregroundMark x1="60465" y1="71628" x2="57603" y2="76434"/>
                        <a14:foregroundMark x1="55098" y1="76279" x2="53309" y2="77054"/>
                        <a14:foregroundMark x1="51699" y1="76589" x2="50805" y2="76589"/>
                        <a14:foregroundMark x1="47048" y1="75969" x2="22540" y2="65736"/>
                        <a14:foregroundMark x1="22540" y1="65736" x2="22540" y2="65736"/>
                        <a14:foregroundMark x1="22540" y1="65736" x2="27370" y2="68372"/>
                        <a14:foregroundMark x1="30411" y1="73023" x2="32916" y2="75814"/>
                        <a14:foregroundMark x1="34347" y1="76589" x2="38104" y2="80000"/>
                        <a14:foregroundMark x1="43292" y1="80930" x2="48479" y2="83101"/>
                        <a14:foregroundMark x1="59034" y1="83411" x2="60465" y2="83566"/>
                        <a14:foregroundMark x1="65474" y1="83721" x2="66547" y2="83721"/>
                        <a14:foregroundMark x1="71914" y1="82946" x2="75134" y2="82481"/>
                        <a14:foregroundMark x1="78712" y1="80930" x2="90340" y2="74884"/>
                        <a14:foregroundMark x1="91592" y1="73023" x2="91055" y2="72868"/>
                        <a14:foregroundMark x1="91055" y1="71163" x2="91413" y2="69302"/>
                        <a14:foregroundMark x1="91950" y1="65271" x2="92308" y2="62481"/>
                        <a14:foregroundMark x1="92665" y1="59380" x2="93381" y2="56279"/>
                        <a14:foregroundMark x1="93202" y1="53023" x2="93202" y2="51318"/>
                        <a14:foregroundMark x1="93381" y1="49767" x2="93381" y2="47597"/>
                        <a14:foregroundMark x1="93381" y1="45271" x2="93023" y2="43256"/>
                        <a14:foregroundMark x1="92487" y1="41550" x2="92308" y2="39380"/>
                        <a14:foregroundMark x1="91950" y1="39070" x2="90877" y2="38915"/>
                        <a14:foregroundMark x1="87120" y1="38915" x2="87120" y2="38915"/>
                        <a14:foregroundMark x1="82111" y1="40930" x2="76923" y2="50543"/>
                        <a14:foregroundMark x1="76029" y1="54729" x2="74955" y2="56279"/>
                        <a14:foregroundMark x1="68873" y1="56589" x2="63685" y2="56744"/>
                        <a14:foregroundMark x1="59213" y1="56744" x2="55098" y2="56744"/>
                        <a14:foregroundMark x1="49016" y1="55659" x2="48301" y2="55659"/>
                        <a14:foregroundMark x1="40966" y1="52558" x2="40608" y2="51473"/>
                        <a14:foregroundMark x1="37030" y1="46512" x2="37030" y2="45426"/>
                        <a14:foregroundMark x1="36673" y1="42016" x2="40787" y2="41860"/>
                        <a14:foregroundMark x1="41145" y1="36899" x2="41503" y2="25116"/>
                        <a14:foregroundMark x1="41324" y1="24651" x2="39893" y2="21860"/>
                        <a14:foregroundMark x1="39893" y1="21860" x2="39177" y2="21395"/>
                        <a14:foregroundMark x1="32021" y1="20310" x2="24687" y2="20310"/>
                        <a14:foregroundMark x1="14311" y1="19845" x2="14311" y2="19845"/>
                        <a14:foregroundMark x1="13238" y1="19690" x2="11091" y2="20620"/>
                        <a14:foregroundMark x1="7871" y1="21860" x2="8050" y2="24961"/>
                        <a14:foregroundMark x1="11449" y1="29612" x2="14132" y2="35969"/>
                        <a14:foregroundMark x1="14848" y1="38295" x2="15921" y2="42326"/>
                        <a14:foregroundMark x1="16458" y1="43411" x2="20036" y2="48837"/>
                        <a14:foregroundMark x1="21109" y1="48837" x2="23077" y2="48527"/>
                        <a14:foregroundMark x1="27728" y1="46667" x2="32379" y2="43411"/>
                        <a14:foregroundMark x1="36494" y1="37984" x2="36494" y2="37364"/>
                        <a14:foregroundMark x1="28623" y1="25581" x2="28444" y2="24651"/>
                        <a14:foregroundMark x1="25760" y1="22016" x2="25403" y2="22481"/>
                        <a14:foregroundMark x1="23614" y1="28837" x2="22719" y2="30078"/>
                        <a14:foregroundMark x1="18962" y1="32558" x2="18962" y2="33333"/>
                        <a14:foregroundMark x1="39356" y1="31628" x2="39356" y2="31628"/>
                        <a14:foregroundMark x1="30948" y1="27597" x2="30948" y2="27597"/>
                        <a14:foregroundMark x1="34884" y1="26512" x2="34884" y2="26512"/>
                        <a14:foregroundMark x1="35242" y1="26047" x2="35242" y2="26047"/>
                        <a14:foregroundMark x1="21825" y1="38915" x2="21825" y2="38915"/>
                        <a14:foregroundMark x1="19678" y1="35039" x2="19678" y2="35039"/>
                        <a14:foregroundMark x1="23792" y1="37364" x2="23792" y2="37364"/>
                        <a14:foregroundMark x1="25045" y1="38450" x2="25045" y2="39070"/>
                        <a14:foregroundMark x1="52236" y1="54574" x2="52236" y2="54574"/>
                        <a14:foregroundMark x1="56351" y1="52248" x2="56351" y2="52248"/>
                        <a14:foregroundMark x1="42218" y1="56744" x2="42218" y2="56744"/>
                        <a14:foregroundMark x1="39893" y1="53798" x2="39893" y2="53798"/>
                        <a14:foregroundMark x1="54562" y1="59535" x2="54562" y2="59535"/>
                        <a14:foregroundMark x1="67084" y1="61085" x2="68157" y2="61085"/>
                        <a14:foregroundMark x1="76744" y1="60155" x2="76744" y2="60155"/>
                        <a14:foregroundMark x1="79964" y1="55349" x2="79964" y2="55349"/>
                        <a14:foregroundMark x1="69946" y1="58295" x2="69946" y2="58295"/>
                        <a14:foregroundMark x1="66369" y1="58140" x2="66369" y2="58140"/>
                        <a14:foregroundMark x1="88193" y1="53643" x2="88193" y2="53643"/>
                        <a14:foregroundMark x1="89982" y1="53333" x2="89982" y2="53333"/>
                        <a14:foregroundMark x1="93381" y1="53488" x2="93381" y2="53488"/>
                        <a14:foregroundMark x1="95528" y1="53333" x2="95528" y2="53333"/>
                        <a14:foregroundMark x1="96422" y1="53643" x2="96422" y2="53643"/>
                        <a14:foregroundMark x1="80143" y1="85426" x2="80143" y2="85426"/>
                        <a14:foregroundMark x1="84258" y1="83101" x2="84258" y2="83101"/>
                        <a14:foregroundMark x1="87835" y1="82481" x2="87835" y2="82481"/>
                        <a14:foregroundMark x1="54919" y1="86047" x2="54919" y2="86047"/>
                        <a14:foregroundMark x1="50447" y1="85891" x2="50447" y2="85891"/>
                        <a14:foregroundMark x1="46154" y1="86667" x2="46154" y2="86667"/>
                        <a14:foregroundMark x1="46154" y1="86667" x2="46154" y2="86047"/>
                        <a14:foregroundMark x1="53488" y1="84961" x2="53488" y2="84961"/>
                        <a14:foregroundMark x1="57424" y1="84651" x2="57424" y2="84651"/>
                        <a14:foregroundMark x1="62612" y1="86822" x2="62612" y2="86822"/>
                        <a14:foregroundMark x1="64401" y1="86822" x2="64401" y2="86822"/>
                        <a14:foregroundMark x1="71735" y1="74419" x2="71735" y2="74419"/>
                        <a14:foregroundMark x1="73524" y1="70543" x2="73524" y2="70543"/>
                        <a14:foregroundMark x1="90340" y1="66512" x2="90340" y2="66512"/>
                        <a14:foregroundMark x1="93918" y1="66667" x2="93918" y2="66667"/>
                        <a14:foregroundMark x1="95349" y1="66512" x2="95349" y2="66512"/>
                        <a14:foregroundMark x1="25760" y1="27132" x2="25760" y2="27132"/>
                        <a14:foregroundMark x1="25760" y1="25581" x2="25760" y2="25581"/>
                        <a14:backgroundMark x1="13059" y1="96589" x2="10376" y2="9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9" y="693725"/>
            <a:ext cx="4741143" cy="547055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750" y1="74593" x2="26167" y2="82444"/>
                        <a14:foregroundMark x1="55417" y1="45407" x2="55417" y2="45407"/>
                        <a14:foregroundMark x1="81000" y1="29185" x2="81000" y2="29185"/>
                        <a14:foregroundMark x1="71833" y1="21704" x2="71833" y2="21704"/>
                        <a14:foregroundMark x1="67833" y1="21111" x2="67833" y2="21111"/>
                        <a14:foregroundMark x1="60833" y1="15481" x2="60833" y2="15481"/>
                        <a14:foregroundMark x1="71167" y1="15481" x2="73000" y2="16741"/>
                        <a14:foregroundMark x1="79750" y1="19852" x2="84500" y2="27333"/>
                        <a14:foregroundMark x1="89417" y1="34000" x2="91500" y2="38593"/>
                        <a14:foregroundMark x1="91500" y1="39778" x2="88000" y2="44593"/>
                        <a14:foregroundMark x1="84917" y1="44593" x2="75083" y2="43333"/>
                        <a14:foregroundMark x1="73000" y1="41481" x2="72500" y2="40667"/>
                        <a14:foregroundMark x1="70917" y1="34370" x2="70917" y2="33556"/>
                        <a14:foregroundMark x1="71583" y1="29852" x2="72750" y2="28593"/>
                        <a14:foregroundMark x1="74417" y1="25630" x2="17333" y2="21704"/>
                        <a14:foregroundMark x1="16333" y1="21481" x2="16333" y2="21481"/>
                        <a14:foregroundMark x1="14500" y1="26296" x2="14500" y2="26296"/>
                        <a14:foregroundMark x1="18917" y1="25630" x2="20083" y2="26519"/>
                        <a14:foregroundMark x1="30833" y1="36889" x2="30833" y2="36889"/>
                        <a14:foregroundMark x1="38333" y1="40667" x2="38333" y2="40667"/>
                        <a14:foregroundMark x1="44250" y1="42741" x2="44250" y2="42741"/>
                        <a14:foregroundMark x1="69500" y1="64963" x2="69500" y2="64963"/>
                        <a14:foregroundMark x1="74417" y1="68296" x2="74833" y2="68963"/>
                        <a14:foregroundMark x1="78417" y1="70370" x2="80500" y2="72444"/>
                        <a14:foregroundMark x1="84667" y1="76222" x2="94750" y2="76444"/>
                        <a14:foregroundMark x1="92667" y1="75630" x2="92667" y2="75630"/>
                        <a14:foregroundMark x1="76250" y1="83481" x2="60333" y2="66889"/>
                        <a14:foregroundMark x1="18000" y1="65185" x2="17333" y2="68296"/>
                        <a14:foregroundMark x1="17500" y1="76222" x2="14250" y2="81852"/>
                        <a14:foregroundMark x1="9833" y1="80815" x2="8667" y2="80000"/>
                        <a14:foregroundMark x1="6750" y1="74370" x2="6750" y2="74370"/>
                        <a14:foregroundMark x1="6250" y1="72889" x2="6250" y2="72889"/>
                        <a14:foregroundMark x1="11917" y1="72296" x2="11917" y2="72296"/>
                        <a14:foregroundMark x1="17500" y1="72889" x2="17500" y2="72889"/>
                        <a14:foregroundMark x1="17500" y1="72889" x2="17500" y2="72889"/>
                        <a14:foregroundMark x1="16083" y1="74593" x2="16083" y2="74593"/>
                        <a14:foregroundMark x1="25000" y1="70370" x2="25000" y2="70370"/>
                        <a14:foregroundMark x1="29917" y1="64593" x2="29917" y2="64593"/>
                        <a14:foregroundMark x1="32750" y1="62519" x2="32750" y2="62519"/>
                        <a14:foregroundMark x1="36250" y1="60000" x2="36000" y2="59407"/>
                        <a14:foregroundMark x1="40250" y1="57111" x2="41167" y2="56889"/>
                        <a14:foregroundMark x1="44917" y1="54593" x2="44917" y2="54593"/>
                        <a14:foregroundMark x1="49167" y1="52074" x2="49167" y2="52074"/>
                        <a14:foregroundMark x1="52667" y1="49407" x2="52667" y2="49407"/>
                        <a14:foregroundMark x1="57583" y1="44593" x2="57583" y2="44593"/>
                        <a14:foregroundMark x1="66000" y1="41037" x2="66000" y2="41037"/>
                        <a14:foregroundMark x1="67583" y1="38593" x2="58917" y2="34593"/>
                        <a14:foregroundMark x1="58917" y1="35259" x2="58917" y2="35259"/>
                        <a14:foregroundMark x1="53583" y1="39778" x2="47250" y2="44370"/>
                        <a14:foregroundMark x1="40000" y1="47481" x2="36917" y2="49407"/>
                        <a14:foregroundMark x1="29250" y1="54148" x2="28500" y2="55852"/>
                        <a14:foregroundMark x1="29000" y1="60593" x2="30667" y2="64963"/>
                        <a14:foregroundMark x1="33667" y1="68296" x2="79083" y2="61259"/>
                        <a14:foregroundMark x1="81417" y1="58148" x2="72083" y2="18370"/>
                        <a14:foregroundMark x1="71333" y1="17778" x2="21750" y2="11926"/>
                        <a14:foregroundMark x1="15417" y1="14222" x2="9833" y2="43556"/>
                        <a14:foregroundMark x1="16583" y1="16296" x2="40917" y2="49185"/>
                        <a14:foregroundMark x1="26667" y1="13185" x2="60583" y2="59556"/>
                        <a14:foregroundMark x1="4667" y1="26519" x2="25917" y2="56444"/>
                        <a14:foregroundMark x1="36917" y1="12593" x2="41667" y2="63704"/>
                        <a14:foregroundMark x1="8167" y1="20444" x2="35750" y2="50444"/>
                        <a14:foregroundMark x1="49167" y1="29407" x2="43000" y2="73333"/>
                        <a14:foregroundMark x1="87500" y1="16296" x2="75833" y2="70000"/>
                        <a14:foregroundMark x1="90750" y1="21259" x2="83750" y2="78296"/>
                        <a14:foregroundMark x1="92167" y1="25630" x2="91750" y2="79778"/>
                        <a14:foregroundMark x1="58750" y1="35630" x2="77250" y2="80148"/>
                        <a14:foregroundMark x1="69000" y1="30889" x2="87250" y2="86222"/>
                        <a14:foregroundMark x1="74417" y1="77704" x2="82167" y2="82667"/>
                        <a14:foregroundMark x1="80750" y1="75407" x2="9833" y2="63556"/>
                        <a14:foregroundMark x1="6250" y1="63333" x2="12583" y2="86000"/>
                        <a14:foregroundMark x1="29667" y1="84370" x2="2583" y2="75778"/>
                        <a14:foregroundMark x1="21250" y1="62074" x2="28333" y2="78741"/>
                        <a14:foregroundMark x1="3917" y1="83704" x2="6083" y2="80593"/>
                        <a14:foregroundMark x1="18250" y1="68741" x2="25250" y2="76000"/>
                        <a14:foregroundMark x1="26917" y1="31926" x2="24333" y2="3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42" y="678321"/>
            <a:ext cx="4890095" cy="5501358"/>
          </a:xfr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D414EDE-F64A-4BD7-9A9D-46EE4020B0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0A425153-A2A9-4711-A15B-F5C46EFE646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9677062" y="5779161"/>
            <a:ext cx="2391218" cy="801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Санкт – Петербург</a:t>
            </a:r>
          </a:p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14 апреля 2022 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года</a:t>
            </a:r>
          </a:p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18:00</a:t>
            </a:r>
            <a:endParaRPr lang="ru-RU" sz="1800" b="1" dirty="0">
              <a:solidFill>
                <a:schemeClr val="tx1">
                  <a:lumMod val="50000"/>
                  <a:lumOff val="50000"/>
                </a:schemeClr>
              </a:solidFill>
              <a:latin typeface="Montserrat Light" panose="00000400000000000000" pitchFamily="2" charset="-52"/>
              <a:ea typeface="+mj-ea"/>
              <a:cs typeface="+mj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27A704-AFAA-441E-B30F-AEA5FB27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94" y="2513221"/>
            <a:ext cx="9325213" cy="1574403"/>
          </a:xfrm>
        </p:spPr>
        <p:txBody>
          <a:bodyPr>
            <a:noAutofit/>
          </a:bodyPr>
          <a:lstStyle/>
          <a:p>
            <a:pPr algn="ctr"/>
            <a:r>
              <a:rPr lang="ru-RU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Спасибо за внимание!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EC86DFB5-6847-4B65-97C8-0FD9B921149F}"/>
              </a:ext>
            </a:extLst>
          </p:cNvPr>
          <p:cNvCxnSpPr>
            <a:cxnSpLocks/>
          </p:cNvCxnSpPr>
          <p:nvPr/>
        </p:nvCxnSpPr>
        <p:spPr>
          <a:xfrm>
            <a:off x="9758149" y="5751865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91B86D58-43F1-4913-9CE7-7C762E8D8C14}"/>
              </a:ext>
            </a:extLst>
          </p:cNvPr>
          <p:cNvCxnSpPr>
            <a:cxnSpLocks/>
          </p:cNvCxnSpPr>
          <p:nvPr/>
        </p:nvCxnSpPr>
        <p:spPr>
          <a:xfrm>
            <a:off x="0" y="980381"/>
            <a:ext cx="7306574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16D4CC4-40F4-4C6D-9796-7CF53C948D6F}"/>
              </a:ext>
            </a:extLst>
          </p:cNvPr>
          <p:cNvSpPr txBox="1"/>
          <p:nvPr/>
        </p:nvSpPr>
        <p:spPr>
          <a:xfrm>
            <a:off x="134655" y="373545"/>
            <a:ext cx="74131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/>
            </a:r>
            <a:b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Отчет об исполнении бюджета местной администрации МО </a:t>
            </a:r>
            <a:r>
              <a:rPr lang="ru-RU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МО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 №7</a:t>
            </a:r>
            <a:b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</a:br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  <a:latin typeface="Montserrat Light" panose="00000400000000000000" pitchFamily="2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597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Статьи расходов бюджета МО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МО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№7 (%) 2021 год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73993E42-2E9A-4341-9949-3855F3FEDF87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46A58448-8506-4552-B453-FBB3362FF870}"/>
              </a:ext>
            </a:extLst>
          </p:cNvPr>
          <p:cNvSpPr/>
          <p:nvPr/>
        </p:nvSpPr>
        <p:spPr>
          <a:xfrm rot="15909340">
            <a:off x="-1555319" y="5652124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1" name="Объект 3">
            <a:extLst>
              <a:ext uri="{FF2B5EF4-FFF2-40B4-BE49-F238E27FC236}">
                <a16:creationId xmlns="" xmlns:a16="http://schemas.microsoft.com/office/drawing/2014/main" id="{7185C05A-0656-4385-8442-486723EE5A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7578460"/>
              </p:ext>
            </p:extLst>
          </p:nvPr>
        </p:nvGraphicFramePr>
        <p:xfrm>
          <a:off x="1185473" y="1384113"/>
          <a:ext cx="9575321" cy="5190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0103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316" y="826744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Работа с письмами и обращениями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443677" y="322398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5" y="1628272"/>
            <a:ext cx="5939368" cy="50452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600" b="1" dirty="0">
                <a:latin typeface="Montserrat Medium" panose="00000600000000000000" pitchFamily="2" charset="-52"/>
              </a:rPr>
              <a:t>Зарегистрировано писем в </a:t>
            </a:r>
            <a:r>
              <a:rPr lang="ru-RU" sz="3600" b="1" dirty="0" smtClean="0">
                <a:latin typeface="Montserrat Medium" panose="00000600000000000000" pitchFamily="2" charset="-52"/>
              </a:rPr>
              <a:t>2021 </a:t>
            </a:r>
            <a:r>
              <a:rPr lang="ru-RU" sz="3600" b="1" dirty="0">
                <a:latin typeface="Montserrat Medium" panose="00000600000000000000" pitchFamily="2" charset="-52"/>
              </a:rPr>
              <a:t>году:</a:t>
            </a:r>
          </a:p>
          <a:p>
            <a:pPr marL="0" indent="0">
              <a:buNone/>
            </a:pPr>
            <a:endParaRPr lang="ru-RU" sz="3600" b="1" dirty="0">
              <a:latin typeface="Montserrat Medium" panose="00000600000000000000" pitchFamily="2" charset="-52"/>
            </a:endParaRPr>
          </a:p>
          <a:p>
            <a:pPr>
              <a:buClr>
                <a:srgbClr val="21778B"/>
              </a:buClr>
              <a:buSzPct val="120000"/>
            </a:pPr>
            <a:r>
              <a:rPr lang="ru-RU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Вх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 -  </a:t>
            </a:r>
            <a:r>
              <a:rPr lang="ru-RU" sz="3600" b="1" dirty="0" smtClean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2 946 </a:t>
            </a:r>
            <a:endParaRPr lang="ru-RU" sz="3600" b="1" dirty="0">
              <a:solidFill>
                <a:srgbClr val="2177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lack" panose="00000A00000000000000" pitchFamily="2" charset="-52"/>
            </a:endParaRPr>
          </a:p>
          <a:p>
            <a:pPr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Исх. – </a:t>
            </a:r>
            <a:r>
              <a:rPr lang="ru-RU" sz="3600" b="1" dirty="0" smtClean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2 097</a:t>
            </a:r>
            <a:endParaRPr lang="ru-RU" sz="3600" b="1" dirty="0">
              <a:solidFill>
                <a:srgbClr val="2177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-52"/>
            </a:endParaRPr>
          </a:p>
          <a:p>
            <a:pPr marL="0" indent="0">
              <a:buNone/>
            </a:pPr>
            <a:endParaRPr lang="ru-RU" sz="3600" dirty="0">
              <a:latin typeface="Montserrat Medium" panose="00000600000000000000" pitchFamily="2" charset="-52"/>
            </a:endParaRPr>
          </a:p>
          <a:p>
            <a:pPr marL="0" indent="0">
              <a:buNone/>
            </a:pPr>
            <a:r>
              <a:rPr lang="ru-RU" sz="3600" b="1" dirty="0">
                <a:latin typeface="Montserrat Medium" panose="00000600000000000000" pitchFamily="2" charset="-52"/>
              </a:rPr>
              <a:t>Обращений от жителей (устных и письменных): </a:t>
            </a:r>
            <a:r>
              <a:rPr lang="ru-RU" sz="3600" dirty="0">
                <a:latin typeface="Montserrat Medium" panose="00000600000000000000" pitchFamily="2" charset="-52"/>
              </a:rPr>
              <a:t> </a:t>
            </a:r>
            <a:r>
              <a:rPr lang="ru-RU" sz="3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402</a:t>
            </a:r>
            <a:endParaRPr lang="ru-RU" sz="3600" dirty="0">
              <a:solidFill>
                <a:srgbClr val="21778B"/>
              </a:solidFill>
              <a:latin typeface="Montserrat Black" panose="00000A00000000000000" pitchFamily="2" charset="-52"/>
            </a:endParaRPr>
          </a:p>
          <a:p>
            <a:pPr marL="0" indent="0">
              <a:buNone/>
            </a:pPr>
            <a:endParaRPr lang="ru-RU" sz="3600" dirty="0">
              <a:solidFill>
                <a:srgbClr val="21778B"/>
              </a:solidFill>
              <a:latin typeface="Montserrat Black" panose="00000A00000000000000" pitchFamily="2" charset="-5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Благоустройство –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49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anose="00000900000000000000" pitchFamily="2" charset="-5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ООП –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290 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                                                 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Иные –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40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anose="00000900000000000000" pitchFamily="2" charset="-5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Юридические – 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15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anose="00000900000000000000" pitchFamily="2" charset="-5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Жилищные – 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6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Социальные –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2</a:t>
            </a:r>
          </a:p>
          <a:p>
            <a:pPr marL="0" indent="0">
              <a:buNone/>
            </a:pPr>
            <a:endParaRPr lang="ru-RU" sz="3600" dirty="0">
              <a:latin typeface="Montserrat Medium" panose="00000600000000000000" pitchFamily="2" charset="-52"/>
            </a:endParaRPr>
          </a:p>
          <a:p>
            <a:endParaRPr lang="ru-RU" dirty="0">
              <a:latin typeface="Montserrat Medium" panose="00000600000000000000" pitchFamily="2" charset="-52"/>
            </a:endParaRPr>
          </a:p>
          <a:p>
            <a:endParaRPr lang="ru-RU" dirty="0">
              <a:latin typeface="Montserrat Medium" panose="000006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4BE9577-2D89-46CD-97E4-9832233975BF}"/>
              </a:ext>
            </a:extLst>
          </p:cNvPr>
          <p:cNvSpPr txBox="1"/>
          <p:nvPr/>
        </p:nvSpPr>
        <p:spPr>
          <a:xfrm>
            <a:off x="5391395" y="2664367"/>
            <a:ext cx="595691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2000" b="1" dirty="0">
                <a:latin typeface="Montserrat Medium" panose="00000600000000000000" pitchFamily="2" charset="-52"/>
              </a:rPr>
              <a:t>Обращений от организаций:   </a:t>
            </a:r>
            <a:r>
              <a:rPr lang="ru-RU" sz="20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2 930</a:t>
            </a:r>
          </a:p>
          <a:p>
            <a:endParaRPr lang="ru-RU" sz="2000" dirty="0">
              <a:solidFill>
                <a:srgbClr val="21778B"/>
              </a:solidFill>
              <a:latin typeface="Montserrat Black" panose="00000A00000000000000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</a:rPr>
              <a:t>Проведено проверок прокуратуры </a:t>
            </a:r>
            <a:r>
              <a:rPr lang="ru-RU" sz="2000" dirty="0" smtClean="0">
                <a:solidFill>
                  <a:srgbClr val="21778B"/>
                </a:solidFill>
                <a:latin typeface="+mj-lt"/>
              </a:rPr>
              <a:t>– </a:t>
            </a:r>
            <a:r>
              <a:rPr lang="ru-RU" sz="2000" dirty="0" smtClean="0">
                <a:latin typeface="Montserrat Black" panose="00000A00000000000000" pitchFamily="2" charset="-52"/>
              </a:rPr>
              <a:t>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</a:rPr>
              <a:t>Поступило запросов прокуратуры -</a:t>
            </a:r>
            <a:r>
              <a:rPr lang="ru-RU" sz="2000" dirty="0" smtClean="0">
                <a:latin typeface="Montserrat Black" panose="00000A00000000000000" pitchFamily="2" charset="-52"/>
              </a:rPr>
              <a:t> 69</a:t>
            </a:r>
            <a:endParaRPr lang="ru-RU" sz="2000" dirty="0">
              <a:latin typeface="Montserrat Medium" panose="00000600000000000000" pitchFamily="2" charset="-52"/>
            </a:endParaRP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Издано Решений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муниципального совета  –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39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anose="00000900000000000000" pitchFamily="2" charset="-52"/>
            </a:endParaRP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заседаний муниципального совета  -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10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anose="00000900000000000000" pitchFamily="2" charset="-52"/>
            </a:endParaRP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публичных слушаний – 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2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Издано газет «ВП» -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8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Издано бюллетеней –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15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anose="00000900000000000000" pitchFamily="2" charset="-52"/>
            </a:endParaRP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Зарегистрировано НПА в РЕГИСТРЕ –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19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76448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Отдельные государственные полномочия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опека и попечительство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5" y="1628272"/>
            <a:ext cx="4705372" cy="445421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20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2021</a:t>
            </a:r>
            <a:r>
              <a:rPr lang="ru-RU" sz="1600" dirty="0" smtClean="0">
                <a:latin typeface="Montserrat Medium" panose="00000600000000000000" pitchFamily="2" charset="-52"/>
              </a:rPr>
              <a:t> </a:t>
            </a: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b="1" dirty="0">
                <a:latin typeface="Montserrat Medium" panose="00000600000000000000" pitchFamily="2" charset="-52"/>
              </a:rPr>
              <a:t>Число поступивших сообщений о нарушении прав детей – </a:t>
            </a:r>
            <a:r>
              <a:rPr lang="ru-RU" sz="1600" b="1" dirty="0" smtClean="0">
                <a:solidFill>
                  <a:srgbClr val="21778B"/>
                </a:solidFill>
                <a:latin typeface="Montserrat ExtraBold" panose="00000900000000000000" pitchFamily="2" charset="-52"/>
              </a:rPr>
              <a:t>25 </a:t>
            </a:r>
            <a:r>
              <a:rPr lang="ru-RU" sz="1600" b="1" dirty="0">
                <a:latin typeface="Montserrat Medium" panose="00000600000000000000" pitchFamily="2" charset="-52"/>
              </a:rPr>
              <a:t>из них:</a:t>
            </a:r>
          </a:p>
          <a:p>
            <a:pPr marL="0" indent="0">
              <a:spcBef>
                <a:spcPts val="600"/>
              </a:spcBef>
              <a:buNone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Montserrat Medium" panose="00000600000000000000" pitchFamily="2" charset="-52"/>
              </a:rPr>
              <a:t>1. О выявлении детей, оставшихся без попечения родителей – 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4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Montserrat Medium" panose="00000600000000000000" pitchFamily="2" charset="-52"/>
              </a:rPr>
              <a:t>2. О выявлении детей, находящихся в обстановке, представляющей угрозу их жизни, здоровью, или препятствующей воспитанию – 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21</a:t>
            </a:r>
            <a:endParaRPr lang="ru-RU" sz="1600" dirty="0">
              <a:solidFill>
                <a:srgbClr val="21778B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4BE9577-2D89-46CD-97E4-9832233975BF}"/>
              </a:ext>
            </a:extLst>
          </p:cNvPr>
          <p:cNvSpPr txBox="1"/>
          <p:nvPr/>
        </p:nvSpPr>
        <p:spPr>
          <a:xfrm>
            <a:off x="5595814" y="1595698"/>
            <a:ext cx="539474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2020 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latin typeface="Montserrat Medium" panose="00000600000000000000" pitchFamily="2" charset="-52"/>
              </a:rPr>
              <a:t>Число поступивших сообщений о нарушении прав детей – </a:t>
            </a:r>
            <a:r>
              <a:rPr lang="ru-RU" sz="16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27 </a:t>
            </a:r>
            <a:r>
              <a:rPr lang="ru-RU" sz="1600" b="1" dirty="0">
                <a:latin typeface="Montserrat Medium" panose="00000600000000000000" pitchFamily="2" charset="-52"/>
              </a:rPr>
              <a:t>из них: </a:t>
            </a:r>
          </a:p>
          <a:p>
            <a:pPr>
              <a:spcBef>
                <a:spcPts val="600"/>
              </a:spcBef>
            </a:pPr>
            <a:endParaRPr lang="ru-RU" sz="1600" dirty="0">
              <a:latin typeface="Montserrat Medium" panose="00000600000000000000" pitchFamily="2" charset="-52"/>
            </a:endParaRPr>
          </a:p>
          <a:p>
            <a:pPr>
              <a:spcBef>
                <a:spcPts val="600"/>
              </a:spcBef>
            </a:pPr>
            <a:r>
              <a:rPr lang="ru-RU" sz="1600" dirty="0">
                <a:latin typeface="Montserrat Medium" panose="00000600000000000000" pitchFamily="2" charset="-52"/>
              </a:rPr>
              <a:t>1. О выявлении детей, оставшихся без попечения родителей –  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5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latin typeface="Montserrat Medium" panose="00000600000000000000" pitchFamily="2" charset="-52"/>
              </a:rPr>
              <a:t>2. О выявлении детей, находящихся в обстановке, представляющей угрозу их жизни, здоровью, или препятствующей воспитанию –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504029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4011</Words>
  <Application>Microsoft Office PowerPoint</Application>
  <PresentationFormat>Произвольный</PresentationFormat>
  <Paragraphs>895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ОТЧЕТ 2021</vt:lpstr>
      <vt:lpstr> о результатах своей деятельности и деятельности местной администрации, в том числе о решении вопросов, поставленных представительным органом муниципального образования </vt:lpstr>
      <vt:lpstr>Краткие сведения</vt:lpstr>
      <vt:lpstr>Динамика доходов</vt:lpstr>
      <vt:lpstr>Основные параметры бюджета 2021 года</vt:lpstr>
      <vt:lpstr>Выделенные средства обеспечивают</vt:lpstr>
      <vt:lpstr>Статьи расходов бюджета МО МО №7 (%) 2021 год</vt:lpstr>
      <vt:lpstr>Работа с письмами и обращениями</vt:lpstr>
      <vt:lpstr>Отдельные государственные полномочия</vt:lpstr>
      <vt:lpstr>Работа  с семьей (опекаемые, приемные семьи)</vt:lpstr>
      <vt:lpstr>Прием жителей специалистами ОТДЕЛА  ОПЕКИ И ПОПЕЧИТЕЛЬСТВА</vt:lpstr>
      <vt:lpstr>Анализ результатов судебной деятельности по защите прав несовершеннолетних: </vt:lpstr>
      <vt:lpstr>БЛАГОУСТРОЙСТВО  территории МО МО №7   в 2021 году</vt:lpstr>
      <vt:lpstr>ВЦП «Благоустройство территории в 2021 году» </vt:lpstr>
      <vt:lpstr>7-я линия В.О., д. 26</vt:lpstr>
      <vt:lpstr>8-я линия В.О., д. 31</vt:lpstr>
      <vt:lpstr>13-я линия В.О., д. 10</vt:lpstr>
      <vt:lpstr>Уборка территории</vt:lpstr>
      <vt:lpstr>Установка модулей контейнерных площадок</vt:lpstr>
      <vt:lpstr>Установка детского оборудования</vt:lpstr>
      <vt:lpstr>Установка МАФ</vt:lpstr>
      <vt:lpstr>Посадка цветов в вазоны и клумбы</vt:lpstr>
      <vt:lpstr>Посадка деревьев и кустарников</vt:lpstr>
      <vt:lpstr>Организация санитарных рубок, а также удаление аварийных,  больных деревьев и кустарников </vt:lpstr>
      <vt:lpstr>Ремонт (восстановление) газонов </vt:lpstr>
      <vt:lpstr>Покраска ограждений газонов</vt:lpstr>
      <vt:lpstr>Ремонт контейнерных площадок</vt:lpstr>
      <vt:lpstr>Презентация PowerPoint</vt:lpstr>
      <vt:lpstr>Завоз песка в песочницы</vt:lpstr>
      <vt:lpstr>Новогоднее оформление</vt:lpstr>
      <vt:lpstr>Сравнение выполнения работ по благоустройству за период  с 2011 по 2021 годы</vt:lpstr>
      <vt:lpstr>Сравнение выполнения работ по благоустройству за период  с 2011 по 2021 годы</vt:lpstr>
      <vt:lpstr>Сравнение выполнения работ по благоустройству за период  с 2011 по 2021 годы</vt:lpstr>
      <vt:lpstr>Планы на 2022 год</vt:lpstr>
      <vt:lpstr>Биржевая линия, д.1/1 лит. З</vt:lpstr>
      <vt:lpstr>12-я линия В.О., д. 7 – 11-я линия В.О., д. 16 </vt:lpstr>
      <vt:lpstr>сми</vt:lpstr>
      <vt:lpstr>Средства массовой информации</vt:lpstr>
      <vt:lpstr>ПРОФИЛАКТИКА</vt:lpstr>
      <vt:lpstr>Издание информационных материалов</vt:lpstr>
      <vt:lpstr>Издание информационных материалов</vt:lpstr>
      <vt:lpstr>Издание информационных материалов</vt:lpstr>
      <vt:lpstr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vt:lpstr>
      <vt:lpstr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vt:lpstr>
      <vt:lpstr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vt:lpstr>
      <vt:lpstr>Социальная работа в 2021 году</vt:lpstr>
      <vt:lpstr>Ведомственные целевые  программы на 2021 год  (далее - ВЦП):</vt:lpstr>
      <vt:lpstr>Реализация ведомственных целевых программ МКУ «СЦ «Радуга»</vt:lpstr>
      <vt:lpstr>Организация и проведение досуговых мероприятий  для жителей муниципального образования  на 2021 год</vt:lpstr>
      <vt:lpstr>Организация и проведение досуговых мероприятий для жителей муниципального образования  на 2021 год (экскурсия в Карелию)</vt:lpstr>
      <vt:lpstr>Организация и проведение мероприятий  по сохранению и развитию местных традиций и обрядов  муниципального образования на 2021 год</vt:lpstr>
      <vt:lpstr>Торжественное поздравление жителей МО МО №7 от 70 лет и старше с днём рождения, поздравление жителей МО МО № 7 с днём свадьбы (50,60,70 лет)</vt:lpstr>
      <vt:lpstr>Чествование новорожденных</vt:lpstr>
      <vt:lpstr>Клуб полезного досуга «Третий возраст»</vt:lpstr>
      <vt:lpstr>Организация и проведение местных и участие в организации и проведении  городских праздничных и иных зрелищных мероприятий</vt:lpstr>
      <vt:lpstr>День полного освобождения Ленинграда от фашистской блокады</vt:lpstr>
      <vt:lpstr>День Победы советского народа в Великой Отечественной войне 1941-1945 годов</vt:lpstr>
      <vt:lpstr>День Матери</vt:lpstr>
      <vt:lpstr>Международный день инвалидов</vt:lpstr>
      <vt:lpstr>Международный день пожилого человека</vt:lpstr>
      <vt:lpstr>Новый год</vt:lpstr>
      <vt:lpstr>День местного самоуправления</vt:lpstr>
      <vt:lpstr>Проведение работ по военно-патриотическому  воспитанию  граждан</vt:lpstr>
      <vt:lpstr>Обеспечение условий для развития на территории муниципального образования физической культуры и массового спорта, организации и проведению официальных физкультурных мероприятий, физкультурно-оздоровительных мероприятий и спортивных мероприятий муниципального образования</vt:lpstr>
      <vt:lpstr>Проведение физкультурно-оздоровительных мероприятий для жителей МО МО №7</vt:lpstr>
      <vt:lpstr>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</vt:lpstr>
      <vt:lpstr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время, безработных граждан, испытывающих трудности в поиске работы, безработных граждан в возрасте от 18 до 20 лет, имеющих среднее профессиональное образование и ищущих работу впервые, в порядке, установленном Правительством Санкт-Петербурга»</vt:lpstr>
      <vt:lpstr>Основные Мероприятия проводимые  МКУ «СЦ «Радуга» без финансирования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206</cp:revision>
  <cp:lastPrinted>2022-04-14T07:12:27Z</cp:lastPrinted>
  <dcterms:created xsi:type="dcterms:W3CDTF">2021-03-09T11:07:40Z</dcterms:created>
  <dcterms:modified xsi:type="dcterms:W3CDTF">2022-04-14T07:13:15Z</dcterms:modified>
</cp:coreProperties>
</file>