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9"/>
  </p:notesMasterIdLst>
  <p:sldIdLst>
    <p:sldId id="277" r:id="rId2"/>
    <p:sldId id="491" r:id="rId3"/>
    <p:sldId id="492" r:id="rId4"/>
    <p:sldId id="1185" r:id="rId5"/>
    <p:sldId id="1186" r:id="rId6"/>
    <p:sldId id="1187" r:id="rId7"/>
    <p:sldId id="1188" r:id="rId8"/>
    <p:sldId id="1189" r:id="rId9"/>
    <p:sldId id="1190" r:id="rId10"/>
    <p:sldId id="1191" r:id="rId11"/>
    <p:sldId id="1192" r:id="rId12"/>
    <p:sldId id="1193" r:id="rId13"/>
    <p:sldId id="1253" r:id="rId14"/>
    <p:sldId id="1320" r:id="rId15"/>
    <p:sldId id="1299" r:id="rId16"/>
    <p:sldId id="1301" r:id="rId17"/>
    <p:sldId id="1302" r:id="rId18"/>
    <p:sldId id="1303" r:id="rId19"/>
    <p:sldId id="1304" r:id="rId20"/>
    <p:sldId id="1305" r:id="rId21"/>
    <p:sldId id="1306" r:id="rId22"/>
    <p:sldId id="1307" r:id="rId23"/>
    <p:sldId id="1308" r:id="rId24"/>
    <p:sldId id="1309" r:id="rId25"/>
    <p:sldId id="1310" r:id="rId26"/>
    <p:sldId id="1311" r:id="rId27"/>
    <p:sldId id="1312" r:id="rId28"/>
    <p:sldId id="1313" r:id="rId29"/>
    <p:sldId id="1314" r:id="rId30"/>
    <p:sldId id="1315" r:id="rId31"/>
    <p:sldId id="1316" r:id="rId32"/>
    <p:sldId id="1317" r:id="rId33"/>
    <p:sldId id="1318" r:id="rId34"/>
    <p:sldId id="1319" r:id="rId35"/>
    <p:sldId id="1252" r:id="rId36"/>
    <p:sldId id="1219" r:id="rId37"/>
    <p:sldId id="1220" r:id="rId38"/>
    <p:sldId id="1221" r:id="rId39"/>
    <p:sldId id="1223" r:id="rId40"/>
    <p:sldId id="1224" r:id="rId41"/>
    <p:sldId id="1222" r:id="rId42"/>
    <p:sldId id="1225" r:id="rId43"/>
    <p:sldId id="1226" r:id="rId44"/>
    <p:sldId id="1321" r:id="rId45"/>
    <p:sldId id="1322" r:id="rId46"/>
    <p:sldId id="1323" r:id="rId47"/>
    <p:sldId id="1324" r:id="rId48"/>
    <p:sldId id="1325" r:id="rId49"/>
    <p:sldId id="1326" r:id="rId50"/>
    <p:sldId id="1327" r:id="rId51"/>
    <p:sldId id="1328" r:id="rId52"/>
    <p:sldId id="1329" r:id="rId53"/>
    <p:sldId id="1330" r:id="rId54"/>
    <p:sldId id="1331" r:id="rId55"/>
    <p:sldId id="1332" r:id="rId56"/>
    <p:sldId id="1333" r:id="rId57"/>
    <p:sldId id="1334" r:id="rId58"/>
    <p:sldId id="1335" r:id="rId59"/>
    <p:sldId id="1336" r:id="rId60"/>
    <p:sldId id="1337" r:id="rId61"/>
    <p:sldId id="1338" r:id="rId62"/>
    <p:sldId id="1339" r:id="rId63"/>
    <p:sldId id="1340" r:id="rId64"/>
    <p:sldId id="1341" r:id="rId65"/>
    <p:sldId id="1342" r:id="rId66"/>
    <p:sldId id="1343" r:id="rId67"/>
    <p:sldId id="1344" r:id="rId68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8" userDrawn="1">
          <p15:clr>
            <a:srgbClr val="A4A3A4"/>
          </p15:clr>
        </p15:guide>
        <p15:guide id="2" pos="25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778B"/>
    <a:srgbClr val="278DA5"/>
    <a:srgbClr val="FFFFFF"/>
    <a:srgbClr val="ABD3EB"/>
    <a:srgbClr val="ABDFEB"/>
    <a:srgbClr val="2997B1"/>
    <a:srgbClr val="6DC8DD"/>
    <a:srgbClr val="B2CFD8"/>
    <a:srgbClr val="8FBAC7"/>
    <a:srgbClr val="175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132"/>
      </p:cViewPr>
      <p:guideLst>
        <p:guide orient="horz" pos="1638"/>
        <p:guide pos="25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783093545161663E-2"/>
          <c:y val="9.0940684538294403E-2"/>
          <c:w val="0.78941385967596889"/>
          <c:h val="0.745802053740060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(млн)</c:v>
                </c:pt>
              </c:strCache>
            </c:strRef>
          </c:tx>
          <c:spPr>
            <a:gradFill rotWithShape="1">
              <a:gsLst>
                <a:gs pos="0">
                  <a:srgbClr val="21778B"/>
                </a:gs>
                <a:gs pos="68000">
                  <a:srgbClr val="278DA5"/>
                </a:gs>
                <a:gs pos="83000">
                  <a:srgbClr val="2CA2BE"/>
                </a:gs>
                <a:gs pos="100000">
                  <a:srgbClr val="67C3CF"/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numRef>
              <c:f>Лист1!$A$2:$A$11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65</c:v>
                </c:pt>
                <c:pt idx="1">
                  <c:v>72</c:v>
                </c:pt>
                <c:pt idx="2">
                  <c:v>78</c:v>
                </c:pt>
                <c:pt idx="3">
                  <c:v>91</c:v>
                </c:pt>
                <c:pt idx="4">
                  <c:v>97</c:v>
                </c:pt>
                <c:pt idx="5">
                  <c:v>110</c:v>
                </c:pt>
                <c:pt idx="6">
                  <c:v>102</c:v>
                </c:pt>
                <c:pt idx="7">
                  <c:v>92</c:v>
                </c:pt>
                <c:pt idx="8">
                  <c:v>97</c:v>
                </c:pt>
                <c:pt idx="9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49-44EF-93DD-D6C02CB5B2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2"/>
        <c:axId val="38387712"/>
        <c:axId val="38524416"/>
      </c:barChart>
      <c:catAx>
        <c:axId val="3838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Montserrat SemiBold" panose="00000700000000000000" pitchFamily="2" charset="-52"/>
                <a:ea typeface="+mn-ea"/>
                <a:cs typeface="+mn-cs"/>
              </a:defRPr>
            </a:pPr>
            <a:endParaRPr lang="ru-RU"/>
          </a:p>
        </c:txPr>
        <c:crossAx val="38524416"/>
        <c:crosses val="autoZero"/>
        <c:auto val="1"/>
        <c:lblAlgn val="ctr"/>
        <c:lblOffset val="100"/>
        <c:noMultiLvlLbl val="0"/>
      </c:catAx>
      <c:valAx>
        <c:axId val="38524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Montserrat Medium" panose="00000600000000000000" pitchFamily="2" charset="-52"/>
                <a:ea typeface="+mn-ea"/>
                <a:cs typeface="+mn-cs"/>
              </a:defRPr>
            </a:pPr>
            <a:endParaRPr lang="ru-RU"/>
          </a:p>
        </c:txPr>
        <c:crossAx val="38387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Montserrat Medium" panose="00000600000000000000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56167474698754"/>
          <c:y val="0.12234890632601648"/>
          <c:w val="0.42663582766572528"/>
          <c:h val="0.787112902992731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(%)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17515F"/>
              </a:solidFill>
            </c:spPr>
            <c:extLst>
              <c:ext xmlns:c16="http://schemas.microsoft.com/office/drawing/2014/chart" uri="{C3380CC4-5D6E-409C-BE32-E72D297353CC}">
                <c16:uniqueId val="{00000006-1BD3-4251-A315-3588F6271A93}"/>
              </c:ext>
            </c:extLst>
          </c:dPt>
          <c:dPt>
            <c:idx val="1"/>
            <c:bubble3D val="0"/>
            <c:spPr>
              <a:solidFill>
                <a:srgbClr val="21778B"/>
              </a:solidFill>
            </c:spPr>
            <c:extLst>
              <c:ext xmlns:c16="http://schemas.microsoft.com/office/drawing/2014/chart" uri="{C3380CC4-5D6E-409C-BE32-E72D297353CC}">
                <c16:uniqueId val="{00000007-1BD3-4251-A315-3588F6271A93}"/>
              </c:ext>
            </c:extLst>
          </c:dPt>
          <c:dPt>
            <c:idx val="2"/>
            <c:bubble3D val="0"/>
            <c:spPr>
              <a:solidFill>
                <a:srgbClr val="2997B1"/>
              </a:solidFill>
            </c:spPr>
            <c:extLst>
              <c:ext xmlns:c16="http://schemas.microsoft.com/office/drawing/2014/chart" uri="{C3380CC4-5D6E-409C-BE32-E72D297353CC}">
                <c16:uniqueId val="{00000008-1BD3-4251-A315-3588F6271A93}"/>
              </c:ext>
            </c:extLst>
          </c:dPt>
          <c:dPt>
            <c:idx val="3"/>
            <c:bubble3D val="0"/>
            <c:spPr>
              <a:solidFill>
                <a:srgbClr val="8FBAC7"/>
              </a:solidFill>
            </c:spPr>
            <c:extLst>
              <c:ext xmlns:c16="http://schemas.microsoft.com/office/drawing/2014/chart" uri="{C3380CC4-5D6E-409C-BE32-E72D297353CC}">
                <c16:uniqueId val="{00000009-1BD3-4251-A315-3588F6271A93}"/>
              </c:ext>
            </c:extLst>
          </c:dPt>
          <c:dPt>
            <c:idx val="4"/>
            <c:bubble3D val="0"/>
            <c:spPr>
              <a:solidFill>
                <a:srgbClr val="B2CFD8"/>
              </a:solidFill>
            </c:spPr>
            <c:extLst>
              <c:ext xmlns:c16="http://schemas.microsoft.com/office/drawing/2014/chart" uri="{C3380CC4-5D6E-409C-BE32-E72D297353CC}">
                <c16:uniqueId val="{0000000A-1BD3-4251-A315-3588F6271A93}"/>
              </c:ext>
            </c:extLst>
          </c:dPt>
          <c:dPt>
            <c:idx val="5"/>
            <c:bubble3D val="0"/>
            <c:spPr>
              <a:solidFill>
                <a:srgbClr val="ABD3EB"/>
              </a:solidFill>
            </c:spPr>
            <c:extLst>
              <c:ext xmlns:c16="http://schemas.microsoft.com/office/drawing/2014/chart" uri="{C3380CC4-5D6E-409C-BE32-E72D297353CC}">
                <c16:uniqueId val="{0000000B-1BD3-4251-A315-3588F6271A93}"/>
              </c:ext>
            </c:extLst>
          </c:dPt>
          <c:dPt>
            <c:idx val="6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1BD3-4251-A315-3588F6271A93}"/>
              </c:ext>
            </c:extLst>
          </c:dPt>
          <c:dLbls>
            <c:dLbl>
              <c:idx val="6"/>
              <c:layout>
                <c:manualLayout>
                  <c:x val="-2.9795494313210848E-2"/>
                  <c:y val="-4.12935631657758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D3-4251-A315-3588F6271A93}"/>
                </c:ext>
              </c:extLst>
            </c:dLbl>
            <c:dLbl>
              <c:idx val="7"/>
              <c:layout>
                <c:manualLayout>
                  <c:x val="7.1343686205890934E-3"/>
                  <c:y val="-1.9374363648128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D3-4251-A315-3588F6271A93}"/>
                </c:ext>
              </c:extLst>
            </c:dLbl>
            <c:dLbl>
              <c:idx val="8"/>
              <c:layout>
                <c:manualLayout>
                  <c:x val="3.8069772528433944E-2"/>
                  <c:y val="-7.75911996694685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BD3-4251-A315-3588F6271A93}"/>
                </c:ext>
              </c:extLst>
            </c:dLbl>
            <c:dLbl>
              <c:idx val="9"/>
              <c:layout>
                <c:manualLayout>
                  <c:x val="9.911939826966068E-2"/>
                  <c:y val="-5.5812617767252923E-3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0,2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BD3-4251-A315-3588F6271A93}"/>
                </c:ext>
              </c:extLst>
            </c:dLbl>
            <c:dLbl>
              <c:idx val="10"/>
              <c:layout>
                <c:manualLayout>
                  <c:x val="4.2971532860348521E-2"/>
                  <c:y val="0.114477521071881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D3-4251-A315-3588F6271A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Montserrat SemiBold" panose="00000700000000000000" pitchFamily="2" charset="-52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Благоустройство 31,7%</c:v>
                </c:pt>
                <c:pt idx="1">
                  <c:v>Содержание органов МСУ 25,1%</c:v>
                </c:pt>
                <c:pt idx="2">
                  <c:v>Содержание подведомственного учреждения 12,2 %</c:v>
                </c:pt>
                <c:pt idx="3">
                  <c:v>Культура 11,5 %</c:v>
                </c:pt>
                <c:pt idx="4">
                  <c:v>Социальная политика 16,3%</c:v>
                </c:pt>
                <c:pt idx="5">
                  <c:v>Периодическая печать2,1%</c:v>
                </c:pt>
                <c:pt idx="6">
                  <c:v>Национальная экономика, национальная безопасность, профессиональная подготовка, переподготовка, физическая культура и спорт и другие вопросы в области образования 1,1 %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31.7</c:v>
                </c:pt>
                <c:pt idx="1">
                  <c:v>25.1</c:v>
                </c:pt>
                <c:pt idx="2">
                  <c:v>12.2</c:v>
                </c:pt>
                <c:pt idx="3">
                  <c:v>11.5</c:v>
                </c:pt>
                <c:pt idx="4">
                  <c:v>16.3</c:v>
                </c:pt>
                <c:pt idx="5">
                  <c:v>2.1</c:v>
                </c:pt>
                <c:pt idx="6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D3-4251-A315-3588F6271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l"/>
      <c:legendEntry>
        <c:idx val="0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kern="1000" baseline="0">
                <a:latin typeface="Montserrat Medium" panose="00000600000000000000" pitchFamily="2" charset="-52"/>
              </a:defRPr>
            </a:pPr>
            <a:endParaRPr lang="ru-RU"/>
          </a:p>
        </c:txPr>
      </c:legendEntry>
      <c:layout>
        <c:manualLayout>
          <c:xMode val="edge"/>
          <c:yMode val="edge"/>
          <c:x val="7.9579577541055799E-3"/>
          <c:y val="8.9273661748625985E-2"/>
          <c:w val="0.47278352339310609"/>
          <c:h val="0.88996787136987421"/>
        </c:manualLayout>
      </c:layout>
      <c:overlay val="1"/>
      <c:spPr>
        <a:noFill/>
        <a:ln w="6350">
          <a:solidFill>
            <a:schemeClr val="bg2">
              <a:lumMod val="20000"/>
              <a:lumOff val="80000"/>
            </a:schemeClr>
          </a:solidFill>
        </a:ln>
        <a:effectLst/>
      </c:spPr>
      <c:txPr>
        <a:bodyPr/>
        <a:lstStyle/>
        <a:p>
          <a:pPr>
            <a:defRPr sz="1100" b="1" kern="1000" baseline="0">
              <a:latin typeface="Montserrat Medium" panose="00000600000000000000" pitchFamily="2" charset="-52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DD8D5-C854-46DD-B7B5-ACDAF38F4E2B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5A5BF-C031-4D01-8F89-52AFD7C3B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97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F9F5C-59DB-4A2D-BE0E-991C6C2B1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001751-5304-46B8-9054-6ACA3A4025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DA043E-8643-4E2D-8FE1-A1AEBD539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D5C9-37CB-49C1-AF4E-A4EA898DA987}" type="datetime1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1E2A79-48F7-483D-8646-C4713A54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AB6052-504D-4606-9EF5-465FD3AA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061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62E89F-30C4-43CF-8289-2B52B4E38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06C371-E241-4126-983A-60C6C688D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23D58C-E92B-4B2A-8F61-96C211F8A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2137-E430-4BB3-8280-07DA4CA83205}" type="datetime1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616F54-703D-4E7E-8C85-72F1725D1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483FCF-177C-44A3-9137-07F4E467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07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69DB549-2D1A-4406-9F72-DDE9ABDF3C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8F6F99-3DD5-4A5E-99B2-F3D2EFF9F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61D5F4-3226-4EE6-9C8A-33EC6FFFD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9FE9-964D-489C-9B87-4422D0C939EF}" type="datetime1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2C432B-F689-41DE-BA9F-C6787DAD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BFBB8F-29CC-4ECB-9798-A5B99B67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18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42945-8250-4398-803D-D8EC75AC5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C422BD-C472-4A77-B5AC-2ACD37D2B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CE7629-4E21-4448-8964-7E6A99F97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C2CD-40E5-4E6D-ADB6-179EDD3FF5A6}" type="datetime1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41EB2F-EB7D-44CE-B700-A916E01DF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7210AE-43FB-4D46-8185-43EC2BC07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330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9ADA5-0F3A-478E-A874-75A34821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221B38-198E-4E21-9385-39DC67C48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6C1088-8D48-4CC7-9EF7-4169B0221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77F8-2BFD-4BD0-9594-7035372CF968}" type="datetime1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2262EA-9C7E-4B00-870D-D54EE459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90BAB0-28C2-4A7E-B852-3E6497AFA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128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53D56F-34FA-4A41-8FF7-14506C8C5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CBCEEC-BE4E-40FA-B79E-7386A44991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06E4F1-6E82-4113-B803-3F83C6151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A0D6C-93AC-40A8-AA35-3EE04FD24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C35C-38D4-46FC-9D86-3C40F4D3753F}" type="datetime1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E4EBB5-D55C-4CDB-AECE-A2933D754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5FD830-6C4D-4595-9C5E-C48B2444D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426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DB763-C749-4497-8101-BC159368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1FA97E-670F-4E50-B68B-2BCFA1DB2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A14590-6E56-4793-8FEB-3CDE78E04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F08574-C63E-421D-9A12-6596204D75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DB13C86-15DC-4A0A-B442-9EDDD3E5D0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7D1339-182E-42AB-9AD8-17E353C5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01BA-D2AC-4D99-87F5-A6DC3F57BBC2}" type="datetime1">
              <a:rPr lang="ru-RU" smtClean="0"/>
              <a:t>27.03.2023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FE8992B-6A77-4A08-9488-D57778757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D89667A-B826-49DC-93A8-4825AEB4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303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18E56-7501-4700-8138-6CD62604E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22B733D-F98F-4B2A-9CF0-E922AC58A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0B69F-1931-4E1A-9528-E5AF5DF85045}" type="datetime1">
              <a:rPr lang="ru-RU" smtClean="0"/>
              <a:t>27.03.2023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89426A-1400-4200-83B7-379E74750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52BA3F-3A57-4B45-90BD-3E5B6158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43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21FD96-5A25-4715-AC34-627C6398E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ED18E-20DD-4D3F-9F96-925F34F51208}" type="datetime1">
              <a:rPr lang="ru-RU" smtClean="0"/>
              <a:t>27.03.2023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83CAFC-8398-48F1-BE1F-A25B6986A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679722-AE69-4E37-8D9B-914ECFF4E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217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F914B-FDFF-4790-9AF4-C04A40EEA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F20A9C-FBB4-452C-86A9-A6FE90FF1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EAB683-A6A7-4674-B6ED-3E5C224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4EE639-B924-4CCB-971A-2C72E866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514ED-8BF7-4B17-9457-1DB822EFAFFC}" type="datetime1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544AF3-51D3-4D8F-810F-D4C4EB167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9E16DF-70C0-47C0-9D6D-2ECF0FA18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640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EB70A6-8909-4163-9B26-5CE41E87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7A35091-21D7-4DFC-8C12-AFB6E2593A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1CBC0D-731A-4D64-8DE2-24FDD6EB3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CCD856-838D-4509-A017-62DC22DF9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EC8F-02FB-4A74-897A-E6F540C049BA}" type="datetime1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E01D06-A425-42CE-88F1-48A757C48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A49B9D-58FC-4C5C-A207-B7C6A051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799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5B1B2-C623-4DDD-8ADC-B1A6607DC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A940B4-813C-44BF-926F-BF5B605A7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2C2F70-B761-412B-B4A8-0D78CF6629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1DFE-A8F9-44E0-AF99-9C966D3D0B78}" type="datetime1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98818A-C373-482E-A687-899058E55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01CF97-F3E4-4F6D-9B63-7FBBC8ECA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04285-A943-476E-9601-C7D5504F4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47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25" l="1252" r="97317">
                        <a14:foregroundMark x1="51163" y1="21240" x2="20572" y2="15814"/>
                        <a14:foregroundMark x1="19499" y1="13333" x2="19499" y2="13333"/>
                        <a14:foregroundMark x1="8229" y1="22016" x2="7871" y2="24496"/>
                        <a14:foregroundMark x1="14669" y1="34419" x2="3220" y2="10853"/>
                        <a14:foregroundMark x1="16637" y1="17054" x2="16637" y2="17054"/>
                        <a14:foregroundMark x1="27728" y1="21085" x2="27728" y2="21085"/>
                        <a14:foregroundMark x1="29875" y1="35349" x2="29875" y2="35349"/>
                        <a14:foregroundMark x1="30233" y1="47132" x2="30590" y2="47907"/>
                        <a14:foregroundMark x1="41324" y1="58915" x2="43470" y2="61550"/>
                        <a14:foregroundMark x1="57066" y1="65271" x2="58676" y2="65271"/>
                        <a14:foregroundMark x1="70662" y1="64961" x2="39356" y2="65116"/>
                        <a14:foregroundMark x1="39714" y1="63566" x2="35778" y2="62016"/>
                        <a14:foregroundMark x1="28623" y1="59225" x2="28623" y2="59225"/>
                        <a14:foregroundMark x1="27370" y1="57984" x2="27370" y2="57984"/>
                        <a14:foregroundMark x1="24329" y1="54574" x2="24329" y2="54574"/>
                        <a14:foregroundMark x1="23256" y1="51938" x2="23256" y2="51938"/>
                        <a14:foregroundMark x1="24508" y1="49612" x2="26297" y2="48217"/>
                        <a14:foregroundMark x1="30948" y1="45581" x2="32379" y2="46202"/>
                        <a14:foregroundMark x1="34168" y1="47907" x2="34168" y2="49767"/>
                        <a14:foregroundMark x1="33453" y1="54729" x2="34347" y2="56899"/>
                        <a14:foregroundMark x1="32379" y1="58140" x2="32200" y2="59380"/>
                        <a14:foregroundMark x1="32737" y1="60620" x2="35957" y2="62326"/>
                        <a14:foregroundMark x1="41860" y1="63256" x2="42397" y2="65271"/>
                        <a14:foregroundMark x1="43292" y1="68682" x2="43292" y2="76434"/>
                        <a14:foregroundMark x1="44007" y1="77674" x2="47048" y2="79225"/>
                        <a14:foregroundMark x1="59213" y1="80620" x2="61717" y2="81395"/>
                        <a14:foregroundMark x1="77102" y1="81395" x2="77102" y2="81395"/>
                        <a14:foregroundMark x1="82290" y1="79380" x2="82826" y2="79070"/>
                        <a14:foregroundMark x1="87657" y1="73643" x2="88730" y2="72558"/>
                        <a14:foregroundMark x1="91950" y1="57209" x2="92129" y2="56744"/>
                        <a14:foregroundMark x1="95528" y1="47907" x2="95528" y2="47907"/>
                        <a14:foregroundMark x1="75850" y1="41550" x2="75850" y2="41550"/>
                        <a14:foregroundMark x1="93560" y1="48837" x2="93739" y2="49457"/>
                        <a14:foregroundMark x1="88014" y1="59845" x2="88014" y2="60465"/>
                        <a14:foregroundMark x1="83542" y1="64031" x2="82648" y2="65271"/>
                        <a14:foregroundMark x1="74776" y1="66977" x2="72809" y2="68062"/>
                        <a14:foregroundMark x1="66190" y1="68372" x2="63864" y2="70078"/>
                        <a14:foregroundMark x1="60465" y1="71628" x2="57603" y2="76434"/>
                        <a14:foregroundMark x1="55098" y1="76279" x2="53309" y2="77054"/>
                        <a14:foregroundMark x1="51699" y1="76589" x2="50805" y2="76589"/>
                        <a14:foregroundMark x1="47048" y1="75969" x2="22540" y2="65736"/>
                        <a14:foregroundMark x1="22540" y1="65736" x2="22540" y2="65736"/>
                        <a14:foregroundMark x1="22540" y1="65736" x2="27370" y2="68372"/>
                        <a14:foregroundMark x1="30411" y1="73023" x2="32916" y2="75814"/>
                        <a14:foregroundMark x1="34347" y1="76589" x2="38104" y2="80000"/>
                        <a14:foregroundMark x1="43292" y1="80930" x2="48479" y2="83101"/>
                        <a14:foregroundMark x1="59034" y1="83411" x2="60465" y2="83566"/>
                        <a14:foregroundMark x1="65474" y1="83721" x2="66547" y2="83721"/>
                        <a14:foregroundMark x1="71914" y1="82946" x2="75134" y2="82481"/>
                        <a14:foregroundMark x1="78712" y1="80930" x2="90340" y2="74884"/>
                        <a14:foregroundMark x1="91592" y1="73023" x2="91055" y2="72868"/>
                        <a14:foregroundMark x1="91055" y1="71163" x2="91413" y2="69302"/>
                        <a14:foregroundMark x1="91950" y1="65271" x2="92308" y2="62481"/>
                        <a14:foregroundMark x1="92665" y1="59380" x2="93381" y2="56279"/>
                        <a14:foregroundMark x1="93202" y1="53023" x2="93202" y2="51318"/>
                        <a14:foregroundMark x1="93381" y1="49767" x2="93381" y2="47597"/>
                        <a14:foregroundMark x1="93381" y1="45271" x2="93023" y2="43256"/>
                        <a14:foregroundMark x1="92487" y1="41550" x2="92308" y2="39380"/>
                        <a14:foregroundMark x1="91950" y1="39070" x2="90877" y2="38915"/>
                        <a14:foregroundMark x1="87120" y1="38915" x2="87120" y2="38915"/>
                        <a14:foregroundMark x1="82111" y1="40930" x2="76923" y2="50543"/>
                        <a14:foregroundMark x1="76029" y1="54729" x2="74955" y2="56279"/>
                        <a14:foregroundMark x1="68873" y1="56589" x2="63685" y2="56744"/>
                        <a14:foregroundMark x1="59213" y1="56744" x2="55098" y2="56744"/>
                        <a14:foregroundMark x1="49016" y1="55659" x2="48301" y2="55659"/>
                        <a14:foregroundMark x1="40966" y1="52558" x2="40608" y2="51473"/>
                        <a14:foregroundMark x1="37030" y1="46512" x2="37030" y2="45426"/>
                        <a14:foregroundMark x1="36673" y1="42016" x2="40787" y2="41860"/>
                        <a14:foregroundMark x1="41145" y1="36899" x2="41503" y2="25116"/>
                        <a14:foregroundMark x1="41324" y1="24651" x2="39893" y2="21860"/>
                        <a14:foregroundMark x1="39893" y1="21860" x2="39177" y2="21395"/>
                        <a14:foregroundMark x1="32021" y1="20310" x2="24687" y2="20310"/>
                        <a14:foregroundMark x1="14311" y1="19845" x2="14311" y2="19845"/>
                        <a14:foregroundMark x1="13238" y1="19690" x2="11091" y2="20620"/>
                        <a14:foregroundMark x1="7871" y1="21860" x2="8050" y2="24961"/>
                        <a14:foregroundMark x1="11449" y1="29612" x2="14132" y2="35969"/>
                        <a14:foregroundMark x1="14848" y1="38295" x2="15921" y2="42326"/>
                        <a14:foregroundMark x1="16458" y1="43411" x2="20036" y2="48837"/>
                        <a14:foregroundMark x1="21109" y1="48837" x2="23077" y2="48527"/>
                        <a14:foregroundMark x1="27728" y1="46667" x2="32379" y2="43411"/>
                        <a14:foregroundMark x1="36494" y1="37984" x2="36494" y2="37364"/>
                        <a14:foregroundMark x1="28623" y1="25581" x2="28444" y2="24651"/>
                        <a14:foregroundMark x1="25760" y1="22016" x2="25403" y2="22481"/>
                        <a14:foregroundMark x1="23614" y1="28837" x2="22719" y2="30078"/>
                        <a14:foregroundMark x1="18962" y1="32558" x2="18962" y2="33333"/>
                        <a14:foregroundMark x1="39356" y1="31628" x2="39356" y2="31628"/>
                        <a14:foregroundMark x1="30948" y1="27597" x2="30948" y2="27597"/>
                        <a14:foregroundMark x1="34884" y1="26512" x2="34884" y2="26512"/>
                        <a14:foregroundMark x1="35242" y1="26047" x2="35242" y2="26047"/>
                        <a14:foregroundMark x1="21825" y1="38915" x2="21825" y2="38915"/>
                        <a14:foregroundMark x1="19678" y1="35039" x2="19678" y2="35039"/>
                        <a14:foregroundMark x1="23792" y1="37364" x2="23792" y2="37364"/>
                        <a14:foregroundMark x1="25045" y1="38450" x2="25045" y2="39070"/>
                        <a14:foregroundMark x1="52236" y1="54574" x2="52236" y2="54574"/>
                        <a14:foregroundMark x1="56351" y1="52248" x2="56351" y2="52248"/>
                        <a14:foregroundMark x1="42218" y1="56744" x2="42218" y2="56744"/>
                        <a14:foregroundMark x1="39893" y1="53798" x2="39893" y2="53798"/>
                        <a14:foregroundMark x1="54562" y1="59535" x2="54562" y2="59535"/>
                        <a14:foregroundMark x1="67084" y1="61085" x2="68157" y2="61085"/>
                        <a14:foregroundMark x1="76744" y1="60155" x2="76744" y2="60155"/>
                        <a14:foregroundMark x1="79964" y1="55349" x2="79964" y2="55349"/>
                        <a14:foregroundMark x1="69946" y1="58295" x2="69946" y2="58295"/>
                        <a14:foregroundMark x1="66369" y1="58140" x2="66369" y2="58140"/>
                        <a14:foregroundMark x1="88193" y1="53643" x2="88193" y2="53643"/>
                        <a14:foregroundMark x1="89982" y1="53333" x2="89982" y2="53333"/>
                        <a14:foregroundMark x1="93381" y1="53488" x2="93381" y2="53488"/>
                        <a14:foregroundMark x1="95528" y1="53333" x2="95528" y2="53333"/>
                        <a14:foregroundMark x1="96422" y1="53643" x2="96422" y2="53643"/>
                        <a14:foregroundMark x1="80143" y1="85426" x2="80143" y2="85426"/>
                        <a14:foregroundMark x1="84258" y1="83101" x2="84258" y2="83101"/>
                        <a14:foregroundMark x1="87835" y1="82481" x2="87835" y2="82481"/>
                        <a14:foregroundMark x1="54919" y1="86047" x2="54919" y2="86047"/>
                        <a14:foregroundMark x1="50447" y1="85891" x2="50447" y2="85891"/>
                        <a14:foregroundMark x1="46154" y1="86667" x2="46154" y2="86667"/>
                        <a14:foregroundMark x1="46154" y1="86667" x2="46154" y2="86047"/>
                        <a14:foregroundMark x1="53488" y1="84961" x2="53488" y2="84961"/>
                        <a14:foregroundMark x1="57424" y1="84651" x2="57424" y2="84651"/>
                        <a14:foregroundMark x1="62612" y1="86822" x2="62612" y2="86822"/>
                        <a14:foregroundMark x1="64401" y1="86822" x2="64401" y2="86822"/>
                        <a14:foregroundMark x1="71735" y1="74419" x2="71735" y2="74419"/>
                        <a14:foregroundMark x1="73524" y1="70543" x2="73524" y2="70543"/>
                        <a14:foregroundMark x1="90340" y1="66512" x2="90340" y2="66512"/>
                        <a14:foregroundMark x1="93918" y1="66667" x2="93918" y2="66667"/>
                        <a14:foregroundMark x1="95349" y1="66512" x2="95349" y2="66512"/>
                        <a14:foregroundMark x1="25760" y1="27132" x2="25760" y2="27132"/>
                        <a14:foregroundMark x1="25760" y1="25581" x2="25760" y2="25581"/>
                        <a14:backgroundMark x1="13059" y1="96589" x2="10376" y2="93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59" y="693725"/>
            <a:ext cx="4741143" cy="547055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A12BF0-1133-43D7-9E14-AC4C9976A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4750" y1="74593" x2="26167" y2="82444"/>
                        <a14:foregroundMark x1="55417" y1="45407" x2="55417" y2="45407"/>
                        <a14:foregroundMark x1="81000" y1="29185" x2="81000" y2="29185"/>
                        <a14:foregroundMark x1="71833" y1="21704" x2="71833" y2="21704"/>
                        <a14:foregroundMark x1="67833" y1="21111" x2="67833" y2="21111"/>
                        <a14:foregroundMark x1="60833" y1="15481" x2="60833" y2="15481"/>
                        <a14:foregroundMark x1="71167" y1="15481" x2="73000" y2="16741"/>
                        <a14:foregroundMark x1="79750" y1="19852" x2="84500" y2="27333"/>
                        <a14:foregroundMark x1="89417" y1="34000" x2="91500" y2="38593"/>
                        <a14:foregroundMark x1="91500" y1="39778" x2="88000" y2="44593"/>
                        <a14:foregroundMark x1="84917" y1="44593" x2="75083" y2="43333"/>
                        <a14:foregroundMark x1="73000" y1="41481" x2="72500" y2="40667"/>
                        <a14:foregroundMark x1="70917" y1="34370" x2="70917" y2="33556"/>
                        <a14:foregroundMark x1="71583" y1="29852" x2="72750" y2="28593"/>
                        <a14:foregroundMark x1="74417" y1="25630" x2="17333" y2="21704"/>
                        <a14:foregroundMark x1="16333" y1="21481" x2="16333" y2="21481"/>
                        <a14:foregroundMark x1="14500" y1="26296" x2="14500" y2="26296"/>
                        <a14:foregroundMark x1="18917" y1="25630" x2="20083" y2="26519"/>
                        <a14:foregroundMark x1="30833" y1="36889" x2="30833" y2="36889"/>
                        <a14:foregroundMark x1="38333" y1="40667" x2="38333" y2="40667"/>
                        <a14:foregroundMark x1="44250" y1="42741" x2="44250" y2="42741"/>
                        <a14:foregroundMark x1="69500" y1="64963" x2="69500" y2="64963"/>
                        <a14:foregroundMark x1="74417" y1="68296" x2="74833" y2="68963"/>
                        <a14:foregroundMark x1="78417" y1="70370" x2="80500" y2="72444"/>
                        <a14:foregroundMark x1="84667" y1="76222" x2="94750" y2="76444"/>
                        <a14:foregroundMark x1="92667" y1="75630" x2="92667" y2="75630"/>
                        <a14:foregroundMark x1="76250" y1="83481" x2="60333" y2="66889"/>
                        <a14:foregroundMark x1="18000" y1="65185" x2="17333" y2="68296"/>
                        <a14:foregroundMark x1="17500" y1="76222" x2="14250" y2="81852"/>
                        <a14:foregroundMark x1="9833" y1="80815" x2="8667" y2="80000"/>
                        <a14:foregroundMark x1="6750" y1="74370" x2="6750" y2="74370"/>
                        <a14:foregroundMark x1="6250" y1="72889" x2="6250" y2="72889"/>
                        <a14:foregroundMark x1="11917" y1="72296" x2="11917" y2="72296"/>
                        <a14:foregroundMark x1="17500" y1="72889" x2="17500" y2="72889"/>
                        <a14:foregroundMark x1="17500" y1="72889" x2="17500" y2="72889"/>
                        <a14:foregroundMark x1="16083" y1="74593" x2="16083" y2="74593"/>
                        <a14:foregroundMark x1="25000" y1="70370" x2="25000" y2="70370"/>
                        <a14:foregroundMark x1="29917" y1="64593" x2="29917" y2="64593"/>
                        <a14:foregroundMark x1="32750" y1="62519" x2="32750" y2="62519"/>
                        <a14:foregroundMark x1="36250" y1="60000" x2="36000" y2="59407"/>
                        <a14:foregroundMark x1="40250" y1="57111" x2="41167" y2="56889"/>
                        <a14:foregroundMark x1="44917" y1="54593" x2="44917" y2="54593"/>
                        <a14:foregroundMark x1="49167" y1="52074" x2="49167" y2="52074"/>
                        <a14:foregroundMark x1="52667" y1="49407" x2="52667" y2="49407"/>
                        <a14:foregroundMark x1="57583" y1="44593" x2="57583" y2="44593"/>
                        <a14:foregroundMark x1="66000" y1="41037" x2="66000" y2="41037"/>
                        <a14:foregroundMark x1="67583" y1="38593" x2="58917" y2="34593"/>
                        <a14:foregroundMark x1="58917" y1="35259" x2="58917" y2="35259"/>
                        <a14:foregroundMark x1="53583" y1="39778" x2="47250" y2="44370"/>
                        <a14:foregroundMark x1="40000" y1="47481" x2="36917" y2="49407"/>
                        <a14:foregroundMark x1="29250" y1="54148" x2="28500" y2="55852"/>
                        <a14:foregroundMark x1="29000" y1="60593" x2="30667" y2="64963"/>
                        <a14:foregroundMark x1="33667" y1="68296" x2="79083" y2="61259"/>
                        <a14:foregroundMark x1="81417" y1="58148" x2="72083" y2="18370"/>
                        <a14:foregroundMark x1="71333" y1="17778" x2="21750" y2="11926"/>
                        <a14:foregroundMark x1="15417" y1="14222" x2="9833" y2="43556"/>
                        <a14:foregroundMark x1="16583" y1="16296" x2="40917" y2="49185"/>
                        <a14:foregroundMark x1="26667" y1="13185" x2="60583" y2="59556"/>
                        <a14:foregroundMark x1="4667" y1="26519" x2="25917" y2="56444"/>
                        <a14:foregroundMark x1="36917" y1="12593" x2="41667" y2="63704"/>
                        <a14:foregroundMark x1="8167" y1="20444" x2="35750" y2="50444"/>
                        <a14:foregroundMark x1="49167" y1="29407" x2="43000" y2="73333"/>
                        <a14:foregroundMark x1="87500" y1="16296" x2="75833" y2="70000"/>
                        <a14:foregroundMark x1="90750" y1="21259" x2="83750" y2="78296"/>
                        <a14:foregroundMark x1="92167" y1="25630" x2="91750" y2="79778"/>
                        <a14:foregroundMark x1="58750" y1="35630" x2="77250" y2="80148"/>
                        <a14:foregroundMark x1="69000" y1="30889" x2="87250" y2="86222"/>
                        <a14:foregroundMark x1="74417" y1="77704" x2="82167" y2="82667"/>
                        <a14:foregroundMark x1="80750" y1="75407" x2="9833" y2="63556"/>
                        <a14:foregroundMark x1="6250" y1="63333" x2="12583" y2="86000"/>
                        <a14:foregroundMark x1="29667" y1="84370" x2="2583" y2="75778"/>
                        <a14:foregroundMark x1="21250" y1="62074" x2="28333" y2="78741"/>
                        <a14:foregroundMark x1="3917" y1="83704" x2="6083" y2="80593"/>
                        <a14:foregroundMark x1="18250" y1="68741" x2="25250" y2="76000"/>
                        <a14:foregroundMark x1="26917" y1="31926" x2="24333" y2="37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42" y="678321"/>
            <a:ext cx="4890095" cy="5501358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414EDE-F64A-4BD7-9A9D-46EE4020B0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A425153-A2A9-4711-A15B-F5C46EFE6460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7581207" y="5779161"/>
            <a:ext cx="4487073" cy="801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>
                <a:solidFill>
                  <a:srgbClr val="FF0000"/>
                </a:solidFill>
                <a:latin typeface="Montserrat Light" panose="00000400000000000000" pitchFamily="2" charset="-52"/>
                <a:ea typeface="+mj-ea"/>
                <a:cs typeface="+mj-cs"/>
              </a:rPr>
              <a:t>Санкт – Петербург</a:t>
            </a:r>
          </a:p>
          <a:p>
            <a:pPr marL="365760" indent="-36576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>
                <a:solidFill>
                  <a:srgbClr val="FF0000"/>
                </a:solidFill>
                <a:latin typeface="Montserrat Light" panose="00000400000000000000" pitchFamily="2" charset="-52"/>
                <a:ea typeface="+mj-ea"/>
                <a:cs typeface="+mj-cs"/>
              </a:rPr>
              <a:t>1</a:t>
            </a:r>
            <a:r>
              <a:rPr lang="en-US" sz="2000" b="1" dirty="0">
                <a:solidFill>
                  <a:srgbClr val="FF0000"/>
                </a:solidFill>
                <a:latin typeface="Montserrat Light" panose="00000400000000000000" pitchFamily="2" charset="-52"/>
                <a:ea typeface="+mj-ea"/>
                <a:cs typeface="+mj-cs"/>
              </a:rPr>
              <a:t>3</a:t>
            </a:r>
            <a:r>
              <a:rPr lang="ru-RU" sz="2000" b="1" dirty="0">
                <a:solidFill>
                  <a:srgbClr val="FF0000"/>
                </a:solidFill>
                <a:latin typeface="Montserrat Light" panose="00000400000000000000" pitchFamily="2" charset="-52"/>
                <a:ea typeface="+mj-ea"/>
                <a:cs typeface="+mj-cs"/>
              </a:rPr>
              <a:t> апреля 202</a:t>
            </a:r>
            <a:r>
              <a:rPr lang="en-US" sz="2000" b="1" dirty="0">
                <a:solidFill>
                  <a:srgbClr val="FF0000"/>
                </a:solidFill>
                <a:latin typeface="Montserrat Light" panose="00000400000000000000" pitchFamily="2" charset="-52"/>
                <a:ea typeface="+mj-ea"/>
                <a:cs typeface="+mj-cs"/>
              </a:rPr>
              <a:t>3 </a:t>
            </a:r>
            <a:r>
              <a:rPr lang="ru-RU" sz="2000" b="1" dirty="0">
                <a:solidFill>
                  <a:srgbClr val="FF0000"/>
                </a:solidFill>
                <a:latin typeface="Montserrat Light" panose="00000400000000000000" pitchFamily="2" charset="-52"/>
                <a:ea typeface="+mj-ea"/>
                <a:cs typeface="+mj-cs"/>
              </a:rPr>
              <a:t>года</a:t>
            </a:r>
          </a:p>
          <a:p>
            <a:pPr marL="365760" indent="-36576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>
                <a:solidFill>
                  <a:srgbClr val="FF0000"/>
                </a:solidFill>
                <a:latin typeface="Montserrat Light" panose="00000400000000000000" pitchFamily="2" charset="-52"/>
                <a:ea typeface="+mj-ea"/>
                <a:cs typeface="+mj-cs"/>
              </a:rPr>
              <a:t>18:00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7A704-AFAA-441E-B30F-AEA5FB27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79" y="2002736"/>
            <a:ext cx="10515600" cy="2099208"/>
          </a:xfrm>
        </p:spPr>
        <p:txBody>
          <a:bodyPr>
            <a:normAutofit/>
          </a:bodyPr>
          <a:lstStyle/>
          <a:p>
            <a:pPr algn="ctr"/>
            <a:r>
              <a:rPr lang="ru-RU" sz="1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ОТЧЕТ 202</a:t>
            </a:r>
            <a:r>
              <a:rPr lang="en-US" sz="1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2</a:t>
            </a:r>
            <a:endParaRPr lang="ru-RU" sz="11500" dirty="0">
              <a:solidFill>
                <a:schemeClr val="tx1">
                  <a:lumMod val="85000"/>
                  <a:lumOff val="1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EC86DFB5-6847-4B65-97C8-0FD9B921149F}"/>
              </a:ext>
            </a:extLst>
          </p:cNvPr>
          <p:cNvCxnSpPr>
            <a:cxnSpLocks/>
          </p:cNvCxnSpPr>
          <p:nvPr/>
        </p:nvCxnSpPr>
        <p:spPr>
          <a:xfrm>
            <a:off x="9758149" y="5751865"/>
            <a:ext cx="2433851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B043E34-37C1-4D9F-BBCF-7C5A2ED3DF3A}"/>
              </a:ext>
            </a:extLst>
          </p:cNvPr>
          <p:cNvSpPr txBox="1">
            <a:spLocks/>
          </p:cNvSpPr>
          <p:nvPr/>
        </p:nvSpPr>
        <p:spPr>
          <a:xfrm>
            <a:off x="1228298" y="3301397"/>
            <a:ext cx="54958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sz="24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24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об исполнении бюджета муниципального образования муниципальный округ №7</a:t>
            </a:r>
            <a:br>
              <a:rPr lang="ru-RU" sz="24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endParaRPr lang="ru-RU" sz="2400" b="1" dirty="0">
              <a:solidFill>
                <a:srgbClr val="21778B"/>
              </a:solidFill>
              <a:latin typeface="Montserrat ExtraBold" panose="00000900000000000000" pitchFamily="2" charset="-52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1B86D58-43F1-4913-9CE7-7C762E8D8C14}"/>
              </a:ext>
            </a:extLst>
          </p:cNvPr>
          <p:cNvCxnSpPr>
            <a:cxnSpLocks/>
          </p:cNvCxnSpPr>
          <p:nvPr/>
        </p:nvCxnSpPr>
        <p:spPr>
          <a:xfrm>
            <a:off x="0" y="980381"/>
            <a:ext cx="2433851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069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69" y="398548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Работа  с семьей (опекаемые, приемные семьи)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144" y="1450719"/>
            <a:ext cx="10369325" cy="4454214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ru-RU" sz="1800" dirty="0">
                <a:latin typeface="Montserrat Medium" panose="00000600000000000000" pitchFamily="2" charset="-52"/>
              </a:rPr>
              <a:t>Состояло  детей на учете  на начало отчетного  2022  года  - </a:t>
            </a:r>
            <a:r>
              <a:rPr lang="ru-RU" sz="1800" b="1" dirty="0">
                <a:solidFill>
                  <a:srgbClr val="217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46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Принято детей на воспитание за отчетный год -  12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1800" dirty="0">
                <a:latin typeface="Montserrat Medium" panose="00000600000000000000" pitchFamily="2" charset="-52"/>
              </a:rPr>
              <a:t>Снято с учета детей, за отчетный год –  1</a:t>
            </a:r>
            <a:r>
              <a:rPr lang="ru-RU" sz="1800" dirty="0">
                <a:latin typeface="Montserrat ExtraBold" panose="00000900000000000000" pitchFamily="2" charset="-52"/>
              </a:rPr>
              <a:t>8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1800" b="1" dirty="0">
                <a:latin typeface="Montserrat ExtraBold" panose="00000900000000000000" pitchFamily="2" charset="-52"/>
              </a:rPr>
              <a:t>Из них: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По достижении совершеннолетия -  </a:t>
            </a:r>
            <a:r>
              <a:rPr lang="ru-RU" sz="1800" dirty="0">
                <a:latin typeface="Montserrat ExtraBold" panose="00000900000000000000" pitchFamily="2" charset="-52"/>
              </a:rPr>
              <a:t>10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В связи с переменой места жительства -  </a:t>
            </a:r>
            <a:r>
              <a:rPr lang="ru-RU" sz="1800" dirty="0">
                <a:latin typeface="Montserrat ExtraBold" panose="00000900000000000000" pitchFamily="2" charset="-52"/>
              </a:rPr>
              <a:t>6</a:t>
            </a:r>
            <a:endParaRPr lang="ru-RU" sz="1800" dirty="0">
              <a:latin typeface="Montserrat Medium" panose="00000600000000000000" pitchFamily="2" charset="-52"/>
            </a:endParaRP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Иные основания - </a:t>
            </a:r>
            <a:r>
              <a:rPr lang="ru-RU" sz="1800" dirty="0">
                <a:latin typeface="Montserrat ExtraBold" panose="00000900000000000000" pitchFamily="2" charset="-52"/>
              </a:rPr>
              <a:t>0 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Помещены в организации для детей-сирот и детей, оставшихся без попечения родителей, на полное государственное обеспечение  –   </a:t>
            </a:r>
            <a:r>
              <a:rPr lang="ru-RU" sz="1800" dirty="0">
                <a:latin typeface="Montserrat ExtraBold" panose="00000900000000000000" pitchFamily="2" charset="-52"/>
              </a:rPr>
              <a:t>1</a:t>
            </a:r>
            <a:r>
              <a:rPr lang="ru-RU" sz="1800" dirty="0">
                <a:latin typeface="Montserrat Medium" panose="00000600000000000000" pitchFamily="2" charset="-52"/>
              </a:rPr>
              <a:t> (отменены решения о передаче детей на воспитание в семью -  1 ) 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Состоит детей на воспитании </a:t>
            </a:r>
            <a:r>
              <a:rPr lang="ru-RU" sz="1800" u="sng" dirty="0">
                <a:latin typeface="Montserrat ExtraBold" panose="00000900000000000000" pitchFamily="2" charset="-52"/>
              </a:rPr>
              <a:t>на 31.12.2022 </a:t>
            </a:r>
            <a:r>
              <a:rPr lang="ru-RU" sz="1800" dirty="0">
                <a:latin typeface="Montserrat Medium" panose="00000600000000000000" pitchFamily="2" charset="-52"/>
              </a:rPr>
              <a:t>в семьях -  </a:t>
            </a:r>
            <a:r>
              <a:rPr lang="ru-RU" sz="1800" dirty="0">
                <a:latin typeface="Montserrat ExtraBold" panose="00000900000000000000" pitchFamily="2" charset="-52"/>
              </a:rPr>
              <a:t>38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Из них детей-сирот –  </a:t>
            </a:r>
            <a:r>
              <a:rPr lang="ru-RU" sz="1800" dirty="0">
                <a:latin typeface="Montserrat ExtraBold" panose="00000900000000000000" pitchFamily="2" charset="-52"/>
              </a:rPr>
              <a:t>12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latin typeface="Montserrat Medium" panose="00000600000000000000" pitchFamily="2" charset="-52"/>
              </a:rPr>
              <a:t>Детей-инвалидов -  </a:t>
            </a:r>
            <a:r>
              <a:rPr lang="ru-RU" sz="1800" dirty="0">
                <a:latin typeface="Montserrat ExtraBold" panose="00000900000000000000" pitchFamily="2" charset="-52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33605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69" y="398548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Прием жителей специалистами ОТДЕЛА </a:t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ОПЕКИ И ПОПЕЧИТЕЛЬСТВА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75" y="1628272"/>
            <a:ext cx="6844890" cy="445421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Medium" panose="00000600000000000000" pitchFamily="2" charset="-52"/>
              </a:rPr>
              <a:t>Записаться на прием </a:t>
            </a:r>
            <a:r>
              <a:rPr lang="ru-RU" sz="2000" b="1" dirty="0">
                <a:latin typeface="Montserrat Light" panose="00000400000000000000" pitchFamily="2" charset="-52"/>
              </a:rPr>
              <a:t>можно по телефону: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320 73 60 </a:t>
            </a:r>
            <a:r>
              <a:rPr lang="ru-RU" sz="2000" dirty="0">
                <a:latin typeface="Montserrat Medium" panose="00000600000000000000" pitchFamily="2" charset="-52"/>
              </a:rPr>
              <a:t>(</a:t>
            </a:r>
            <a:r>
              <a:rPr lang="ru-RU" sz="2000" dirty="0" err="1">
                <a:latin typeface="Montserrat Medium" panose="00000600000000000000" pitchFamily="2" charset="-52"/>
              </a:rPr>
              <a:t>пн-чт</a:t>
            </a:r>
            <a:r>
              <a:rPr lang="ru-RU" sz="2000" dirty="0">
                <a:latin typeface="Montserrat Medium" panose="00000600000000000000" pitchFamily="2" charset="-52"/>
              </a:rPr>
              <a:t> с 09.00 до 17.00)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Light" panose="00000400000000000000" pitchFamily="2" charset="-52"/>
              </a:rPr>
              <a:t>Выдача готовых документов (Постановлений, справок, ответов на заявления) осуществляется в приёмной (</a:t>
            </a:r>
            <a:r>
              <a:rPr lang="ru-RU" sz="2000" b="1" dirty="0" err="1">
                <a:latin typeface="Montserrat Light" panose="00000400000000000000" pitchFamily="2" charset="-52"/>
              </a:rPr>
              <a:t>каб</a:t>
            </a:r>
            <a:r>
              <a:rPr lang="ru-RU" sz="2000" b="1" dirty="0">
                <a:latin typeface="Montserrat Light" panose="00000400000000000000" pitchFamily="2" charset="-52"/>
              </a:rPr>
              <a:t>. №10) </a:t>
            </a:r>
            <a:r>
              <a:rPr lang="ru-RU" sz="2000" b="1" dirty="0">
                <a:latin typeface="Montserrat Medium" panose="00000600000000000000" pitchFamily="2" charset="-52"/>
              </a:rPr>
              <a:t>ежедневно с 09.00 — 17.00.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Light" panose="00000400000000000000" pitchFamily="2" charset="-52"/>
              </a:rPr>
              <a:t>Уточнить </a:t>
            </a:r>
            <a:r>
              <a:rPr lang="ru-RU" sz="2000" b="1" dirty="0">
                <a:latin typeface="Montserrat Medium" panose="00000600000000000000" pitchFamily="2" charset="-52"/>
              </a:rPr>
              <a:t>готовность документов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Medium" panose="00000600000000000000" pitchFamily="2" charset="-52"/>
              </a:rPr>
              <a:t> </a:t>
            </a:r>
            <a:r>
              <a:rPr lang="ru-RU" sz="2000" b="1" dirty="0">
                <a:latin typeface="Montserrat Light" panose="00000400000000000000" pitchFamily="2" charset="-52"/>
              </a:rPr>
              <a:t>можно по телефону:  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2000" b="1" dirty="0">
                <a:latin typeface="Montserrat Light" panose="00000400000000000000" pitchFamily="2" charset="-52"/>
              </a:rPr>
              <a:t>  </a:t>
            </a: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321 20 46</a:t>
            </a:r>
          </a:p>
        </p:txBody>
      </p:sp>
      <p:pic>
        <p:nvPicPr>
          <p:cNvPr id="1026" name="Picture 2" descr="C:\Users\Пользователь\Desktop\20220317_1033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75" y="1565329"/>
            <a:ext cx="4007604" cy="400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279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651" y="365974"/>
            <a:ext cx="9547671" cy="100869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Анализ результатов судебной деятельности по защите прав несовершеннолетних: 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74" y="1628272"/>
            <a:ext cx="4909559" cy="445421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2021</a:t>
            </a:r>
            <a:endParaRPr lang="ru-RU" sz="1600" dirty="0">
              <a:latin typeface="Montserrat Medium" panose="00000600000000000000" pitchFamily="2" charset="-52"/>
            </a:endParaRPr>
          </a:p>
          <a:p>
            <a:pPr marL="0" indent="0">
              <a:spcBef>
                <a:spcPts val="600"/>
              </a:spcBef>
              <a:buNone/>
            </a:pPr>
            <a:endParaRPr lang="ru-RU" sz="1600" dirty="0">
              <a:latin typeface="Montserrat Medium" panose="00000600000000000000" pitchFamily="2" charset="-5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600" b="1" dirty="0">
                <a:latin typeface="Montserrat Medium" panose="00000600000000000000" pitchFamily="2" charset="-52"/>
              </a:rPr>
              <a:t>Проведено судебных заседаний:  </a:t>
            </a:r>
            <a:r>
              <a:rPr lang="ru-RU" sz="16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274</a:t>
            </a:r>
          </a:p>
          <a:p>
            <a:pPr marL="0" indent="0">
              <a:spcBef>
                <a:spcPts val="600"/>
              </a:spcBef>
              <a:buNone/>
            </a:pPr>
            <a:endParaRPr lang="ru-RU" sz="1600" b="1" dirty="0">
              <a:latin typeface="Montserrat Medium" panose="00000600000000000000" pitchFamily="2" charset="-52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детей, родители которых лишены родительских прав – </a:t>
            </a:r>
            <a:r>
              <a:rPr lang="ru-RU" sz="1400" dirty="0">
                <a:latin typeface="Montserrat ExtraBold" panose="00000900000000000000" pitchFamily="2" charset="-52"/>
              </a:rPr>
              <a:t>3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детей, у которых родители ограничены в родительских правах –  </a:t>
            </a:r>
            <a:r>
              <a:rPr lang="ru-RU" sz="1400" dirty="0">
                <a:latin typeface="Montserrat ExtraBold" panose="00000900000000000000" pitchFamily="2" charset="-52"/>
              </a:rPr>
              <a:t>0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родителей, лишенных родительских прав -  </a:t>
            </a:r>
            <a:r>
              <a:rPr lang="ru-RU" sz="1400" dirty="0">
                <a:latin typeface="Montserrat Black" panose="00000A00000000000000" pitchFamily="2" charset="-52"/>
              </a:rPr>
              <a:t>5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родителей ограниченных в родительских правах –  </a:t>
            </a:r>
            <a:r>
              <a:rPr lang="ru-RU" sz="1400" dirty="0">
                <a:latin typeface="Montserrat ExtraBold" panose="00000900000000000000" pitchFamily="2" charset="-52"/>
              </a:rPr>
              <a:t>0</a:t>
            </a:r>
          </a:p>
        </p:txBody>
      </p:sp>
      <p:sp>
        <p:nvSpPr>
          <p:cNvPr id="15" name="Объект 4">
            <a:extLst>
              <a:ext uri="{FF2B5EF4-FFF2-40B4-BE49-F238E27FC236}">
                <a16:creationId xmlns:a16="http://schemas.microsoft.com/office/drawing/2014/main" id="{4749F8FE-4FB8-48B5-85DB-3541F32EF821}"/>
              </a:ext>
            </a:extLst>
          </p:cNvPr>
          <p:cNvSpPr txBox="1">
            <a:spLocks/>
          </p:cNvSpPr>
          <p:nvPr/>
        </p:nvSpPr>
        <p:spPr>
          <a:xfrm>
            <a:off x="5986923" y="1676589"/>
            <a:ext cx="5012509" cy="445421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2022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ru-RU" sz="1600" dirty="0">
              <a:latin typeface="Montserrat Medium" panose="00000600000000000000" pitchFamily="2" charset="-52"/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600" b="1" dirty="0">
                <a:latin typeface="Montserrat Medium" panose="00000600000000000000" pitchFamily="2" charset="-52"/>
              </a:rPr>
              <a:t>Проведено судебных заседаний:  </a:t>
            </a:r>
            <a:r>
              <a:rPr lang="ru-RU" sz="16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31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ru-RU" sz="1600" b="1" dirty="0">
              <a:latin typeface="Montserrat Medium" panose="00000600000000000000" pitchFamily="2" charset="-52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детей, родители которых лишены родительских прав – </a:t>
            </a:r>
            <a:r>
              <a:rPr lang="ru-RU" sz="1400" dirty="0">
                <a:latin typeface="Montserrat ExtraBold" panose="00000900000000000000" pitchFamily="2" charset="-52"/>
              </a:rPr>
              <a:t>4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детей, у которых родители ограничены в родительских правах –  </a:t>
            </a:r>
            <a:r>
              <a:rPr lang="ru-RU" sz="1400" dirty="0">
                <a:latin typeface="Montserrat ExtraBold" panose="00000900000000000000" pitchFamily="2" charset="-52"/>
              </a:rPr>
              <a:t>0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родителей, лишенных родительских прав -  </a:t>
            </a:r>
            <a:r>
              <a:rPr lang="ru-RU" sz="1400" dirty="0">
                <a:latin typeface="Montserrat ExtraBold" panose="00000900000000000000" pitchFamily="2" charset="-52"/>
              </a:rPr>
              <a:t>4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sz="1400" dirty="0">
                <a:latin typeface="Montserrat Medium" panose="00000600000000000000" pitchFamily="2" charset="-52"/>
              </a:rPr>
              <a:t>Численность родителей ограниченных в родительских правах – </a:t>
            </a:r>
            <a:r>
              <a:rPr lang="ru-RU" sz="1400" dirty="0">
                <a:latin typeface="Montserrat ExtraBold" panose="00000900000000000000" pitchFamily="2" charset="-52"/>
              </a:rPr>
              <a:t>0 </a:t>
            </a:r>
          </a:p>
        </p:txBody>
      </p:sp>
    </p:spTree>
    <p:extLst>
      <p:ext uri="{BB962C8B-B14F-4D97-AF65-F5344CB8AC3E}">
        <p14:creationId xmlns:p14="http://schemas.microsoft.com/office/powerpoint/2010/main" val="341711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6B6FC78-7143-4414-8D96-99DEE82DB6DA}"/>
              </a:ext>
            </a:extLst>
          </p:cNvPr>
          <p:cNvGrpSpPr/>
          <p:nvPr/>
        </p:nvGrpSpPr>
        <p:grpSpPr>
          <a:xfrm>
            <a:off x="-1618203" y="-819688"/>
            <a:ext cx="9232263" cy="10595790"/>
            <a:chOff x="-1618203" y="-819688"/>
            <a:chExt cx="9232263" cy="10595790"/>
          </a:xfrm>
        </p:grpSpPr>
        <p:pic>
          <p:nvPicPr>
            <p:cNvPr id="6" name="Объект 4">
              <a:extLst>
                <a:ext uri="{FF2B5EF4-FFF2-40B4-BE49-F238E27FC236}">
                  <a16:creationId xmlns:a16="http://schemas.microsoft.com/office/drawing/2014/main" id="{7AB6371C-DA99-49DE-85ED-C39C9F9FC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18203" y="3385720"/>
              <a:ext cx="7817481" cy="46963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" name="Объект 4">
              <a:extLst>
                <a:ext uri="{FF2B5EF4-FFF2-40B4-BE49-F238E27FC236}">
                  <a16:creationId xmlns:a16="http://schemas.microsoft.com/office/drawing/2014/main" id="{A3714CC3-1A88-4A92-8082-7DA449DEF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98"/>
            <a:stretch/>
          </p:blipFill>
          <p:spPr>
            <a:xfrm>
              <a:off x="-1246363" y="-819688"/>
              <a:ext cx="8860423" cy="43121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" name="Объект 4">
              <a:extLst>
                <a:ext uri="{FF2B5EF4-FFF2-40B4-BE49-F238E27FC236}">
                  <a16:creationId xmlns:a16="http://schemas.microsoft.com/office/drawing/2014/main" id="{03D97F2F-FD46-40C9-A691-997148836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465" r="32306" b="6450"/>
            <a:stretch/>
          </p:blipFill>
          <p:spPr>
            <a:xfrm>
              <a:off x="758645" y="5857565"/>
              <a:ext cx="6473351" cy="3918537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BC8FE39-9770-45D2-B880-6C98B12483ED}"/>
              </a:ext>
            </a:extLst>
          </p:cNvPr>
          <p:cNvGrpSpPr/>
          <p:nvPr/>
        </p:nvGrpSpPr>
        <p:grpSpPr>
          <a:xfrm>
            <a:off x="-2736247" y="-4491335"/>
            <a:ext cx="10716703" cy="15451018"/>
            <a:chOff x="-2736247" y="-4491335"/>
            <a:chExt cx="10716703" cy="15451018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17F70BD-BF33-4A45-AE7F-CADA2A24B1E2}"/>
                </a:ext>
              </a:extLst>
            </p:cNvPr>
            <p:cNvSpPr/>
            <p:nvPr/>
          </p:nvSpPr>
          <p:spPr>
            <a:xfrm rot="2370478">
              <a:off x="-2736247" y="-4491335"/>
              <a:ext cx="7105591" cy="11889068"/>
            </a:xfrm>
            <a:prstGeom prst="rect">
              <a:avLst/>
            </a:prstGeom>
            <a:solidFill>
              <a:schemeClr val="bg1">
                <a:alpha val="42745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0B6B65BD-C49A-476B-9A3F-C4E56541FD3F}"/>
                </a:ext>
              </a:extLst>
            </p:cNvPr>
            <p:cNvSpPr/>
            <p:nvPr/>
          </p:nvSpPr>
          <p:spPr>
            <a:xfrm rot="2370478">
              <a:off x="874865" y="5513546"/>
              <a:ext cx="7105591" cy="5446137"/>
            </a:xfrm>
            <a:prstGeom prst="rect">
              <a:avLst/>
            </a:prstGeom>
            <a:solidFill>
              <a:schemeClr val="bg1">
                <a:alpha val="42745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B52D876-3F64-485A-8871-29B08B33712E}"/>
              </a:ext>
            </a:extLst>
          </p:cNvPr>
          <p:cNvSpPr/>
          <p:nvPr/>
        </p:nvSpPr>
        <p:spPr>
          <a:xfrm rot="2436641">
            <a:off x="3238564" y="51416"/>
            <a:ext cx="8008561" cy="6604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F6710-7794-40DB-8C7D-77666179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127" y="2580078"/>
            <a:ext cx="10515600" cy="194350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БЛАГОУСТРОЙСТВО 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территории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МО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МО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 №7 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</a:b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</a:br>
            <a:r>
              <a:rPr lang="ru-RU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в 2022 году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A1B1605-EEEB-4066-AEA9-9D7432D7C7CB}"/>
              </a:ext>
            </a:extLst>
          </p:cNvPr>
          <p:cNvCxnSpPr>
            <a:cxnSpLocks/>
          </p:cNvCxnSpPr>
          <p:nvPr/>
        </p:nvCxnSpPr>
        <p:spPr>
          <a:xfrm flipH="1">
            <a:off x="2053389" y="-735147"/>
            <a:ext cx="3420655" cy="3989588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4C3DF59-21C5-41A8-8C67-78C87D494EC3}"/>
              </a:ext>
            </a:extLst>
          </p:cNvPr>
          <p:cNvCxnSpPr>
            <a:cxnSpLocks/>
          </p:cNvCxnSpPr>
          <p:nvPr/>
        </p:nvCxnSpPr>
        <p:spPr>
          <a:xfrm flipH="1" flipV="1">
            <a:off x="2041437" y="3242489"/>
            <a:ext cx="4364598" cy="3748908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C21DB63F-499B-4F40-8FB8-2B0D46876FB4}"/>
              </a:ext>
            </a:extLst>
          </p:cNvPr>
          <p:cNvSpPr/>
          <p:nvPr/>
        </p:nvSpPr>
        <p:spPr>
          <a:xfrm rot="19406154">
            <a:off x="11005332" y="-628285"/>
            <a:ext cx="1800520" cy="2993253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8FFEBBB-ECFC-437A-A780-ED9FBC756008}"/>
              </a:ext>
            </a:extLst>
          </p:cNvPr>
          <p:cNvSpPr/>
          <p:nvPr/>
        </p:nvSpPr>
        <p:spPr>
          <a:xfrm rot="1668222">
            <a:off x="10909395" y="-27734"/>
            <a:ext cx="2205108" cy="2622163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FBAA9E9-0CCB-44C7-B00C-DBE51353D121}"/>
              </a:ext>
            </a:extLst>
          </p:cNvPr>
          <p:cNvSpPr/>
          <p:nvPr/>
        </p:nvSpPr>
        <p:spPr>
          <a:xfrm rot="2866706">
            <a:off x="11334797" y="1942889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Номер слайда 19">
            <a:extLst>
              <a:ext uri="{FF2B5EF4-FFF2-40B4-BE49-F238E27FC236}">
                <a16:creationId xmlns:a16="http://schemas.microsoft.com/office/drawing/2014/main" id="{57567C98-70F9-47AE-B846-5F668772346A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34390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72" y="81481"/>
            <a:ext cx="9895437" cy="100869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ВЦП «Благоустройство территории в 2022 году»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B6115F2-BE2B-47A0-92A9-2D1F567EAB6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7790" y="808075"/>
          <a:ext cx="11416419" cy="562040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43407">
                  <a:extLst>
                    <a:ext uri="{9D8B030D-6E8A-4147-A177-3AD203B41FA5}">
                      <a16:colId xmlns:a16="http://schemas.microsoft.com/office/drawing/2014/main" val="1026021288"/>
                    </a:ext>
                  </a:extLst>
                </a:gridCol>
                <a:gridCol w="7208692">
                  <a:extLst>
                    <a:ext uri="{9D8B030D-6E8A-4147-A177-3AD203B41FA5}">
                      <a16:colId xmlns:a16="http://schemas.microsoft.com/office/drawing/2014/main" val="3351461639"/>
                    </a:ext>
                  </a:extLst>
                </a:gridCol>
                <a:gridCol w="1610006">
                  <a:extLst>
                    <a:ext uri="{9D8B030D-6E8A-4147-A177-3AD203B41FA5}">
                      <a16:colId xmlns:a16="http://schemas.microsoft.com/office/drawing/2014/main" val="2097978172"/>
                    </a:ext>
                  </a:extLst>
                </a:gridCol>
                <a:gridCol w="1153742">
                  <a:extLst>
                    <a:ext uri="{9D8B030D-6E8A-4147-A177-3AD203B41FA5}">
                      <a16:colId xmlns:a16="http://schemas.microsoft.com/office/drawing/2014/main" val="3352498281"/>
                    </a:ext>
                  </a:extLst>
                </a:gridCol>
                <a:gridCol w="1100572">
                  <a:extLst>
                    <a:ext uri="{9D8B030D-6E8A-4147-A177-3AD203B41FA5}">
                      <a16:colId xmlns:a16="http://schemas.microsoft.com/office/drawing/2014/main" val="2315970327"/>
                    </a:ext>
                  </a:extLst>
                </a:gridCol>
              </a:tblGrid>
              <a:tr h="7432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№ п/п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Наименование мероприятия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Запланировано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(тыс. рублей)</a:t>
                      </a: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Исполнено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(тыс. рублей)</a:t>
                      </a: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Montserrat Light" panose="00000400000000000000" pitchFamily="2" charset="-52"/>
                        </a:rPr>
                        <a:t>%  исполнения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extLst>
                  <a:ext uri="{0D108BD9-81ED-4DB2-BD59-A6C34878D82A}">
                    <a16:rowId xmlns:a16="http://schemas.microsoft.com/office/drawing/2014/main" val="1115963428"/>
                  </a:ext>
                </a:extLst>
              </a:tr>
              <a:tr h="2325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1.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Обеспечение проектирования благоустройства при размещении объектов благоустройства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1 383,10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1 383,00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100%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extLst>
                  <a:ext uri="{0D108BD9-81ED-4DB2-BD59-A6C34878D82A}">
                    <a16:rowId xmlns:a16="http://schemas.microsoft.com/office/drawing/2014/main" val="3605264714"/>
                  </a:ext>
                </a:extLst>
              </a:tr>
              <a:tr h="9048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2.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just" defTabSz="704850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Содержание внутриквартальных территорий в части обеспечения ремонта покрытий, расположенных на внутриквартальных территориях, и проведение санитарных рубок (в том числе удаление аварийных, больных деревьев и кустарников) на территориях, не относящихся к территориям зеленых насаждений в соответствии с законом Санкт-Петербурга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3 756,30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3 754,20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Montserrat Light" panose="00000400000000000000" pitchFamily="2" charset="-52"/>
                        </a:rPr>
                        <a:t>100%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extLst>
                  <a:ext uri="{0D108BD9-81ED-4DB2-BD59-A6C34878D82A}">
                    <a16:rowId xmlns:a16="http://schemas.microsoft.com/office/drawing/2014/main" val="4156277797"/>
                  </a:ext>
                </a:extLst>
              </a:tr>
              <a:tr h="454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3.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Размещение, содержание спортивных, детских площадок, включая ремонт расположенных на них элементов благоустройства, на внутриквартальных территориях.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2 488,40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2 488,20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100%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extLst>
                  <a:ext uri="{0D108BD9-81ED-4DB2-BD59-A6C34878D82A}">
                    <a16:rowId xmlns:a16="http://schemas.microsoft.com/office/drawing/2014/main" val="1713316745"/>
                  </a:ext>
                </a:extLst>
              </a:tr>
              <a:tr h="1207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4.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Размещение, содержание, включая ремонт, ограждений декоративных, ограждений газонных, полусфер, надолбов, приствольных решеток, устройств для вертикального озеленения и цветочного оформления, навесов, беседок, уличной мебели, урн, элементов озеленения, информационных щитов и стендов, планировочного устройства, за исключением велосипедных дорожек; размещение покрытий, в том числе предназначенных для кратковременного и длительного хранения индивидуального автотранспорта, на внутриквартальных территориях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3 138,00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3 116,00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99,3%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extLst>
                  <a:ext uri="{0D108BD9-81ED-4DB2-BD59-A6C34878D82A}">
                    <a16:rowId xmlns:a16="http://schemas.microsoft.com/office/drawing/2014/main" val="3679212181"/>
                  </a:ext>
                </a:extLst>
              </a:tr>
              <a:tr h="6135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5.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Временное размещение, содержание, включая ремонт, элементов оформления Санкт-Петербурга к мероприятиям, в том числе культурно-массовым мероприятиям, городского, всероссийского и международного значения на внутриквартальных территориях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297,80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297,60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99,9%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extLst>
                  <a:ext uri="{0D108BD9-81ED-4DB2-BD59-A6C34878D82A}">
                    <a16:rowId xmlns:a16="http://schemas.microsoft.com/office/drawing/2014/main" val="1099261239"/>
                  </a:ext>
                </a:extLst>
              </a:tr>
              <a:tr h="5188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Montserrat Medium" panose="00000600000000000000" pitchFamily="2" charset="-52"/>
                        </a:rPr>
                        <a:t>6.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Montserrat Light" panose="00000400000000000000" pitchFamily="2" charset="-52"/>
                        </a:rPr>
                        <a:t>Осуществление работ в сфере озеленения на территории муниципального образования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12 219,70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12 173,60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99,6%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extLst>
                  <a:ext uri="{0D108BD9-81ED-4DB2-BD59-A6C34878D82A}">
                    <a16:rowId xmlns:a16="http://schemas.microsoft.com/office/drawing/2014/main" val="2197633114"/>
                  </a:ext>
                </a:extLst>
              </a:tr>
              <a:tr h="5448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</a:rPr>
                        <a:t>7.</a:t>
                      </a: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 Light" panose="00000400000000000000" pitchFamily="2" charset="-52"/>
                        </a:rPr>
                        <a:t>Содержание внутриквартальных территорий в части обеспечения ремонта покрытий, расположенных на внутриквартальных территориях, и проведение санитарных рубок (в том числе удаление аварийных, больных деревьев и кустарников) на территориях памятников культурного наследия </a:t>
                      </a: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1 710,60 </a:t>
                      </a: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1 710,40 </a:t>
                      </a:r>
                    </a:p>
                  </a:txBody>
                  <a:tcPr marL="4600" marR="4600" marT="46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Montserrat Light" panose="00000400000000000000" pitchFamily="2" charset="-52"/>
                        </a:rPr>
                        <a:t>100%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/>
                </a:tc>
                <a:extLst>
                  <a:ext uri="{0D108BD9-81ED-4DB2-BD59-A6C34878D82A}">
                    <a16:rowId xmlns:a16="http://schemas.microsoft.com/office/drawing/2014/main" val="3400466255"/>
                  </a:ext>
                </a:extLst>
              </a:tr>
              <a:tr h="27032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bg1"/>
                          </a:solidFill>
                          <a:effectLst/>
                          <a:latin typeface="Montserrat Medium" panose="00000600000000000000" pitchFamily="2" charset="-52"/>
                        </a:rPr>
                        <a:t>                                                                                                                                                                                                   </a:t>
                      </a:r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Montserrat Light" panose="00000400000000000000" pitchFamily="2" charset="-52"/>
                        </a:rPr>
                        <a:t>ИТОГО</a:t>
                      </a:r>
                      <a:r>
                        <a:rPr lang="ru-RU" sz="1050" b="1" u="none" strike="noStrike" dirty="0">
                          <a:solidFill>
                            <a:schemeClr val="bg1"/>
                          </a:solidFill>
                          <a:effectLst/>
                          <a:latin typeface="Montserrat Medium" panose="00000600000000000000" pitchFamily="2" charset="-52"/>
                        </a:rPr>
                        <a:t>: </a:t>
                      </a:r>
                      <a:endParaRPr lang="ru-RU" sz="1050" b="1" i="0" u="none" strike="noStrike" dirty="0">
                        <a:solidFill>
                          <a:schemeClr val="bg1"/>
                        </a:solidFill>
                        <a:effectLst/>
                        <a:latin typeface="Montserrat Medium" panose="00000600000000000000" pitchFamily="2" charset="-52"/>
                      </a:endParaRPr>
                    </a:p>
                  </a:txBody>
                  <a:tcPr marL="4600" marR="4600" marT="4600" marB="0" anchor="ctr"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77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Montserrat Light" panose="00000400000000000000" pitchFamily="2" charset="-52"/>
                        </a:rPr>
                        <a:t>24 993,90 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77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 Light" panose="00000400000000000000" pitchFamily="2" charset="-52"/>
                        </a:rPr>
                        <a:t>24 923,00 </a:t>
                      </a:r>
                    </a:p>
                  </a:txBody>
                  <a:tcPr marL="4600" marR="4600" marT="4600" marB="0" anchor="ctr"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77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bg1"/>
                          </a:solidFill>
                          <a:effectLst/>
                          <a:latin typeface="Montserrat Light" panose="00000400000000000000" pitchFamily="2" charset="-52"/>
                        </a:rPr>
                        <a:t>99,7%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Montserrat Light" panose="00000400000000000000" pitchFamily="2" charset="-52"/>
                      </a:endParaRPr>
                    </a:p>
                  </a:txBody>
                  <a:tcPr marL="4600" marR="4600" marT="4600" marB="0" anchor="ctr"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77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287066"/>
                  </a:ext>
                </a:extLst>
              </a:tr>
            </a:tbl>
          </a:graphicData>
        </a:graphic>
      </p:graphicFrame>
      <p:sp>
        <p:nvSpPr>
          <p:cNvPr id="7" name="Номер слайда 19">
            <a:extLst>
              <a:ext uri="{FF2B5EF4-FFF2-40B4-BE49-F238E27FC236}">
                <a16:creationId xmlns:a16="http://schemas.microsoft.com/office/drawing/2014/main" id="{8AA0C27E-0E92-4152-9F0B-971AA8DF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504" y="6457221"/>
            <a:ext cx="2743200" cy="365125"/>
          </a:xfrm>
        </p:spPr>
        <p:txBody>
          <a:bodyPr/>
          <a:lstStyle/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t>14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B411B55-DD19-4BA2-B676-DCCD061D6FB0}"/>
              </a:ext>
            </a:extLst>
          </p:cNvPr>
          <p:cNvCxnSpPr>
            <a:cxnSpLocks/>
          </p:cNvCxnSpPr>
          <p:nvPr/>
        </p:nvCxnSpPr>
        <p:spPr>
          <a:xfrm flipH="1">
            <a:off x="303224" y="-378131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612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31DA7D4-83C5-4E27-A9B7-D7498725384E}"/>
              </a:ext>
            </a:extLst>
          </p:cNvPr>
          <p:cNvSpPr/>
          <p:nvPr/>
        </p:nvSpPr>
        <p:spPr>
          <a:xfrm>
            <a:off x="6708710" y="283395"/>
            <a:ext cx="5483290" cy="1008692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869" y="302057"/>
            <a:ext cx="5725821" cy="1008692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Биржевая линия В.О., </a:t>
            </a:r>
            <a:br>
              <a:rPr lang="ru-RU" sz="3600" dirty="0">
                <a:solidFill>
                  <a:schemeClr val="bg1"/>
                </a:solidFill>
                <a:latin typeface="Montserrat SemiBold" panose="00000700000000000000" pitchFamily="2" charset="-52"/>
              </a:rPr>
            </a:br>
            <a:r>
              <a:rPr lang="ru-RU" sz="3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д. 1/1 лит. З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9BDE26-A34F-4666-B0AC-1522E914493C}"/>
              </a:ext>
            </a:extLst>
          </p:cNvPr>
          <p:cNvSpPr txBox="1"/>
          <p:nvPr/>
        </p:nvSpPr>
        <p:spPr>
          <a:xfrm>
            <a:off x="553981" y="748875"/>
            <a:ext cx="12471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55F58"/>
                </a:solidFill>
                <a:latin typeface="Montserrat SemiBold" panose="00000700000000000000" pitchFamily="2" charset="-52"/>
              </a:rPr>
              <a:t>ДО</a:t>
            </a:r>
            <a:endParaRPr lang="ru-RU" sz="2800" dirty="0">
              <a:solidFill>
                <a:srgbClr val="655F58"/>
              </a:solidFill>
            </a:endParaRPr>
          </a:p>
        </p:txBody>
      </p:sp>
      <p:sp>
        <p:nvSpPr>
          <p:cNvPr id="22" name="Номер слайда 19">
            <a:extLst>
              <a:ext uri="{FF2B5EF4-FFF2-40B4-BE49-F238E27FC236}">
                <a16:creationId xmlns:a16="http://schemas.microsoft.com/office/drawing/2014/main" id="{AF430FBA-3432-4418-8198-B862DB7BB3FD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1F1725F-A1B4-4EF1-9E86-A6A067DCF7A8}"/>
              </a:ext>
            </a:extLst>
          </p:cNvPr>
          <p:cNvSpPr/>
          <p:nvPr/>
        </p:nvSpPr>
        <p:spPr>
          <a:xfrm>
            <a:off x="371250" y="679038"/>
            <a:ext cx="196379" cy="514787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1614D6-328A-DE34-38A9-48BC916AC9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568" y="1720515"/>
            <a:ext cx="3254955" cy="43399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A4AA060-9669-1AE5-DF15-95454F19EB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50" y="1343875"/>
            <a:ext cx="3127687" cy="4170249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0511" y="1659516"/>
            <a:ext cx="5119687" cy="4979987"/>
          </a:xfrm>
        </p:spPr>
        <p:txBody>
          <a:bodyPr>
            <a:normAutofit fontScale="97500"/>
          </a:bodyPr>
          <a:lstStyle/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2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Снос деревьев и кустарников - 88 шт.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2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Устройство детской и спортивной площадки с полимерным покрытием - 238 м2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2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Устройство пешеходных дорожек из плитки мощения - 164,7</a:t>
            </a:r>
            <a:r>
              <a:rPr lang="ru-RU" sz="1800" b="0" i="0" u="none" strike="noStrike" kern="1200" baseline="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м2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2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Устройство</a:t>
            </a:r>
            <a:r>
              <a:rPr lang="ru-RU" sz="1800" b="0" i="0" u="none" strike="noStrike" kern="1200" baseline="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и восстановление газонов - </a:t>
            </a: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373,1 м2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2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Установка детского игрового оборудования - 2 шт.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2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Установка спортивного оборудования - 2 шт.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2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Установка МАФ и уличной мебели </a:t>
            </a:r>
            <a:r>
              <a:rPr lang="ru-RU" sz="1800" dirty="0">
                <a:latin typeface="Arial" panose="020B0604020202020204" pitchFamily="34" charset="0"/>
              </a:rPr>
              <a:t>- </a:t>
            </a: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11 шт.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2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Посадка деревьев - 4</a:t>
            </a:r>
            <a:r>
              <a:rPr lang="ru-RU" sz="1800" b="0" i="0" u="none" strike="noStrike" kern="1200" baseline="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шт.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2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Посадка кустарников - 227 шт.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ctr" latinLnBrk="0" hangingPunct="1">
              <a:spcBef>
                <a:spcPts val="0"/>
              </a:spcBef>
              <a:spcAft>
                <a:spcPts val="200"/>
              </a:spcAft>
            </a:pPr>
            <a:r>
              <a:rPr lang="ru-RU" sz="1800" b="0" i="0" u="none" strike="noStrike" kern="1200" dirty="0">
                <a:solidFill>
                  <a:srgbClr val="000000"/>
                </a:solidFill>
                <a:effectLst/>
                <a:latin typeface="Montserrat Medium" panose="00000600000000000000" pitchFamily="2" charset="-52"/>
                <a:cs typeface="Times New Roman" panose="02020603050405020304" pitchFamily="18" charset="0"/>
              </a:rPr>
              <a:t> Устройство цветника - 33,1 м2</a:t>
            </a:r>
            <a:endParaRPr lang="ru-RU" sz="1800" b="0" i="0" u="none" strike="noStrike" dirty="0">
              <a:effectLst/>
              <a:latin typeface="Arial" panose="020B0604020202020204" pitchFamily="34" charset="0"/>
            </a:endParaRPr>
          </a:p>
          <a:p>
            <a:pPr>
              <a:spcAft>
                <a:spcPts val="200"/>
              </a:spcAft>
            </a:pPr>
            <a:endParaRPr lang="ru-RU" sz="1600" b="1" dirty="0"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707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31DA7D4-83C5-4E27-A9B7-D7498725384E}"/>
              </a:ext>
            </a:extLst>
          </p:cNvPr>
          <p:cNvSpPr/>
          <p:nvPr/>
        </p:nvSpPr>
        <p:spPr>
          <a:xfrm>
            <a:off x="6708710" y="283395"/>
            <a:ext cx="5483290" cy="1008692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869" y="302057"/>
            <a:ext cx="5725821" cy="1008692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Биржевая линия В.О., </a:t>
            </a:r>
            <a:br>
              <a:rPr lang="ru-RU" sz="3600" dirty="0">
                <a:solidFill>
                  <a:schemeClr val="bg1"/>
                </a:solidFill>
                <a:latin typeface="Montserrat SemiBold" panose="00000700000000000000" pitchFamily="2" charset="-52"/>
              </a:rPr>
            </a:br>
            <a:r>
              <a:rPr lang="ru-RU" sz="36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д. 1/1 лит. З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0B7981-AD0B-4921-926C-C8372F8C56CA}"/>
              </a:ext>
            </a:extLst>
          </p:cNvPr>
          <p:cNvSpPr txBox="1"/>
          <p:nvPr/>
        </p:nvSpPr>
        <p:spPr>
          <a:xfrm>
            <a:off x="736077" y="790942"/>
            <a:ext cx="1682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55F58"/>
                </a:solidFill>
                <a:latin typeface="Montserrat SemiBold" panose="00000700000000000000" pitchFamily="2" charset="-52"/>
              </a:rPr>
              <a:t>ПОСЛЕ</a:t>
            </a:r>
            <a:endParaRPr lang="ru-RU" sz="2800" dirty="0">
              <a:solidFill>
                <a:srgbClr val="655F58"/>
              </a:solidFill>
            </a:endParaRPr>
          </a:p>
        </p:txBody>
      </p:sp>
      <p:sp>
        <p:nvSpPr>
          <p:cNvPr id="22" name="Номер слайда 19">
            <a:extLst>
              <a:ext uri="{FF2B5EF4-FFF2-40B4-BE49-F238E27FC236}">
                <a16:creationId xmlns:a16="http://schemas.microsoft.com/office/drawing/2014/main" id="{AF430FBA-3432-4418-8198-B862DB7BB3FD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1F1725F-A1B4-4EF1-9E86-A6A067DCF7A8}"/>
              </a:ext>
            </a:extLst>
          </p:cNvPr>
          <p:cNvSpPr/>
          <p:nvPr/>
        </p:nvSpPr>
        <p:spPr>
          <a:xfrm>
            <a:off x="539698" y="679038"/>
            <a:ext cx="196379" cy="514787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526C47-8110-AF74-D2E6-5DA1BA50EA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4" y="1583821"/>
            <a:ext cx="3588599" cy="47847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F85F71-BFD1-6AE4-8E04-4D7E587663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06" y="1562326"/>
            <a:ext cx="3588599" cy="47847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15D3C-811C-B5F9-5443-2EE9938F1B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770" y="1580988"/>
            <a:ext cx="3560606" cy="47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1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31DA7D4-83C5-4E27-A9B7-D7498725384E}"/>
              </a:ext>
            </a:extLst>
          </p:cNvPr>
          <p:cNvSpPr/>
          <p:nvPr/>
        </p:nvSpPr>
        <p:spPr>
          <a:xfrm>
            <a:off x="8767010" y="283395"/>
            <a:ext cx="3424989" cy="1008692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0657" y="379969"/>
            <a:ext cx="3411343" cy="815543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11-я линия В.О., д. 16 – </a:t>
            </a:r>
            <a:b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12-я линия В.О., д. 7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9BDE26-A34F-4666-B0AC-1522E914493C}"/>
              </a:ext>
            </a:extLst>
          </p:cNvPr>
          <p:cNvSpPr txBox="1"/>
          <p:nvPr/>
        </p:nvSpPr>
        <p:spPr>
          <a:xfrm>
            <a:off x="8767010" y="3363832"/>
            <a:ext cx="12471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55F5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</a:t>
            </a:r>
          </a:p>
        </p:txBody>
      </p:sp>
      <p:sp>
        <p:nvSpPr>
          <p:cNvPr id="22" name="Номер слайда 19">
            <a:extLst>
              <a:ext uri="{FF2B5EF4-FFF2-40B4-BE49-F238E27FC236}">
                <a16:creationId xmlns:a16="http://schemas.microsoft.com/office/drawing/2014/main" id="{AF430FBA-3432-4418-8198-B862DB7BB3FD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pPr/>
              <a:t>17</a:t>
            </a:fld>
            <a:endParaRPr lang="ru-RU" sz="1800" dirty="0">
              <a:solidFill>
                <a:srgbClr val="21778B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F86F84E-F229-4A30-BAAA-2C353A4E6BDD}"/>
              </a:ext>
            </a:extLst>
          </p:cNvPr>
          <p:cNvSpPr/>
          <p:nvPr/>
        </p:nvSpPr>
        <p:spPr>
          <a:xfrm rot="17107824">
            <a:off x="-1017282" y="6318892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1F1725F-A1B4-4EF1-9E86-A6A067DCF7A8}"/>
              </a:ext>
            </a:extLst>
          </p:cNvPr>
          <p:cNvSpPr/>
          <p:nvPr/>
        </p:nvSpPr>
        <p:spPr>
          <a:xfrm>
            <a:off x="8584279" y="3293995"/>
            <a:ext cx="196379" cy="514787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FC8A0D4-8490-4A5A-8DBD-6864C8D95997}"/>
              </a:ext>
            </a:extLst>
          </p:cNvPr>
          <p:cNvSpPr/>
          <p:nvPr/>
        </p:nvSpPr>
        <p:spPr>
          <a:xfrm rot="15909340">
            <a:off x="-1364396" y="5546918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E949F-C2D3-B306-791D-9F75A2E159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62" y="430112"/>
            <a:ext cx="4066102" cy="3049577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0E22447-3DCB-276E-DDE0-908436D80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49" y="430148"/>
            <a:ext cx="4066103" cy="3049577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BCFD99-BBA8-8203-F06C-A8BAD6289D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62" y="3561737"/>
            <a:ext cx="4066103" cy="30495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44EA67-A548-ADC3-0DD5-02BDB1A7630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49" y="3561737"/>
            <a:ext cx="4066103" cy="304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50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31DA7D4-83C5-4E27-A9B7-D7498725384E}"/>
              </a:ext>
            </a:extLst>
          </p:cNvPr>
          <p:cNvSpPr/>
          <p:nvPr/>
        </p:nvSpPr>
        <p:spPr>
          <a:xfrm>
            <a:off x="6708710" y="283395"/>
            <a:ext cx="5483290" cy="1008692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Номер слайда 19">
            <a:extLst>
              <a:ext uri="{FF2B5EF4-FFF2-40B4-BE49-F238E27FC236}">
                <a16:creationId xmlns:a16="http://schemas.microsoft.com/office/drawing/2014/main" id="{AF430FBA-3432-4418-8198-B862DB7BB3FD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pPr/>
              <a:t>18</a:t>
            </a:fld>
            <a:endParaRPr lang="ru-RU" sz="1800" dirty="0">
              <a:solidFill>
                <a:srgbClr val="21778B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Объект 4">
            <a:extLst>
              <a:ext uri="{FF2B5EF4-FFF2-40B4-BE49-F238E27FC236}">
                <a16:creationId xmlns:a16="http://schemas.microsoft.com/office/drawing/2014/main" id="{C320AA8F-65B4-8893-0221-3871C97A5BCB}"/>
              </a:ext>
            </a:extLst>
          </p:cNvPr>
          <p:cNvSpPr txBox="1">
            <a:spLocks/>
          </p:cNvSpPr>
          <p:nvPr/>
        </p:nvSpPr>
        <p:spPr>
          <a:xfrm>
            <a:off x="6589935" y="1517316"/>
            <a:ext cx="5120457" cy="4979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rgbClr val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Устройство пешеходных дорожек из тротуарной плитки – 118,7 кв.м.</a:t>
            </a:r>
          </a:p>
          <a:p>
            <a:pPr marL="0" indent="0" fontAlgn="ctr"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rgbClr val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Устройство зоны отдыха – 29 кв.м.</a:t>
            </a:r>
          </a:p>
          <a:p>
            <a:pPr marL="0" indent="0" fontAlgn="ctr"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rgbClr val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Установка скамеек, урн – 4 шт.</a:t>
            </a:r>
          </a:p>
          <a:p>
            <a:pPr marL="0" indent="0" fontAlgn="ctr"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rgbClr val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Восстановление газонов – 1146,9 кв.м.</a:t>
            </a:r>
          </a:p>
          <a:p>
            <a:pPr marL="0" indent="0" fontAlgn="ctr"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solidFill>
                  <a:srgbClr val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Посадка кустарников – 7 шт. </a:t>
            </a:r>
          </a:p>
          <a:p>
            <a:pPr>
              <a:spcAft>
                <a:spcPts val="200"/>
              </a:spcAft>
            </a:pPr>
            <a:endParaRPr lang="ru-RU" sz="1600" b="1" dirty="0">
              <a:latin typeface="Montserrat Light" panose="00000400000000000000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C5210D-BE57-497A-321C-3FCA2EE10899}"/>
              </a:ext>
            </a:extLst>
          </p:cNvPr>
          <p:cNvSpPr txBox="1"/>
          <p:nvPr/>
        </p:nvSpPr>
        <p:spPr>
          <a:xfrm>
            <a:off x="440506" y="768867"/>
            <a:ext cx="1682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655F58"/>
                </a:solidFill>
                <a:latin typeface="Montserrat SemiBold" panose="00000700000000000000" pitchFamily="2" charset="-52"/>
              </a:rPr>
              <a:t>ПОСЛЕ</a:t>
            </a:r>
            <a:endParaRPr lang="ru-RU" sz="2800" dirty="0">
              <a:solidFill>
                <a:srgbClr val="655F58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F86395B-0F58-1C01-90E3-3E70CE222442}"/>
              </a:ext>
            </a:extLst>
          </p:cNvPr>
          <p:cNvSpPr/>
          <p:nvPr/>
        </p:nvSpPr>
        <p:spPr>
          <a:xfrm>
            <a:off x="286619" y="645556"/>
            <a:ext cx="196379" cy="514787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7BC812-996E-0A56-7D2A-1CB2E7253F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679" y="3538899"/>
            <a:ext cx="3744302" cy="2808226"/>
          </a:xfrm>
          <a:prstGeom prst="rect">
            <a:avLst/>
          </a:prstGeom>
        </p:spPr>
      </p:pic>
      <p:pic>
        <p:nvPicPr>
          <p:cNvPr id="11" name="Объект 46">
            <a:extLst>
              <a:ext uri="{FF2B5EF4-FFF2-40B4-BE49-F238E27FC236}">
                <a16:creationId xmlns:a16="http://schemas.microsoft.com/office/drawing/2014/main" id="{E1E7E462-E509-B66A-579F-B1932F04C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19" y="1310749"/>
            <a:ext cx="3046128" cy="4061504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8C2096-0CE2-2736-578B-8CFAF4FF73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05" y="1310749"/>
            <a:ext cx="3046129" cy="4061505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AD438AD-4FEE-0A02-9E91-7294893403DC}"/>
              </a:ext>
            </a:extLst>
          </p:cNvPr>
          <p:cNvSpPr/>
          <p:nvPr/>
        </p:nvSpPr>
        <p:spPr>
          <a:xfrm>
            <a:off x="286619" y="5578820"/>
            <a:ext cx="6198415" cy="768305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 txBox="1">
            <a:spLocks/>
          </p:cNvSpPr>
          <p:nvPr/>
        </p:nvSpPr>
        <p:spPr>
          <a:xfrm>
            <a:off x="6966065" y="379969"/>
            <a:ext cx="5225935" cy="8155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11-я линия В.О., д. 16 – </a:t>
            </a:r>
            <a:b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12-я линия В.О., д. 7 </a:t>
            </a:r>
          </a:p>
        </p:txBody>
      </p:sp>
    </p:spTree>
    <p:extLst>
      <p:ext uri="{BB962C8B-B14F-4D97-AF65-F5344CB8AC3E}">
        <p14:creationId xmlns:p14="http://schemas.microsoft.com/office/powerpoint/2010/main" val="3670798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920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Уборка территории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771920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91 ЗНОП МЗ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758272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>
            <a:off x="746776" y="5952852"/>
            <a:ext cx="3383882" cy="607038"/>
          </a:xfrm>
          <a:prstGeom prst="rect">
            <a:avLst/>
          </a:prstGeom>
          <a:solidFill>
            <a:srgbClr val="175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6A1FA2-51E9-4124-A7D5-E6E542C3CFD7}"/>
              </a:ext>
            </a:extLst>
          </p:cNvPr>
          <p:cNvSpPr/>
          <p:nvPr/>
        </p:nvSpPr>
        <p:spPr>
          <a:xfrm>
            <a:off x="4247004" y="1386838"/>
            <a:ext cx="2737790" cy="234100"/>
          </a:xfrm>
          <a:prstGeom prst="rect">
            <a:avLst/>
          </a:prstGeom>
          <a:solidFill>
            <a:schemeClr val="bg1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855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19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054451-F9A9-3C48-4819-D2B3B7BF6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139" y="1386837"/>
            <a:ext cx="3900618" cy="52008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958EB3A-4F10-9F5B-F87A-61DE9921E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003" y="1690339"/>
            <a:ext cx="2737790" cy="48695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EFC4CE8-7E8B-9EC1-AEA0-0EF2277E3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76" y="1386838"/>
            <a:ext cx="3383882" cy="451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02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25" l="1252" r="97317">
                        <a14:foregroundMark x1="51163" y1="21240" x2="20572" y2="15814"/>
                        <a14:foregroundMark x1="19499" y1="13333" x2="19499" y2="13333"/>
                        <a14:foregroundMark x1="8229" y1="22016" x2="7871" y2="24496"/>
                        <a14:foregroundMark x1="14669" y1="34419" x2="3220" y2="10853"/>
                        <a14:foregroundMark x1="16637" y1="17054" x2="16637" y2="17054"/>
                        <a14:foregroundMark x1="27728" y1="21085" x2="27728" y2="21085"/>
                        <a14:foregroundMark x1="29875" y1="35349" x2="29875" y2="35349"/>
                        <a14:foregroundMark x1="30233" y1="47132" x2="30590" y2="47907"/>
                        <a14:foregroundMark x1="41324" y1="58915" x2="43470" y2="61550"/>
                        <a14:foregroundMark x1="57066" y1="65271" x2="58676" y2="65271"/>
                        <a14:foregroundMark x1="70662" y1="64961" x2="39356" y2="65116"/>
                        <a14:foregroundMark x1="39714" y1="63566" x2="35778" y2="62016"/>
                        <a14:foregroundMark x1="28623" y1="59225" x2="28623" y2="59225"/>
                        <a14:foregroundMark x1="27370" y1="57984" x2="27370" y2="57984"/>
                        <a14:foregroundMark x1="24329" y1="54574" x2="24329" y2="54574"/>
                        <a14:foregroundMark x1="23256" y1="51938" x2="23256" y2="51938"/>
                        <a14:foregroundMark x1="24508" y1="49612" x2="26297" y2="48217"/>
                        <a14:foregroundMark x1="30948" y1="45581" x2="32379" y2="46202"/>
                        <a14:foregroundMark x1="34168" y1="47907" x2="34168" y2="49767"/>
                        <a14:foregroundMark x1="33453" y1="54729" x2="34347" y2="56899"/>
                        <a14:foregroundMark x1="32379" y1="58140" x2="32200" y2="59380"/>
                        <a14:foregroundMark x1="32737" y1="60620" x2="35957" y2="62326"/>
                        <a14:foregroundMark x1="41860" y1="63256" x2="42397" y2="65271"/>
                        <a14:foregroundMark x1="43292" y1="68682" x2="43292" y2="76434"/>
                        <a14:foregroundMark x1="44007" y1="77674" x2="47048" y2="79225"/>
                        <a14:foregroundMark x1="59213" y1="80620" x2="61717" y2="81395"/>
                        <a14:foregroundMark x1="77102" y1="81395" x2="77102" y2="81395"/>
                        <a14:foregroundMark x1="82290" y1="79380" x2="82826" y2="79070"/>
                        <a14:foregroundMark x1="87657" y1="73643" x2="88730" y2="72558"/>
                        <a14:foregroundMark x1="91950" y1="57209" x2="92129" y2="56744"/>
                        <a14:foregroundMark x1="95528" y1="47907" x2="95528" y2="47907"/>
                        <a14:foregroundMark x1="75850" y1="41550" x2="75850" y2="41550"/>
                        <a14:foregroundMark x1="93560" y1="48837" x2="93739" y2="49457"/>
                        <a14:foregroundMark x1="88014" y1="59845" x2="88014" y2="60465"/>
                        <a14:foregroundMark x1="83542" y1="64031" x2="82648" y2="65271"/>
                        <a14:foregroundMark x1="74776" y1="66977" x2="72809" y2="68062"/>
                        <a14:foregroundMark x1="66190" y1="68372" x2="63864" y2="70078"/>
                        <a14:foregroundMark x1="60465" y1="71628" x2="57603" y2="76434"/>
                        <a14:foregroundMark x1="55098" y1="76279" x2="53309" y2="77054"/>
                        <a14:foregroundMark x1="51699" y1="76589" x2="50805" y2="76589"/>
                        <a14:foregroundMark x1="47048" y1="75969" x2="22540" y2="65736"/>
                        <a14:foregroundMark x1="22540" y1="65736" x2="22540" y2="65736"/>
                        <a14:foregroundMark x1="22540" y1="65736" x2="27370" y2="68372"/>
                        <a14:foregroundMark x1="30411" y1="73023" x2="32916" y2="75814"/>
                        <a14:foregroundMark x1="34347" y1="76589" x2="38104" y2="80000"/>
                        <a14:foregroundMark x1="43292" y1="80930" x2="48479" y2="83101"/>
                        <a14:foregroundMark x1="59034" y1="83411" x2="60465" y2="83566"/>
                        <a14:foregroundMark x1="65474" y1="83721" x2="66547" y2="83721"/>
                        <a14:foregroundMark x1="71914" y1="82946" x2="75134" y2="82481"/>
                        <a14:foregroundMark x1="78712" y1="80930" x2="90340" y2="74884"/>
                        <a14:foregroundMark x1="91592" y1="73023" x2="91055" y2="72868"/>
                        <a14:foregroundMark x1="91055" y1="71163" x2="91413" y2="69302"/>
                        <a14:foregroundMark x1="91950" y1="65271" x2="92308" y2="62481"/>
                        <a14:foregroundMark x1="92665" y1="59380" x2="93381" y2="56279"/>
                        <a14:foregroundMark x1="93202" y1="53023" x2="93202" y2="51318"/>
                        <a14:foregroundMark x1="93381" y1="49767" x2="93381" y2="47597"/>
                        <a14:foregroundMark x1="93381" y1="45271" x2="93023" y2="43256"/>
                        <a14:foregroundMark x1="92487" y1="41550" x2="92308" y2="39380"/>
                        <a14:foregroundMark x1="91950" y1="39070" x2="90877" y2="38915"/>
                        <a14:foregroundMark x1="87120" y1="38915" x2="87120" y2="38915"/>
                        <a14:foregroundMark x1="82111" y1="40930" x2="76923" y2="50543"/>
                        <a14:foregroundMark x1="76029" y1="54729" x2="74955" y2="56279"/>
                        <a14:foregroundMark x1="68873" y1="56589" x2="63685" y2="56744"/>
                        <a14:foregroundMark x1="59213" y1="56744" x2="55098" y2="56744"/>
                        <a14:foregroundMark x1="49016" y1="55659" x2="48301" y2="55659"/>
                        <a14:foregroundMark x1="40966" y1="52558" x2="40608" y2="51473"/>
                        <a14:foregroundMark x1="37030" y1="46512" x2="37030" y2="45426"/>
                        <a14:foregroundMark x1="36673" y1="42016" x2="40787" y2="41860"/>
                        <a14:foregroundMark x1="41145" y1="36899" x2="41503" y2="25116"/>
                        <a14:foregroundMark x1="41324" y1="24651" x2="39893" y2="21860"/>
                        <a14:foregroundMark x1="39893" y1="21860" x2="39177" y2="21395"/>
                        <a14:foregroundMark x1="32021" y1="20310" x2="24687" y2="20310"/>
                        <a14:foregroundMark x1="14311" y1="19845" x2="14311" y2="19845"/>
                        <a14:foregroundMark x1="13238" y1="19690" x2="11091" y2="20620"/>
                        <a14:foregroundMark x1="7871" y1="21860" x2="8050" y2="24961"/>
                        <a14:foregroundMark x1="11449" y1="29612" x2="14132" y2="35969"/>
                        <a14:foregroundMark x1="14848" y1="38295" x2="15921" y2="42326"/>
                        <a14:foregroundMark x1="16458" y1="43411" x2="20036" y2="48837"/>
                        <a14:foregroundMark x1="21109" y1="48837" x2="23077" y2="48527"/>
                        <a14:foregroundMark x1="27728" y1="46667" x2="32379" y2="43411"/>
                        <a14:foregroundMark x1="36494" y1="37984" x2="36494" y2="37364"/>
                        <a14:foregroundMark x1="28623" y1="25581" x2="28444" y2="24651"/>
                        <a14:foregroundMark x1="25760" y1="22016" x2="25403" y2="22481"/>
                        <a14:foregroundMark x1="23614" y1="28837" x2="22719" y2="30078"/>
                        <a14:foregroundMark x1="18962" y1="32558" x2="18962" y2="33333"/>
                        <a14:foregroundMark x1="39356" y1="31628" x2="39356" y2="31628"/>
                        <a14:foregroundMark x1="30948" y1="27597" x2="30948" y2="27597"/>
                        <a14:foregroundMark x1="34884" y1="26512" x2="34884" y2="26512"/>
                        <a14:foregroundMark x1="35242" y1="26047" x2="35242" y2="26047"/>
                        <a14:foregroundMark x1="21825" y1="38915" x2="21825" y2="38915"/>
                        <a14:foregroundMark x1="19678" y1="35039" x2="19678" y2="35039"/>
                        <a14:foregroundMark x1="23792" y1="37364" x2="23792" y2="37364"/>
                        <a14:foregroundMark x1="25045" y1="38450" x2="25045" y2="39070"/>
                        <a14:foregroundMark x1="52236" y1="54574" x2="52236" y2="54574"/>
                        <a14:foregroundMark x1="56351" y1="52248" x2="56351" y2="52248"/>
                        <a14:foregroundMark x1="42218" y1="56744" x2="42218" y2="56744"/>
                        <a14:foregroundMark x1="39893" y1="53798" x2="39893" y2="53798"/>
                        <a14:foregroundMark x1="54562" y1="59535" x2="54562" y2="59535"/>
                        <a14:foregroundMark x1="67084" y1="61085" x2="68157" y2="61085"/>
                        <a14:foregroundMark x1="76744" y1="60155" x2="76744" y2="60155"/>
                        <a14:foregroundMark x1="79964" y1="55349" x2="79964" y2="55349"/>
                        <a14:foregroundMark x1="69946" y1="58295" x2="69946" y2="58295"/>
                        <a14:foregroundMark x1="66369" y1="58140" x2="66369" y2="58140"/>
                        <a14:foregroundMark x1="88193" y1="53643" x2="88193" y2="53643"/>
                        <a14:foregroundMark x1="89982" y1="53333" x2="89982" y2="53333"/>
                        <a14:foregroundMark x1="93381" y1="53488" x2="93381" y2="53488"/>
                        <a14:foregroundMark x1="95528" y1="53333" x2="95528" y2="53333"/>
                        <a14:foregroundMark x1="96422" y1="53643" x2="96422" y2="53643"/>
                        <a14:foregroundMark x1="80143" y1="85426" x2="80143" y2="85426"/>
                        <a14:foregroundMark x1="84258" y1="83101" x2="84258" y2="83101"/>
                        <a14:foregroundMark x1="87835" y1="82481" x2="87835" y2="82481"/>
                        <a14:foregroundMark x1="54919" y1="86047" x2="54919" y2="86047"/>
                        <a14:foregroundMark x1="50447" y1="85891" x2="50447" y2="85891"/>
                        <a14:foregroundMark x1="46154" y1="86667" x2="46154" y2="86667"/>
                        <a14:foregroundMark x1="46154" y1="86667" x2="46154" y2="86047"/>
                        <a14:foregroundMark x1="53488" y1="84961" x2="53488" y2="84961"/>
                        <a14:foregroundMark x1="57424" y1="84651" x2="57424" y2="84651"/>
                        <a14:foregroundMark x1="62612" y1="86822" x2="62612" y2="86822"/>
                        <a14:foregroundMark x1="64401" y1="86822" x2="64401" y2="86822"/>
                        <a14:foregroundMark x1="71735" y1="74419" x2="71735" y2="74419"/>
                        <a14:foregroundMark x1="73524" y1="70543" x2="73524" y2="70543"/>
                        <a14:foregroundMark x1="90340" y1="66512" x2="90340" y2="66512"/>
                        <a14:foregroundMark x1="93918" y1="66667" x2="93918" y2="66667"/>
                        <a14:foregroundMark x1="95349" y1="66512" x2="95349" y2="66512"/>
                        <a14:foregroundMark x1="25760" y1="27132" x2="25760" y2="27132"/>
                        <a14:foregroundMark x1="25760" y1="25581" x2="25760" y2="25581"/>
                        <a14:backgroundMark x1="13059" y1="96589" x2="10376" y2="93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0" y="160597"/>
            <a:ext cx="2045842" cy="2360588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A12BF0-1133-43D7-9E14-AC4C9976A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4750" y1="74593" x2="26167" y2="82444"/>
                        <a14:foregroundMark x1="55417" y1="45407" x2="55417" y2="45407"/>
                        <a14:foregroundMark x1="81000" y1="29185" x2="81000" y2="29185"/>
                        <a14:foregroundMark x1="71833" y1="21704" x2="71833" y2="21704"/>
                        <a14:foregroundMark x1="67833" y1="21111" x2="67833" y2="21111"/>
                        <a14:foregroundMark x1="60833" y1="15481" x2="60833" y2="15481"/>
                        <a14:foregroundMark x1="71167" y1="15481" x2="73000" y2="16741"/>
                        <a14:foregroundMark x1="79750" y1="19852" x2="84500" y2="27333"/>
                        <a14:foregroundMark x1="89417" y1="34000" x2="91500" y2="38593"/>
                        <a14:foregroundMark x1="91500" y1="39778" x2="88000" y2="44593"/>
                        <a14:foregroundMark x1="84917" y1="44593" x2="75083" y2="43333"/>
                        <a14:foregroundMark x1="73000" y1="41481" x2="72500" y2="40667"/>
                        <a14:foregroundMark x1="70917" y1="34370" x2="70917" y2="33556"/>
                        <a14:foregroundMark x1="71583" y1="29852" x2="72750" y2="28593"/>
                        <a14:foregroundMark x1="74417" y1="25630" x2="17333" y2="21704"/>
                        <a14:foregroundMark x1="16333" y1="21481" x2="16333" y2="21481"/>
                        <a14:foregroundMark x1="14500" y1="26296" x2="14500" y2="26296"/>
                        <a14:foregroundMark x1="18917" y1="25630" x2="20083" y2="26519"/>
                        <a14:foregroundMark x1="30833" y1="36889" x2="30833" y2="36889"/>
                        <a14:foregroundMark x1="38333" y1="40667" x2="38333" y2="40667"/>
                        <a14:foregroundMark x1="44250" y1="42741" x2="44250" y2="42741"/>
                        <a14:foregroundMark x1="69500" y1="64963" x2="69500" y2="64963"/>
                        <a14:foregroundMark x1="74417" y1="68296" x2="74833" y2="68963"/>
                        <a14:foregroundMark x1="78417" y1="70370" x2="80500" y2="72444"/>
                        <a14:foregroundMark x1="84667" y1="76222" x2="94750" y2="76444"/>
                        <a14:foregroundMark x1="92667" y1="75630" x2="92667" y2="75630"/>
                        <a14:foregroundMark x1="76250" y1="83481" x2="60333" y2="66889"/>
                        <a14:foregroundMark x1="18000" y1="65185" x2="17333" y2="68296"/>
                        <a14:foregroundMark x1="17500" y1="76222" x2="14250" y2="81852"/>
                        <a14:foregroundMark x1="9833" y1="80815" x2="8667" y2="80000"/>
                        <a14:foregroundMark x1="6750" y1="74370" x2="6750" y2="74370"/>
                        <a14:foregroundMark x1="6250" y1="72889" x2="6250" y2="72889"/>
                        <a14:foregroundMark x1="11917" y1="72296" x2="11917" y2="72296"/>
                        <a14:foregroundMark x1="17500" y1="72889" x2="17500" y2="72889"/>
                        <a14:foregroundMark x1="17500" y1="72889" x2="17500" y2="72889"/>
                        <a14:foregroundMark x1="16083" y1="74593" x2="16083" y2="74593"/>
                        <a14:foregroundMark x1="25000" y1="70370" x2="25000" y2="70370"/>
                        <a14:foregroundMark x1="29917" y1="64593" x2="29917" y2="64593"/>
                        <a14:foregroundMark x1="32750" y1="62519" x2="32750" y2="62519"/>
                        <a14:foregroundMark x1="36250" y1="60000" x2="36000" y2="59407"/>
                        <a14:foregroundMark x1="40250" y1="57111" x2="41167" y2="56889"/>
                        <a14:foregroundMark x1="44917" y1="54593" x2="44917" y2="54593"/>
                        <a14:foregroundMark x1="49167" y1="52074" x2="49167" y2="52074"/>
                        <a14:foregroundMark x1="52667" y1="49407" x2="52667" y2="49407"/>
                        <a14:foregroundMark x1="57583" y1="44593" x2="57583" y2="44593"/>
                        <a14:foregroundMark x1="66000" y1="41037" x2="66000" y2="41037"/>
                        <a14:foregroundMark x1="67583" y1="38593" x2="58917" y2="34593"/>
                        <a14:foregroundMark x1="58917" y1="35259" x2="58917" y2="35259"/>
                        <a14:foregroundMark x1="53583" y1="39778" x2="47250" y2="44370"/>
                        <a14:foregroundMark x1="40000" y1="47481" x2="36917" y2="49407"/>
                        <a14:foregroundMark x1="29250" y1="54148" x2="28500" y2="55852"/>
                        <a14:foregroundMark x1="29000" y1="60593" x2="30667" y2="64963"/>
                        <a14:foregroundMark x1="33667" y1="68296" x2="79083" y2="61259"/>
                        <a14:foregroundMark x1="81417" y1="58148" x2="72083" y2="18370"/>
                        <a14:foregroundMark x1="71333" y1="17778" x2="21750" y2="11926"/>
                        <a14:foregroundMark x1="15417" y1="14222" x2="9833" y2="43556"/>
                        <a14:foregroundMark x1="16583" y1="16296" x2="40917" y2="49185"/>
                        <a14:foregroundMark x1="26667" y1="13185" x2="60583" y2="59556"/>
                        <a14:foregroundMark x1="4667" y1="26519" x2="25917" y2="56444"/>
                        <a14:foregroundMark x1="36917" y1="12593" x2="41667" y2="63704"/>
                        <a14:foregroundMark x1="8167" y1="20444" x2="35750" y2="50444"/>
                        <a14:foregroundMark x1="49167" y1="29407" x2="43000" y2="73333"/>
                        <a14:foregroundMark x1="87500" y1="16296" x2="75833" y2="70000"/>
                        <a14:foregroundMark x1="90750" y1="21259" x2="83750" y2="78296"/>
                        <a14:foregroundMark x1="92167" y1="25630" x2="91750" y2="79778"/>
                        <a14:foregroundMark x1="58750" y1="35630" x2="77250" y2="80148"/>
                        <a14:foregroundMark x1="69000" y1="30889" x2="87250" y2="86222"/>
                        <a14:foregroundMark x1="74417" y1="77704" x2="82167" y2="82667"/>
                        <a14:foregroundMark x1="80750" y1="75407" x2="9833" y2="63556"/>
                        <a14:foregroundMark x1="6250" y1="63333" x2="12583" y2="86000"/>
                        <a14:foregroundMark x1="29667" y1="84370" x2="2583" y2="75778"/>
                        <a14:foregroundMark x1="21250" y1="62074" x2="28333" y2="78741"/>
                        <a14:foregroundMark x1="3917" y1="83704" x2="6083" y2="80593"/>
                        <a14:foregroundMark x1="18250" y1="68741" x2="25250" y2="76000"/>
                        <a14:foregroundMark x1="26917" y1="31926" x2="24333" y2="37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06" y="153950"/>
            <a:ext cx="2110116" cy="2373882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414EDE-F64A-4BD7-9A9D-46EE4020B0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B043E34-37C1-4D9F-BBCF-7C5A2ED3DF3A}"/>
              </a:ext>
            </a:extLst>
          </p:cNvPr>
          <p:cNvSpPr txBox="1">
            <a:spLocks/>
          </p:cNvSpPr>
          <p:nvPr/>
        </p:nvSpPr>
        <p:spPr>
          <a:xfrm>
            <a:off x="516070" y="4926665"/>
            <a:ext cx="12192000" cy="1384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  <a:defRPr/>
            </a:pPr>
            <a:r>
              <a:rPr lang="ru-RU" sz="2400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  <a:cs typeface="Times New Roman" pitchFamily="18" charset="0"/>
              </a:rPr>
              <a:t>ФЕДЕРАЛЬНЫЙ ЗАКОН 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C09B8EA1-B8A6-49FB-8180-16006947A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913" y="2186880"/>
            <a:ext cx="7058494" cy="1972615"/>
          </a:xfrm>
        </p:spPr>
        <p:txBody>
          <a:bodyPr>
            <a:noAutofit/>
          </a:bodyPr>
          <a:lstStyle/>
          <a:p>
            <a:pPr algn="just"/>
            <a:br>
              <a:rPr lang="ru-RU" sz="2000" b="1" dirty="0">
                <a:solidFill>
                  <a:srgbClr val="17515F"/>
                </a:solidFill>
                <a:latin typeface="Montserrat Medium" panose="00000600000000000000" pitchFamily="2" charset="-52"/>
                <a:cs typeface="Times New Roman" pitchFamily="18" charset="0"/>
              </a:rPr>
            </a:br>
            <a:r>
              <a:rPr lang="ru-RU" sz="2000" b="1" dirty="0">
                <a:solidFill>
                  <a:srgbClr val="17515F"/>
                </a:solidFill>
                <a:latin typeface="Montserrat Medium" panose="00000600000000000000" pitchFamily="2" charset="-52"/>
                <a:cs typeface="Times New Roman" pitchFamily="18" charset="0"/>
              </a:rPr>
              <a:t>о результатах своей деятельности и деятельности местной администрации, в том числе о решении вопросов, поставленных представительным органом муниципального образования</a:t>
            </a:r>
            <a:br>
              <a:rPr lang="ru-RU" sz="2000" b="1" dirty="0">
                <a:solidFill>
                  <a:srgbClr val="17515F"/>
                </a:solidFill>
                <a:latin typeface="Montserrat Medium" panose="00000600000000000000" pitchFamily="2" charset="-52"/>
                <a:cs typeface="Times New Roman" pitchFamily="18" charset="0"/>
              </a:rPr>
            </a:br>
            <a:endParaRPr lang="ru-RU" sz="2000" b="1" dirty="0">
              <a:solidFill>
                <a:srgbClr val="17515F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578119-8004-4EE2-9BDB-95BBCE77A216}"/>
              </a:ext>
            </a:extLst>
          </p:cNvPr>
          <p:cNvSpPr txBox="1"/>
          <p:nvPr/>
        </p:nvSpPr>
        <p:spPr>
          <a:xfrm>
            <a:off x="516070" y="5796673"/>
            <a:ext cx="8297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  <a:cs typeface="Times New Roman" pitchFamily="18" charset="0"/>
              </a:rPr>
              <a:t>ОБ ОБЩИХ ПРИНЦИПАХ ОРГАНИЗАЦИИ МЕСТНОГО САМОУПРАВЛЕНИЯ В РОССИЙСКОЙ ФЕДЕРАЦИИ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EA4CDC4-FAA4-448B-A186-1D1353783277}"/>
              </a:ext>
            </a:extLst>
          </p:cNvPr>
          <p:cNvCxnSpPr>
            <a:cxnSpLocks/>
          </p:cNvCxnSpPr>
          <p:nvPr/>
        </p:nvCxnSpPr>
        <p:spPr>
          <a:xfrm>
            <a:off x="423027" y="5459235"/>
            <a:ext cx="0" cy="1617260"/>
          </a:xfrm>
          <a:prstGeom prst="line">
            <a:avLst/>
          </a:prstGeom>
          <a:ln w="762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39FCF59-01A5-4F8B-8564-244EA7F9C890}"/>
              </a:ext>
            </a:extLst>
          </p:cNvPr>
          <p:cNvSpPr txBox="1"/>
          <p:nvPr/>
        </p:nvSpPr>
        <p:spPr>
          <a:xfrm>
            <a:off x="2618947" y="1750314"/>
            <a:ext cx="7165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17515F"/>
                </a:solidFill>
                <a:latin typeface="Montserrat Medium" panose="00000600000000000000" pitchFamily="2" charset="-52"/>
                <a:cs typeface="Times New Roman" pitchFamily="18" charset="0"/>
              </a:rPr>
              <a:t>Ежегодные отчеты </a:t>
            </a:r>
            <a:endParaRPr lang="ru-RU" sz="5400" dirty="0">
              <a:solidFill>
                <a:srgbClr val="17515F"/>
              </a:solidFill>
            </a:endParaRPr>
          </a:p>
        </p:txBody>
      </p:sp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0DE4E795-F73F-4A85-8AEC-206AB405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t>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1598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F989C2-25B0-5380-A31A-FB6CC179D3F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9" y="2046359"/>
            <a:ext cx="3281012" cy="43746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39" y="307097"/>
            <a:ext cx="582567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Установка детского оборудования</a:t>
            </a:r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10347035" y="6308439"/>
            <a:ext cx="11266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2CFCB145-AA43-4D05-835C-DA59B2C85A28}"/>
              </a:ext>
            </a:extLst>
          </p:cNvPr>
          <p:cNvCxnSpPr>
            <a:cxnSpLocks/>
          </p:cNvCxnSpPr>
          <p:nvPr/>
        </p:nvCxnSpPr>
        <p:spPr>
          <a:xfrm flipH="1">
            <a:off x="585539" y="-24064"/>
            <a:ext cx="17936" cy="1474626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4BEE3F7F-23C6-4797-BB06-68E31CC1498B}"/>
              </a:ext>
            </a:extLst>
          </p:cNvPr>
          <p:cNvSpPr txBox="1">
            <a:spLocks/>
          </p:cNvSpPr>
          <p:nvPr/>
        </p:nvSpPr>
        <p:spPr>
          <a:xfrm>
            <a:off x="603475" y="878830"/>
            <a:ext cx="2249791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Карусель - 1 шт.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5D7BF16-A73C-4F06-AFC4-96F7E45580D1}"/>
              </a:ext>
            </a:extLst>
          </p:cNvPr>
          <p:cNvGrpSpPr/>
          <p:nvPr/>
        </p:nvGrpSpPr>
        <p:grpSpPr>
          <a:xfrm>
            <a:off x="2016289" y="6042805"/>
            <a:ext cx="1871826" cy="378236"/>
            <a:chOff x="583993" y="5142999"/>
            <a:chExt cx="1871826" cy="378236"/>
          </a:xfrm>
        </p:grpSpPr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E762C0C1-65AB-490D-BB18-21ECC7996DED}"/>
                </a:ext>
              </a:extLst>
            </p:cNvPr>
            <p:cNvSpPr/>
            <p:nvPr/>
          </p:nvSpPr>
          <p:spPr>
            <a:xfrm>
              <a:off x="591991" y="5142999"/>
              <a:ext cx="1855118" cy="369527"/>
            </a:xfrm>
            <a:prstGeom prst="rect">
              <a:avLst/>
            </a:prstGeom>
            <a:solidFill>
              <a:srgbClr val="217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Заголовок 1">
              <a:extLst>
                <a:ext uri="{FF2B5EF4-FFF2-40B4-BE49-F238E27FC236}">
                  <a16:creationId xmlns:a16="http://schemas.microsoft.com/office/drawing/2014/main" id="{F79E9BA1-059B-4125-8F7F-291EC838DCFB}"/>
                </a:ext>
              </a:extLst>
            </p:cNvPr>
            <p:cNvSpPr txBox="1">
              <a:spLocks/>
            </p:cNvSpPr>
            <p:nvPr/>
          </p:nvSpPr>
          <p:spPr>
            <a:xfrm>
              <a:off x="583993" y="5151708"/>
              <a:ext cx="1871826" cy="36952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200" dirty="0">
                  <a:solidFill>
                    <a:schemeClr val="bg1"/>
                  </a:solidFill>
                  <a:latin typeface="Montserrat Medium" panose="00000600000000000000" pitchFamily="2" charset="-52"/>
                </a:rPr>
                <a:t>5-я линия д. 4 (Бугский пер.)</a:t>
              </a:r>
            </a:p>
          </p:txBody>
        </p:sp>
      </p:grp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E190D-2848-A097-B179-C995A2309F09}"/>
              </a:ext>
            </a:extLst>
          </p:cNvPr>
          <p:cNvSpPr txBox="1">
            <a:spLocks/>
          </p:cNvSpPr>
          <p:nvPr/>
        </p:nvSpPr>
        <p:spPr>
          <a:xfrm>
            <a:off x="6539599" y="187040"/>
            <a:ext cx="5200382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Установка уличной мебели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AFF689F0-BEE3-5D70-52E2-38C2E6C6D45D}"/>
              </a:ext>
            </a:extLst>
          </p:cNvPr>
          <p:cNvSpPr txBox="1">
            <a:spLocks/>
          </p:cNvSpPr>
          <p:nvPr/>
        </p:nvSpPr>
        <p:spPr>
          <a:xfrm>
            <a:off x="6525952" y="833386"/>
            <a:ext cx="4556916" cy="566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Диван 1 шт.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9CDE260-4AED-CAAE-A98A-49DB3291B579}"/>
              </a:ext>
            </a:extLst>
          </p:cNvPr>
          <p:cNvCxnSpPr>
            <a:cxnSpLocks/>
          </p:cNvCxnSpPr>
          <p:nvPr/>
        </p:nvCxnSpPr>
        <p:spPr>
          <a:xfrm flipH="1">
            <a:off x="6512303" y="-8827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5B13310-D5B6-B6A3-A04D-D808DA69CA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51" y="2046359"/>
            <a:ext cx="3281011" cy="4374682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A002D88-3D85-08CE-0E82-266411C0DD41}"/>
              </a:ext>
            </a:extLst>
          </p:cNvPr>
          <p:cNvSpPr/>
          <p:nvPr/>
        </p:nvSpPr>
        <p:spPr>
          <a:xfrm>
            <a:off x="8240219" y="6084774"/>
            <a:ext cx="1566743" cy="339673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6DDE7B66-0E04-1BA5-2F90-43D76589E4B0}"/>
              </a:ext>
            </a:extLst>
          </p:cNvPr>
          <p:cNvSpPr txBox="1">
            <a:spLocks/>
          </p:cNvSpPr>
          <p:nvPr/>
        </p:nvSpPr>
        <p:spPr>
          <a:xfrm>
            <a:off x="8136468" y="6007870"/>
            <a:ext cx="1786466" cy="521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  <a:latin typeface="Montserrat Medium" panose="00000600000000000000" pitchFamily="2" charset="-52"/>
              </a:rPr>
              <a:t>15-я линия д. 16</a:t>
            </a:r>
          </a:p>
        </p:txBody>
      </p:sp>
    </p:spTree>
    <p:extLst>
      <p:ext uri="{BB962C8B-B14F-4D97-AF65-F5344CB8AC3E}">
        <p14:creationId xmlns:p14="http://schemas.microsoft.com/office/powerpoint/2010/main" val="691163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Посадка цветов в вазоны и клумбы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высажено 12 800 единиц цветочной рассады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7B8AF5-D676-63AF-94D8-C21A142B5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1" y="1801160"/>
            <a:ext cx="3033633" cy="40585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71772C-5CCC-0B62-7093-4A2201343E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68" y="1801160"/>
            <a:ext cx="2290323" cy="30537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0F717D-B4E5-A9AF-CCBD-DFF58C75B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416" y="1801160"/>
            <a:ext cx="5426845" cy="405857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601B675-15AA-04A8-E91F-263083B841A5}"/>
              </a:ext>
            </a:extLst>
          </p:cNvPr>
          <p:cNvSpPr/>
          <p:nvPr/>
        </p:nvSpPr>
        <p:spPr>
          <a:xfrm>
            <a:off x="9293367" y="4974642"/>
            <a:ext cx="2290324" cy="885095"/>
          </a:xfrm>
          <a:prstGeom prst="rect">
            <a:avLst/>
          </a:prstGeom>
          <a:solidFill>
            <a:srgbClr val="175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317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11275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Посадка деревьев и кустарников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78563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посадка кустарников – 1260 шт.;</a:t>
            </a:r>
          </a:p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посадка деревьев – 26 шт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33109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A7CC67-062B-4FD2-1C04-5C15C8E4D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5" y="1925536"/>
            <a:ext cx="3108466" cy="41446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11D3ED-AD44-57B3-95D9-5A83269AC6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6"/>
          <a:stretch/>
        </p:blipFill>
        <p:spPr>
          <a:xfrm>
            <a:off x="3868562" y="1925531"/>
            <a:ext cx="4454875" cy="41446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849AD2-5CC6-0AD7-D43C-278D91923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58" y="1925531"/>
            <a:ext cx="3108468" cy="41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75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382558"/>
            <a:ext cx="8946367" cy="1008692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Организация санитарных рубок, а также удаление аварийных, </a:t>
            </a:r>
            <a:b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больных деревьев и кустарников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1397895"/>
            <a:ext cx="9895437" cy="402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удалённых аварийных больных деревьев и кустарников – 43 шт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-24060"/>
            <a:ext cx="0" cy="1683126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A8C054-ED9B-F1F3-0665-FADDFA25A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75" y="2165231"/>
            <a:ext cx="3183147" cy="42441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FF25F6-8081-CFE7-7617-DDD7BD636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202" y="2165229"/>
            <a:ext cx="3183148" cy="42441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6F7699-68D8-4299-D879-E94389D1F6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30" y="2165229"/>
            <a:ext cx="3183148" cy="424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92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Ремонт (восстановление) газонов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1360 кв. м – территория МО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6D358E-E7AC-F4F2-49AC-859084849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358" y="1675454"/>
            <a:ext cx="3448410" cy="45978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27E93C-1BE2-98D4-887B-DAA9B6E27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87" y="1675454"/>
            <a:ext cx="6130507" cy="460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76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Покраска ограждений газонов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15507" y="711044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покраска ограждений газонов – 1000 пог. м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2667" y="-48128"/>
            <a:ext cx="808" cy="1443789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8A43B0-98A0-9527-013C-E99A0BE9A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1" y="1719736"/>
            <a:ext cx="3422172" cy="45628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674002-98C1-59DF-8D19-7BAB1A21B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077" y="1719737"/>
            <a:ext cx="3422172" cy="45628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C4F87CC-5188-A9B0-09D0-C72FFC1A5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407" y="1719736"/>
            <a:ext cx="3422172" cy="456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14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334375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Ремонт асфальтобетонного покрытия – 1497,4 кв. м</a:t>
            </a:r>
          </a:p>
          <a:p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Ремонт плиточного мощения –  320 кв. м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5536B5-EDC7-CFD6-FCD2-0311DE0ED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48" y="1947786"/>
            <a:ext cx="5762445" cy="43218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68C234-D37B-ADBE-905C-D771DAF96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868" y="742143"/>
            <a:ext cx="3109206" cy="552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75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Завоз песка в песочницы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104 м куб.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F82BA4-51C4-7BFD-CAC2-1345B99F2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9" y="1527498"/>
            <a:ext cx="3533192" cy="47109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95745C-788A-73E1-8977-AF23D2503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820" y="1527498"/>
            <a:ext cx="3533192" cy="47109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4030D9-E9CB-8BFC-68B2-05C5C8E84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09" y="1527498"/>
            <a:ext cx="3533191" cy="47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6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Новогоднее оформление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28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60B619D7-C50B-4B18-8D73-FFC26D0CBE57}"/>
              </a:ext>
            </a:extLst>
          </p:cNvPr>
          <p:cNvSpPr txBox="1">
            <a:spLocks/>
          </p:cNvSpPr>
          <p:nvPr/>
        </p:nvSpPr>
        <p:spPr>
          <a:xfrm>
            <a:off x="451582" y="1527498"/>
            <a:ext cx="5351045" cy="1314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новогодней ели – 4 шт; 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новогодних перетяжек – 3 шт; 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светодиодной композиции «Карета с лошадьми» - 1 шт.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A6CBB7-4539-F9B9-F1E4-DE0507C0A3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69" y="1372065"/>
            <a:ext cx="3839202" cy="51189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59D30A-36BA-3A2F-B627-4A1F5A2A36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5"/>
          <a:stretch/>
        </p:blipFill>
        <p:spPr>
          <a:xfrm>
            <a:off x="2840114" y="2981610"/>
            <a:ext cx="3104371" cy="350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10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72" y="81481"/>
            <a:ext cx="9895437" cy="100869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Сравнение выполнения работ по благоустройству за период</a:t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> с 2011 по 2022 годы</a:t>
            </a:r>
          </a:p>
        </p:txBody>
      </p:sp>
      <p:sp>
        <p:nvSpPr>
          <p:cNvPr id="7" name="Номер слайда 19">
            <a:extLst>
              <a:ext uri="{FF2B5EF4-FFF2-40B4-BE49-F238E27FC236}">
                <a16:creationId xmlns:a16="http://schemas.microsoft.com/office/drawing/2014/main" id="{8AA0C27E-0E92-4152-9F0B-971AA8DF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504" y="6457221"/>
            <a:ext cx="2743200" cy="365125"/>
          </a:xfrm>
        </p:spPr>
        <p:txBody>
          <a:bodyPr/>
          <a:lstStyle/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t>29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B411B55-DD19-4BA2-B676-DCCD061D6FB0}"/>
              </a:ext>
            </a:extLst>
          </p:cNvPr>
          <p:cNvCxnSpPr>
            <a:cxnSpLocks/>
          </p:cNvCxnSpPr>
          <p:nvPr/>
        </p:nvCxnSpPr>
        <p:spPr>
          <a:xfrm flipH="1">
            <a:off x="303224" y="0"/>
            <a:ext cx="13648" cy="808076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Объект 3">
            <a:extLst>
              <a:ext uri="{FF2B5EF4-FFF2-40B4-BE49-F238E27FC236}">
                <a16:creationId xmlns:a16="http://schemas.microsoft.com/office/drawing/2014/main" id="{C96961E2-28A3-4F0B-A714-4EC379F331DA}"/>
              </a:ext>
            </a:extLst>
          </p:cNvPr>
          <p:cNvGraphicFramePr>
            <a:graphicFrameLocks/>
          </p:cNvGraphicFramePr>
          <p:nvPr/>
        </p:nvGraphicFramePr>
        <p:xfrm>
          <a:off x="303224" y="1048917"/>
          <a:ext cx="10810341" cy="5451271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820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8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5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5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5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5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5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5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5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5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5333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53332">
                  <a:extLst>
                    <a:ext uri="{9D8B030D-6E8A-4147-A177-3AD203B41FA5}">
                      <a16:colId xmlns:a16="http://schemas.microsoft.com/office/drawing/2014/main" val="3828482968"/>
                    </a:ext>
                  </a:extLst>
                </a:gridCol>
                <a:gridCol w="753332">
                  <a:extLst>
                    <a:ext uri="{9D8B030D-6E8A-4147-A177-3AD203B41FA5}">
                      <a16:colId xmlns:a16="http://schemas.microsoft.com/office/drawing/2014/main" val="332975634"/>
                    </a:ext>
                  </a:extLst>
                </a:gridCol>
              </a:tblGrid>
              <a:tr h="237475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Наименование работ</a:t>
                      </a:r>
                    </a:p>
                  </a:txBody>
                  <a:tcPr marL="82638" marR="82638" marT="41312" marB="41312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годы</a:t>
                      </a:r>
                      <a:endParaRPr lang="ru-RU" sz="1050" b="1" kern="12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82638" marR="82638" marT="41312" marB="41312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50" b="1" kern="12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82638" marR="82638" marT="41312" marB="41312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50" b="1" kern="12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82638" marR="82638" marT="41312" marB="41312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3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82638" marR="82638" marT="41312" marB="41312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Текущий ремонт (восстановление) дворовых территорий (адресов)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1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Создание зон отдыха (адресов)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38" marR="82638" marT="41312" marB="41312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Обустройство детской площадки (адресов)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1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Обустройство спортивной площадки (в т. числе ремонт) (адресов)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4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Оборудование контейнерной площадки (ед.)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69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асфальтобетонного покрытия 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8 176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9 578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4 813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1 947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4 869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2538,3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2465,7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3102,5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2735,3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1493,93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1489,41</a:t>
                      </a:r>
                    </a:p>
                  </a:txBody>
                  <a:tcPr marL="82638" marR="82638" marT="41312" marB="41312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1497,4 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68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детского игрового  оборудования (ед.)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82638" marR="82638" marT="41312" marB="4131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82638" marR="82638" marT="41312" marB="41312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38" marR="82638" marT="41312" marB="4131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68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щебеночно-набивных площадок и дорожек 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82638" marR="82638" marT="41278" marB="4127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192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183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137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306,3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109,0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248,6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49,5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55,8</a:t>
                      </a:r>
                    </a:p>
                  </a:txBody>
                  <a:tcPr marL="82638" marR="82638" marT="41278" marB="4127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12,4</a:t>
                      </a:r>
                    </a:p>
                  </a:txBody>
                  <a:tcPr marL="82638" marR="82638" marT="41278" marB="4127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38" marR="82638" marT="41278" marB="4127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35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покрытия спортивной и детской площадки из резиновой крошки  (искусств.)(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.)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1 019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2 083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1 347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369,6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918,1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883,0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400,0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666,9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1102,16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456,7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289,88</a:t>
                      </a:r>
                    </a:p>
                  </a:txBody>
                  <a:tcPr marL="82638" marR="82638" marT="41278" marB="4127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09A2083-2D4D-4A8C-A7A8-600E7CAE9296}"/>
              </a:ext>
            </a:extLst>
          </p:cNvPr>
          <p:cNvCxnSpPr>
            <a:cxnSpLocks/>
          </p:cNvCxnSpPr>
          <p:nvPr/>
        </p:nvCxnSpPr>
        <p:spPr>
          <a:xfrm>
            <a:off x="316872" y="986067"/>
            <a:ext cx="115719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29F1276-34BE-4748-8FFB-D4E5B5D0E731}"/>
              </a:ext>
            </a:extLst>
          </p:cNvPr>
          <p:cNvCxnSpPr>
            <a:cxnSpLocks/>
          </p:cNvCxnSpPr>
          <p:nvPr/>
        </p:nvCxnSpPr>
        <p:spPr>
          <a:xfrm>
            <a:off x="325498" y="6475399"/>
            <a:ext cx="11563278" cy="51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78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Краткие сведения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B6115F2-BE2B-47A0-92A9-2D1F567EAB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74977"/>
              </p:ext>
            </p:extLst>
          </p:nvPr>
        </p:nvGraphicFramePr>
        <p:xfrm>
          <a:off x="603475" y="1973077"/>
          <a:ext cx="9162105" cy="3896486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46584">
                  <a:extLst>
                    <a:ext uri="{9D8B030D-6E8A-4147-A177-3AD203B41FA5}">
                      <a16:colId xmlns:a16="http://schemas.microsoft.com/office/drawing/2014/main" val="1026021288"/>
                    </a:ext>
                  </a:extLst>
                </a:gridCol>
                <a:gridCol w="5131558">
                  <a:extLst>
                    <a:ext uri="{9D8B030D-6E8A-4147-A177-3AD203B41FA5}">
                      <a16:colId xmlns:a16="http://schemas.microsoft.com/office/drawing/2014/main" val="3351461639"/>
                    </a:ext>
                  </a:extLst>
                </a:gridCol>
                <a:gridCol w="3483963">
                  <a:extLst>
                    <a:ext uri="{9D8B030D-6E8A-4147-A177-3AD203B41FA5}">
                      <a16:colId xmlns:a16="http://schemas.microsoft.com/office/drawing/2014/main" val="2097978172"/>
                    </a:ext>
                  </a:extLst>
                </a:gridCol>
              </a:tblGrid>
              <a:tr h="6961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#1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Территория МО №7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3,47 кв. км.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8554093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#2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Количество жителей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40 </a:t>
                      </a:r>
                      <a:r>
                        <a:rPr kumimoji="0" lang="en-US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103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5264714"/>
                  </a:ext>
                </a:extLst>
              </a:tr>
              <a:tr h="6138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#3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Количество детей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6 </a:t>
                      </a:r>
                      <a:r>
                        <a:rPr kumimoji="0" lang="en-US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893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6277797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#4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ВУЗы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9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3316745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#5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Школы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</a:rPr>
                        <a:t>8</a:t>
                      </a:r>
                      <a:endParaRPr kumimoji="0" lang="ru-RU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2625649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</a:t>
                      </a:r>
                      <a:r>
                        <a:rPr lang="ru-RU" sz="24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6</a:t>
                      </a: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2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Детские сады</a:t>
                      </a:r>
                    </a:p>
                  </a:txBody>
                  <a:tcPr marL="121920" marR="121920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121920" marR="121920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95506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72" y="81481"/>
            <a:ext cx="9895437" cy="100869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Сравнение выполнения работ по благоустройству за период</a:t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> с 2011 по 2022 годы</a:t>
            </a:r>
          </a:p>
        </p:txBody>
      </p:sp>
      <p:sp>
        <p:nvSpPr>
          <p:cNvPr id="7" name="Номер слайда 19">
            <a:extLst>
              <a:ext uri="{FF2B5EF4-FFF2-40B4-BE49-F238E27FC236}">
                <a16:creationId xmlns:a16="http://schemas.microsoft.com/office/drawing/2014/main" id="{8AA0C27E-0E92-4152-9F0B-971AA8DF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504" y="6457221"/>
            <a:ext cx="2743200" cy="365125"/>
          </a:xfrm>
        </p:spPr>
        <p:txBody>
          <a:bodyPr/>
          <a:lstStyle/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t>30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B411B55-DD19-4BA2-B676-DCCD061D6FB0}"/>
              </a:ext>
            </a:extLst>
          </p:cNvPr>
          <p:cNvCxnSpPr>
            <a:cxnSpLocks/>
          </p:cNvCxnSpPr>
          <p:nvPr/>
        </p:nvCxnSpPr>
        <p:spPr>
          <a:xfrm flipH="1">
            <a:off x="303224" y="0"/>
            <a:ext cx="13648" cy="808076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Объект 3">
            <a:extLst>
              <a:ext uri="{FF2B5EF4-FFF2-40B4-BE49-F238E27FC236}">
                <a16:creationId xmlns:a16="http://schemas.microsoft.com/office/drawing/2014/main" id="{BD28AF5E-F3EB-4482-B52E-7DC8AC875D93}"/>
              </a:ext>
            </a:extLst>
          </p:cNvPr>
          <p:cNvGraphicFramePr>
            <a:graphicFrameLocks/>
          </p:cNvGraphicFramePr>
          <p:nvPr/>
        </p:nvGraphicFramePr>
        <p:xfrm>
          <a:off x="303224" y="986067"/>
          <a:ext cx="10874395" cy="61822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8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99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8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9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1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77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629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0833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08336">
                  <a:extLst>
                    <a:ext uri="{9D8B030D-6E8A-4147-A177-3AD203B41FA5}">
                      <a16:colId xmlns:a16="http://schemas.microsoft.com/office/drawing/2014/main" val="3034591062"/>
                    </a:ext>
                  </a:extLst>
                </a:gridCol>
                <a:gridCol w="808336">
                  <a:extLst>
                    <a:ext uri="{9D8B030D-6E8A-4147-A177-3AD203B41FA5}">
                      <a16:colId xmlns:a16="http://schemas.microsoft.com/office/drawing/2014/main" val="3048950797"/>
                    </a:ext>
                  </a:extLst>
                </a:gridCol>
              </a:tblGrid>
              <a:tr h="247184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Наименование работ</a:t>
                      </a:r>
                    </a:p>
                  </a:txBody>
                  <a:tcPr marL="82622" marR="82622" marT="40818" marB="4081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годы</a:t>
                      </a:r>
                      <a:endParaRPr lang="ru-RU" sz="1050" b="1" kern="12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82622" marR="82622" marT="40818" marB="4081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50" b="1" kern="12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82622" marR="82622" marT="40818" marB="4081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50" b="1" kern="12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82622" marR="82622" marT="40818" marB="40818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2013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82622" marR="82622" marT="40818" marB="4081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82622" marR="82622" marT="40818" marB="4081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82622" marR="82622" marT="40818" marB="4081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6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мощения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.)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342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216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855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1 869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1478,4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143,6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6158,6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2065,47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932,10</a:t>
                      </a:r>
                    </a:p>
                  </a:txBody>
                  <a:tcPr marL="82622" marR="82622" marT="41058" marB="4105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353,1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164,7</a:t>
                      </a:r>
                    </a:p>
                  </a:txBody>
                  <a:tcPr marL="82622" marR="82622" marT="41058" marB="410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0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Устройство газонов с посевом семян травы и завозом растительного грунта 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кв.м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3 654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2 871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3 532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8 810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3441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2050,7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2097,9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8290,9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1770,8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2055,9</a:t>
                      </a:r>
                    </a:p>
                  </a:txBody>
                  <a:tcPr marL="82622" marR="82622" marT="41058" marB="4105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834,6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2880,0</a:t>
                      </a:r>
                    </a:p>
                  </a:txBody>
                  <a:tcPr marL="82622" marR="82622" marT="41058" marB="410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5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 металлических ограждений  (п.м.)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2 403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3 494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1 602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2 081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752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202,5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560,5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2 474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278,0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200,8</a:t>
                      </a:r>
                    </a:p>
                  </a:txBody>
                  <a:tcPr marL="82622" marR="82622" marT="41058" marB="4105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70,0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48,0</a:t>
                      </a:r>
                    </a:p>
                  </a:txBody>
                  <a:tcPr marL="82622" marR="82622" marT="41058" marB="410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45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Ремонт (покраска) газонных ограждений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п.м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6 913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8 202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16 569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5 009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7200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5758,0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935,5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2309,9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651,0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628,0</a:t>
                      </a:r>
                    </a:p>
                  </a:txBody>
                  <a:tcPr marL="82622" marR="82622" marT="41058" marB="4105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658,0</a:t>
                      </a:r>
                    </a:p>
                  </a:txBody>
                  <a:tcPr marL="82622" marR="82622" marT="41058" marB="41058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82622" marR="82622" marT="41058" marB="4105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4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спортивного оборудования (ед.)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39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вазонов (ед.)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4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 урн (ед.)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5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Установка  скамеек (ед.)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1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Закупка цветочной рассады (шт.)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5 012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7  314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6 920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11492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9 608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10351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12 845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13 721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13 669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15 391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14 659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12800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7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Посадка кустарников (шт.)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590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925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461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2 349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2 217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2704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259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3212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1556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1528</a:t>
                      </a:r>
                    </a:p>
                  </a:txBody>
                  <a:tcPr marL="82622" marR="82622" marT="41011" marB="410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2647</a:t>
                      </a:r>
                    </a:p>
                  </a:txBody>
                  <a:tcPr marL="82622" marR="82622" marT="41011" marB="410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1494,0</a:t>
                      </a:r>
                    </a:p>
                  </a:txBody>
                  <a:tcPr marL="82622" marR="82622" marT="41011" marB="41011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5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Посадка деревьев (шт.)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145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199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82622" marR="82622" marT="41327" marB="4132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622" marR="82622" marT="41327" marB="41327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30,0</a:t>
                      </a:r>
                    </a:p>
                  </a:txBody>
                  <a:tcPr marL="82622" marR="82622" marT="41327" marB="41327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23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Снос деревьев – «угроз» – (шт.)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140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89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82622" marR="82622" marT="41327" marB="41327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116</a:t>
                      </a:r>
                    </a:p>
                  </a:txBody>
                  <a:tcPr marL="82622" marR="82622" marT="41327" marB="41327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8105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872" y="81481"/>
            <a:ext cx="9895437" cy="100869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Сравнение выполнения работ по благоустройству за период</a:t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> с 2011 по 2022 годы</a:t>
            </a:r>
          </a:p>
        </p:txBody>
      </p:sp>
      <p:sp>
        <p:nvSpPr>
          <p:cNvPr id="7" name="Номер слайда 19">
            <a:extLst>
              <a:ext uri="{FF2B5EF4-FFF2-40B4-BE49-F238E27FC236}">
                <a16:creationId xmlns:a16="http://schemas.microsoft.com/office/drawing/2014/main" id="{8AA0C27E-0E92-4152-9F0B-971AA8DF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504" y="6457221"/>
            <a:ext cx="2743200" cy="365125"/>
          </a:xfrm>
        </p:spPr>
        <p:txBody>
          <a:bodyPr/>
          <a:lstStyle/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t>31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B411B55-DD19-4BA2-B676-DCCD061D6FB0}"/>
              </a:ext>
            </a:extLst>
          </p:cNvPr>
          <p:cNvCxnSpPr>
            <a:cxnSpLocks/>
          </p:cNvCxnSpPr>
          <p:nvPr/>
        </p:nvCxnSpPr>
        <p:spPr>
          <a:xfrm flipH="1">
            <a:off x="303224" y="0"/>
            <a:ext cx="13648" cy="808076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Объект 3">
            <a:extLst>
              <a:ext uri="{FF2B5EF4-FFF2-40B4-BE49-F238E27FC236}">
                <a16:creationId xmlns:a16="http://schemas.microsoft.com/office/drawing/2014/main" id="{3AD1B30C-E40E-4F5C-A68B-05444E08A017}"/>
              </a:ext>
            </a:extLst>
          </p:cNvPr>
          <p:cNvGraphicFramePr>
            <a:graphicFrameLocks/>
          </p:cNvGraphicFramePr>
          <p:nvPr/>
        </p:nvGraphicFramePr>
        <p:xfrm>
          <a:off x="316872" y="1171654"/>
          <a:ext cx="10812694" cy="50585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8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2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03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59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03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16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78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936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559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5597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55979">
                  <a:extLst>
                    <a:ext uri="{9D8B030D-6E8A-4147-A177-3AD203B41FA5}">
                      <a16:colId xmlns:a16="http://schemas.microsoft.com/office/drawing/2014/main" val="2006473501"/>
                    </a:ext>
                  </a:extLst>
                </a:gridCol>
                <a:gridCol w="855979">
                  <a:extLst>
                    <a:ext uri="{9D8B030D-6E8A-4147-A177-3AD203B41FA5}">
                      <a16:colId xmlns:a16="http://schemas.microsoft.com/office/drawing/2014/main" val="1733377577"/>
                    </a:ext>
                  </a:extLst>
                </a:gridCol>
              </a:tblGrid>
              <a:tr h="28260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Наименование работ</a:t>
                      </a:r>
                    </a:p>
                  </a:txBody>
                  <a:tcPr marL="61053" marR="61053" marT="30529" marB="30529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годы</a:t>
                      </a:r>
                      <a:endParaRPr lang="ru-RU" sz="1050" b="1" kern="1200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050" b="1" kern="1200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050" b="1" kern="1200" dirty="0">
                        <a:solidFill>
                          <a:schemeClr val="tx1"/>
                        </a:solidFill>
                        <a:latin typeface="Montserrat Medium" panose="000006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2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2013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2014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61053" marR="61053" marT="30529" marB="3052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61053" marR="61053" marT="30529" marB="3052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Обрезка кустарников, вырезка суши деревьев, формирование кроны (шт.)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394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189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64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131</a:t>
                      </a:r>
                    </a:p>
                  </a:txBody>
                  <a:tcPr marL="61053" marR="61053" marT="30529" marB="3052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458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373 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шт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, </a:t>
                      </a:r>
                      <a:b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70 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пог.м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6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Завоз песка  (в песочницы) (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куб.м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.) 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68,5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66,0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95,6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102,26</a:t>
                      </a:r>
                    </a:p>
                  </a:txBody>
                  <a:tcPr marL="61053" marR="61053" marT="30529" marB="3052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103,5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 marL="61053" marR="61053" marT="30529" marB="3052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6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Поступивших заявлений жителей по вопросам благоустройства территории округа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142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107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897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627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490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245</a:t>
                      </a:r>
                    </a:p>
                  </a:txBody>
                  <a:tcPr marL="61053" marR="61053" marT="30529" marB="3052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12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Направлено обращений в организации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2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87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74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418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973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419</a:t>
                      </a: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88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Общая стоимость выполненных работ по благоустройству </a:t>
                      </a:r>
                      <a:b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</a:b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( тыс. руб.)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27 049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38 190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35 797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29 684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26 123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33736,6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23 519,6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83 622,8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41 725,3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33 572,5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31 101,7</a:t>
                      </a:r>
                    </a:p>
                    <a:p>
                      <a:endParaRPr lang="ru-RU" sz="1100" b="1" kern="1200" dirty="0">
                        <a:solidFill>
                          <a:schemeClr val="tx1"/>
                        </a:solidFill>
                        <a:latin typeface="Montserrat Light" panose="00000400000000000000" pitchFamily="2" charset="-52"/>
                        <a:ea typeface="+mn-ea"/>
                        <a:cs typeface="+mn-cs"/>
                      </a:endParaRP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Montserrat Light" panose="00000400000000000000" pitchFamily="2" charset="-52"/>
                          <a:ea typeface="+mn-ea"/>
                          <a:cs typeface="+mn-cs"/>
                        </a:rPr>
                        <a:t>24 923</a:t>
                      </a:r>
                    </a:p>
                  </a:txBody>
                  <a:tcPr marL="61053" marR="61053" marT="30529" marB="30529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9468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Планы на 2023 год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B6115F2-BE2B-47A0-92A9-2D1F567EAB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680707"/>
              </p:ext>
            </p:extLst>
          </p:nvPr>
        </p:nvGraphicFramePr>
        <p:xfrm>
          <a:off x="589827" y="1373114"/>
          <a:ext cx="10090010" cy="519326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07021">
                  <a:extLst>
                    <a:ext uri="{9D8B030D-6E8A-4147-A177-3AD203B41FA5}">
                      <a16:colId xmlns:a16="http://schemas.microsoft.com/office/drawing/2014/main" val="1026021288"/>
                    </a:ext>
                  </a:extLst>
                </a:gridCol>
                <a:gridCol w="4023439">
                  <a:extLst>
                    <a:ext uri="{9D8B030D-6E8A-4147-A177-3AD203B41FA5}">
                      <a16:colId xmlns:a16="http://schemas.microsoft.com/office/drawing/2014/main" val="3351461639"/>
                    </a:ext>
                  </a:extLst>
                </a:gridCol>
                <a:gridCol w="2779775">
                  <a:extLst>
                    <a:ext uri="{9D8B030D-6E8A-4147-A177-3AD203B41FA5}">
                      <a16:colId xmlns:a16="http://schemas.microsoft.com/office/drawing/2014/main" val="2097978172"/>
                    </a:ext>
                  </a:extLst>
                </a:gridCol>
                <a:gridCol w="2779775">
                  <a:extLst>
                    <a:ext uri="{9D8B030D-6E8A-4147-A177-3AD203B41FA5}">
                      <a16:colId xmlns:a16="http://schemas.microsoft.com/office/drawing/2014/main" val="3317135097"/>
                    </a:ext>
                  </a:extLst>
                </a:gridCol>
              </a:tblGrid>
              <a:tr h="585485">
                <a:tc>
                  <a:txBody>
                    <a:bodyPr/>
                    <a:lstStyle/>
                    <a:p>
                      <a:pPr algn="ctr" fontAlgn="ctr"/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  <a:ea typeface="+mn-ea"/>
                          <a:cs typeface="Times New Roman" pitchFamily="18" charset="0"/>
                        </a:rPr>
                        <a:t>Вид работ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  <a:ea typeface="+mn-ea"/>
                          <a:cs typeface="Times New Roman" pitchFamily="18" charset="0"/>
                        </a:rPr>
                        <a:t>Адрес производства работ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Montserrat ExtraBold" panose="00000900000000000000" pitchFamily="2" charset="-52"/>
                          <a:ea typeface="+mn-ea"/>
                          <a:cs typeface="Times New Roman" pitchFamily="18" charset="0"/>
                        </a:rPr>
                        <a:t>Объем финансирования, тыс. руб.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6167970"/>
                  </a:ext>
                </a:extLst>
              </a:tr>
              <a:tr h="6266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#1</a:t>
                      </a: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Комплексное благоустройство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7-я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 линия В.О., д. 6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481,6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8554093"/>
                  </a:ext>
                </a:extLst>
              </a:tr>
              <a:tr h="50707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#2</a:t>
                      </a: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Комплексное благоустройство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17-я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 линия В.О., д. 18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385,2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4805199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#3</a:t>
                      </a: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Текущий ремонт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Территория МО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10 615,7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5264714"/>
                  </a:ext>
                </a:extLst>
              </a:tr>
              <a:tr h="49494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#4</a:t>
                      </a: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Посадки</a:t>
                      </a:r>
                      <a:r>
                        <a:rPr lang="ru-RU" sz="1400" u="none" strike="noStrike" baseline="0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, уход и рубка зеленых насаждений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Территория МО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4532,5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6277797"/>
                  </a:ext>
                </a:extLst>
              </a:tr>
              <a:tr h="54032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</a:rPr>
                        <a:t>#5</a:t>
                      </a: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Содержание</a:t>
                      </a:r>
                      <a:r>
                        <a:rPr lang="ru-RU" sz="1400" u="none" strike="noStrike" baseline="0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 территорий зеленых насаждений (уборка и покос)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Территория МО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3166,8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331674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#</a:t>
                      </a:r>
                      <a:r>
                        <a:rPr lang="ru-RU" sz="1600" b="0" u="none" strike="noStrike" kern="1200" dirty="0">
                          <a:solidFill>
                            <a:srgbClr val="21778B"/>
                          </a:solidFill>
                          <a:effectLst/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Иные работы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Территория МО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 Medium" panose="00000600000000000000" pitchFamily="2" charset="-52"/>
                        <a:cs typeface="Times New Roman" pitchFamily="18" charset="0"/>
                      </a:endParaRP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8844,2</a:t>
                      </a:r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2625649"/>
                  </a:ext>
                </a:extLst>
              </a:tr>
              <a:tr h="53201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20161130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969" marR="8969" marT="8969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0200622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0" i="0" u="none" strike="noStrike" dirty="0">
                        <a:solidFill>
                          <a:srgbClr val="21778B"/>
                        </a:solidFill>
                        <a:effectLst/>
                        <a:latin typeface="Montserrat ExtraBold" panose="00000900000000000000" pitchFamily="2" charset="-52"/>
                      </a:endParaRPr>
                    </a:p>
                  </a:txBody>
                  <a:tcPr marL="4600" marR="4600" marT="46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r" fontAlgn="ctr">
                        <a:tabLst/>
                      </a:pPr>
                      <a:r>
                        <a:rPr lang="ru-RU" sz="2000" b="1" u="none" strike="noStrike" dirty="0">
                          <a:effectLst/>
                          <a:latin typeface="Montserrat Medium" panose="00000600000000000000" pitchFamily="2" charset="-52"/>
                          <a:cs typeface="Times New Roman" pitchFamily="18" charset="0"/>
                        </a:rPr>
                        <a:t>Итого:  28 026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Montserrat ExtraBold" panose="00000900000000000000" pitchFamily="2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969" marR="8969" marT="896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2177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1583305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896438" y="602023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работы по благоустройству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32045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7-я линия В.О., д.6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комплексное благоустройство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444955" y="1445610"/>
            <a:ext cx="5106238" cy="4970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пошаговой дорожки из крупноформатных плит – 8,3 кв м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и восстановление газона - 80 кв м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Посадка кустарников – 51 шт.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цветника – 4,6 кв м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Покраска ограждений газонов – 25 </a:t>
            </a:r>
            <a:r>
              <a:rPr lang="ru-RU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п.м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Установка вазонов – 2 шт.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Замена бортового камня БР 100.30.15 – 37 </a:t>
            </a:r>
            <a:r>
              <a:rPr lang="ru-RU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п.м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16BF96-C476-C317-DD58-394199729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234" y="1660934"/>
            <a:ext cx="5716437" cy="428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84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17-я линия В.О., д.18 лит. Г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комплексное благоустройство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E3C757D3-5381-48AB-BA57-4D31E1DA86F6}"/>
              </a:ext>
            </a:extLst>
          </p:cNvPr>
          <p:cNvSpPr txBox="1">
            <a:spLocks/>
          </p:cNvSpPr>
          <p:nvPr/>
        </p:nvSpPr>
        <p:spPr>
          <a:xfrm>
            <a:off x="492065" y="1682378"/>
            <a:ext cx="5667195" cy="3334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Устройство плиточного мощения на дорожках – 19,8 кв м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Посадка деревьев – 3 шт.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Посадки кустарников – 182 шт.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Восстановление газона – 71,6 кв м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Восстановление существующего асфальтового покрытия – 9,9 кв м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4356D6-15B9-A60E-D415-BE882B09E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029" y="1589597"/>
            <a:ext cx="5382883" cy="403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2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E93ACCD6-CED3-4032-B8E4-83A0830A7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725"/>
          <a:stretch/>
        </p:blipFill>
        <p:spPr bwMode="auto">
          <a:xfrm>
            <a:off x="2163437" y="0"/>
            <a:ext cx="10028563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4BBA5FB-739C-40AB-9920-CB98D210CAF5}"/>
              </a:ext>
            </a:extLst>
          </p:cNvPr>
          <p:cNvSpPr/>
          <p:nvPr/>
        </p:nvSpPr>
        <p:spPr>
          <a:xfrm rot="2102431">
            <a:off x="-1599194" y="-713873"/>
            <a:ext cx="8478175" cy="81661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Номер слайда 19">
            <a:extLst>
              <a:ext uri="{FF2B5EF4-FFF2-40B4-BE49-F238E27FC236}">
                <a16:creationId xmlns:a16="http://schemas.microsoft.com/office/drawing/2014/main" id="{57567C98-70F9-47AE-B846-5F668772346A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B6B65BD-C49A-476B-9A3F-C4E56541FD3F}"/>
              </a:ext>
            </a:extLst>
          </p:cNvPr>
          <p:cNvSpPr/>
          <p:nvPr/>
        </p:nvSpPr>
        <p:spPr>
          <a:xfrm rot="2373142">
            <a:off x="4994144" y="-2084838"/>
            <a:ext cx="4599586" cy="4429589"/>
          </a:xfrm>
          <a:prstGeom prst="rect">
            <a:avLst/>
          </a:prstGeom>
          <a:solidFill>
            <a:schemeClr val="bg1">
              <a:alpha val="4274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F6710-7794-40DB-8C7D-77666179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44" y="2100897"/>
            <a:ext cx="5496402" cy="1943509"/>
          </a:xfrm>
        </p:spPr>
        <p:txBody>
          <a:bodyPr>
            <a:noAutofit/>
          </a:bodyPr>
          <a:lstStyle/>
          <a:p>
            <a:pPr algn="ctr"/>
            <a:r>
              <a:rPr lang="ru-RU" sz="12100" dirty="0">
                <a:solidFill>
                  <a:srgbClr val="21778B"/>
                </a:solidFill>
                <a:latin typeface="Montserrat Black" panose="00000A00000000000000" pitchFamily="2" charset="-52"/>
              </a:rPr>
              <a:t>сми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C21DB63F-499B-4F40-8FB8-2B0D46876FB4}"/>
              </a:ext>
            </a:extLst>
          </p:cNvPr>
          <p:cNvSpPr/>
          <p:nvPr/>
        </p:nvSpPr>
        <p:spPr>
          <a:xfrm rot="20577484">
            <a:off x="-768081" y="5982526"/>
            <a:ext cx="1800520" cy="2993253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8FFEBBB-ECFC-437A-A780-ED9FBC756008}"/>
              </a:ext>
            </a:extLst>
          </p:cNvPr>
          <p:cNvSpPr/>
          <p:nvPr/>
        </p:nvSpPr>
        <p:spPr>
          <a:xfrm rot="886187">
            <a:off x="-1439941" y="4638823"/>
            <a:ext cx="2205108" cy="2964319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FBAA9E9-0CCB-44C7-B00C-DBE51353D121}"/>
              </a:ext>
            </a:extLst>
          </p:cNvPr>
          <p:cNvSpPr/>
          <p:nvPr/>
        </p:nvSpPr>
        <p:spPr>
          <a:xfrm rot="8108492">
            <a:off x="-1060252" y="4002681"/>
            <a:ext cx="1819135" cy="1493114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17F70BD-BF33-4A45-AE7F-CADA2A24B1E2}"/>
              </a:ext>
            </a:extLst>
          </p:cNvPr>
          <p:cNvSpPr/>
          <p:nvPr/>
        </p:nvSpPr>
        <p:spPr>
          <a:xfrm rot="2370478">
            <a:off x="6885030" y="-166037"/>
            <a:ext cx="7105591" cy="11361995"/>
          </a:xfrm>
          <a:prstGeom prst="rect">
            <a:avLst/>
          </a:prstGeom>
          <a:solidFill>
            <a:schemeClr val="bg1">
              <a:alpha val="4274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A1B1605-EEEB-4066-AEA9-9D7432D7C7CB}"/>
              </a:ext>
            </a:extLst>
          </p:cNvPr>
          <p:cNvCxnSpPr>
            <a:cxnSpLocks/>
          </p:cNvCxnSpPr>
          <p:nvPr/>
        </p:nvCxnSpPr>
        <p:spPr>
          <a:xfrm flipH="1">
            <a:off x="4787900" y="2451821"/>
            <a:ext cx="3667050" cy="5206279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4C3DF59-21C5-41A8-8C67-78C87D494EC3}"/>
              </a:ext>
            </a:extLst>
          </p:cNvPr>
          <p:cNvCxnSpPr>
            <a:cxnSpLocks/>
          </p:cNvCxnSpPr>
          <p:nvPr/>
        </p:nvCxnSpPr>
        <p:spPr>
          <a:xfrm flipH="1" flipV="1">
            <a:off x="3610485" y="-920750"/>
            <a:ext cx="4857165" cy="3375307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580A236-BF3C-4149-8AAF-254EB073100F}"/>
              </a:ext>
            </a:extLst>
          </p:cNvPr>
          <p:cNvSpPr txBox="1">
            <a:spLocks/>
          </p:cNvSpPr>
          <p:nvPr/>
        </p:nvSpPr>
        <p:spPr>
          <a:xfrm>
            <a:off x="2199286" y="3210153"/>
            <a:ext cx="3372778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Средства массовой информации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58618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69" y="433716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Средства массовой информации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96" y="1630732"/>
            <a:ext cx="9859453" cy="445421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sz="1800" dirty="0">
                <a:latin typeface="Franklin Gothic Medium" panose="020B0603020102020204" pitchFamily="34" charset="0"/>
              </a:rPr>
              <a:t>Объем финансирования </a:t>
            </a:r>
            <a:r>
              <a:rPr lang="ru-RU" sz="1800" dirty="0">
                <a:solidFill>
                  <a:srgbClr val="21778B"/>
                </a:solidFill>
                <a:latin typeface="Franklin Gothic Medium" panose="020B0603020102020204" pitchFamily="34" charset="0"/>
              </a:rPr>
              <a:t>–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1 656,00 </a:t>
            </a:r>
            <a:r>
              <a:rPr lang="ru-RU" sz="1800" dirty="0">
                <a:latin typeface="Franklin Gothic Medium" panose="020B0603020102020204" pitchFamily="34" charset="0"/>
              </a:rPr>
              <a:t>тыс. рублей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ru-RU" sz="1000" dirty="0">
              <a:latin typeface="Franklin Gothic Medium" panose="020B06030201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1800" dirty="0">
                <a:latin typeface="Franklin Gothic Medium" panose="020B0603020102020204" pitchFamily="34" charset="0"/>
              </a:rPr>
              <a:t>Выпуск и распространение периодического печатного муниципального средства массовой информации газеты </a:t>
            </a:r>
            <a:r>
              <a:rPr lang="ru-RU" sz="1800" b="1" dirty="0">
                <a:solidFill>
                  <a:srgbClr val="21778B"/>
                </a:solidFill>
                <a:latin typeface="Franklin Gothic Medium" panose="020B0603020102020204" pitchFamily="34" charset="0"/>
              </a:rPr>
              <a:t>«Василеостровская перспектива» </a:t>
            </a:r>
            <a:r>
              <a:rPr lang="ru-RU" sz="1800" dirty="0">
                <a:latin typeface="Franklin Gothic Medium" panose="020B0603020102020204" pitchFamily="34" charset="0"/>
              </a:rPr>
              <a:t>в 2022 году – </a:t>
            </a:r>
            <a:r>
              <a:rPr lang="ru-RU" sz="18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8 номеров </a:t>
            </a:r>
            <a:r>
              <a:rPr lang="ru-RU" sz="1800" dirty="0">
                <a:latin typeface="Franklin Gothic Medium" panose="020B0603020102020204" pitchFamily="34" charset="0"/>
              </a:rPr>
              <a:t>тиражом </a:t>
            </a: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15000</a:t>
            </a:r>
            <a:r>
              <a:rPr lang="ru-RU" sz="1800" dirty="0">
                <a:latin typeface="Franklin Gothic Medium" panose="020B0603020102020204" pitchFamily="34" charset="0"/>
              </a:rPr>
              <a:t> экземпляров. 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endParaRPr lang="ru-RU" sz="1000" dirty="0">
              <a:latin typeface="Franklin Gothic Medium" panose="020B06030201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1800" dirty="0">
                <a:latin typeface="Franklin Gothic Medium" panose="020B0603020102020204" pitchFamily="34" charset="0"/>
              </a:rPr>
              <a:t>Выпуск и распространение справочно-информационного издания 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ru-RU" sz="1800" b="1" dirty="0">
                <a:latin typeface="Franklin Gothic Medium" panose="020B0603020102020204" pitchFamily="34" charset="0"/>
              </a:rPr>
              <a:t>«</a:t>
            </a:r>
            <a:r>
              <a:rPr lang="ru-RU" sz="1800" b="1" dirty="0">
                <a:solidFill>
                  <a:srgbClr val="21778B"/>
                </a:solidFill>
                <a:latin typeface="Franklin Gothic Medium" panose="020B0603020102020204" pitchFamily="34" charset="0"/>
              </a:rPr>
              <a:t>Бюллетень Муниципального округа №7» </a:t>
            </a:r>
            <a:r>
              <a:rPr lang="ru-RU" sz="1800" dirty="0">
                <a:latin typeface="Franklin Gothic Medium" panose="020B0603020102020204" pitchFamily="34" charset="0"/>
              </a:rPr>
              <a:t>с текстами официальных публикаций муниципальных правовых актов, принятых органами МСУ МО </a:t>
            </a:r>
            <a:r>
              <a:rPr lang="ru-RU" sz="1800" dirty="0" err="1">
                <a:latin typeface="Franklin Gothic Medium" panose="020B0603020102020204" pitchFamily="34" charset="0"/>
              </a:rPr>
              <a:t>МО</a:t>
            </a:r>
            <a:r>
              <a:rPr lang="ru-RU" sz="1800" dirty="0">
                <a:latin typeface="Franklin Gothic Medium" panose="020B0603020102020204" pitchFamily="34" charset="0"/>
              </a:rPr>
              <a:t> №7 в 2022 году – </a:t>
            </a:r>
            <a:r>
              <a:rPr lang="ru-RU" sz="18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10 номеров </a:t>
            </a:r>
            <a:r>
              <a:rPr lang="ru-RU" sz="1800" dirty="0">
                <a:latin typeface="Franklin Gothic Medium" panose="020B0603020102020204" pitchFamily="34" charset="0"/>
              </a:rPr>
              <a:t>тиражом по </a:t>
            </a: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100</a:t>
            </a:r>
            <a:r>
              <a:rPr lang="ru-RU" sz="1800" dirty="0">
                <a:latin typeface="Franklin Gothic Medium" panose="020B0603020102020204" pitchFamily="34" charset="0"/>
              </a:rPr>
              <a:t> экземпляров.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ru-RU" sz="1800" dirty="0">
              <a:latin typeface="Montserrat Light" panose="00000400000000000000" pitchFamily="2" charset="-52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BEE3803A-8011-46F8-A607-4C0BA474D364}"/>
              </a:ext>
            </a:extLst>
          </p:cNvPr>
          <p:cNvCxnSpPr>
            <a:cxnSpLocks/>
          </p:cNvCxnSpPr>
          <p:nvPr/>
        </p:nvCxnSpPr>
        <p:spPr>
          <a:xfrm>
            <a:off x="603475" y="-61544"/>
            <a:ext cx="0" cy="1130561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652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651" y="462688"/>
            <a:ext cx="9547671" cy="100869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ПРОФИЛАКТИКА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73" y="1051433"/>
            <a:ext cx="9138403" cy="570985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400" b="0" u="none" strike="noStrike" dirty="0">
                <a:solidFill>
                  <a:srgbClr val="21778B"/>
                </a:solidFill>
                <a:effectLst/>
                <a:latin typeface="Montserrat ExtraBold" panose="00000900000000000000" pitchFamily="2" charset="-52"/>
              </a:rPr>
              <a:t>#1</a:t>
            </a: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 </a:t>
            </a:r>
            <a:r>
              <a:rPr lang="ru-RU" sz="1400" b="1" dirty="0">
                <a:latin typeface="Montserrat Medium" panose="00000600000000000000" pitchFamily="2" charset="-52"/>
              </a:rPr>
              <a:t> </a:t>
            </a:r>
            <a:r>
              <a:rPr lang="ru-RU" sz="1400" dirty="0">
                <a:latin typeface="Montserrat Medium" panose="00000600000000000000" pitchFamily="2" charset="-52"/>
              </a:rPr>
              <a:t>«Участие в формах, установленных законодательством Санкт-Петербурга, в мероприятиях по </a:t>
            </a:r>
            <a:r>
              <a:rPr lang="ru-RU" sz="1400" dirty="0">
                <a:solidFill>
                  <a:srgbClr val="21778B"/>
                </a:solidFill>
                <a:latin typeface="Montserrat Black" panose="00000A00000000000000" pitchFamily="2" charset="-52"/>
              </a:rPr>
              <a:t>профилактике незаконного потребления наркотических средств </a:t>
            </a:r>
            <a:r>
              <a:rPr lang="ru-RU" sz="1400" dirty="0">
                <a:latin typeface="Montserrat Medium" panose="00000600000000000000" pitchFamily="2" charset="-52"/>
              </a:rPr>
              <a:t>и психотропных веществ, новых потенциально опасных психоактивных веществ, наркомании в Санкт-Петербурге»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400" b="0" u="none" strike="noStrike" dirty="0">
                <a:solidFill>
                  <a:srgbClr val="21778B"/>
                </a:solidFill>
                <a:effectLst/>
                <a:latin typeface="Montserrat ExtraBold" panose="00000900000000000000" pitchFamily="2" charset="-52"/>
              </a:rPr>
              <a:t>#</a:t>
            </a:r>
            <a:r>
              <a:rPr lang="ru-RU" sz="1400" b="0" u="none" strike="noStrike" dirty="0">
                <a:solidFill>
                  <a:srgbClr val="21778B"/>
                </a:solidFill>
                <a:effectLst/>
                <a:latin typeface="Montserrat ExtraBold" panose="00000900000000000000" pitchFamily="2" charset="-52"/>
              </a:rPr>
              <a:t>2</a:t>
            </a: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 </a:t>
            </a:r>
            <a:r>
              <a:rPr lang="ru-RU" sz="1400" dirty="0">
                <a:latin typeface="Montserrat Medium" panose="00000600000000000000" pitchFamily="2" charset="-52"/>
              </a:rPr>
              <a:t>«Участие в </a:t>
            </a:r>
            <a:r>
              <a:rPr lang="ru-RU" sz="1400" dirty="0">
                <a:solidFill>
                  <a:srgbClr val="21778B"/>
                </a:solidFill>
                <a:latin typeface="Montserrat Black" panose="00000A00000000000000" pitchFamily="2" charset="-52"/>
              </a:rPr>
              <a:t>профилактике терроризма и экстремизма</a:t>
            </a:r>
            <a:r>
              <a:rPr lang="ru-RU" sz="1400" dirty="0">
                <a:latin typeface="Montserrat Medium" panose="00000600000000000000" pitchFamily="2" charset="-52"/>
              </a:rPr>
              <a:t>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400" b="0" u="none" strike="noStrike" dirty="0">
                <a:solidFill>
                  <a:srgbClr val="21778B"/>
                </a:solidFill>
                <a:effectLst/>
                <a:latin typeface="Montserrat ExtraBold" panose="00000900000000000000" pitchFamily="2" charset="-52"/>
              </a:rPr>
              <a:t>#</a:t>
            </a:r>
            <a:r>
              <a:rPr lang="ru-RU" sz="1400" b="0" u="none" strike="noStrike" dirty="0">
                <a:solidFill>
                  <a:srgbClr val="21778B"/>
                </a:solidFill>
                <a:effectLst/>
                <a:latin typeface="Montserrat ExtraBold" panose="00000900000000000000" pitchFamily="2" charset="-52"/>
              </a:rPr>
              <a:t>3</a:t>
            </a: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 </a:t>
            </a:r>
            <a:r>
              <a:rPr lang="ru-RU" sz="1400" dirty="0">
                <a:latin typeface="Montserrat Medium" panose="00000600000000000000" pitchFamily="2" charset="-52"/>
              </a:rPr>
              <a:t>«Участие в создании условий для реализации мер, направленных на </a:t>
            </a:r>
            <a:r>
              <a:rPr lang="ru-RU" sz="1400" dirty="0">
                <a:solidFill>
                  <a:srgbClr val="21778B"/>
                </a:solidFill>
                <a:latin typeface="Montserrat Black" panose="00000A00000000000000" pitchFamily="2" charset="-52"/>
              </a:rPr>
              <a:t>укрепление межнационального и межконфессионального согласия</a:t>
            </a:r>
            <a:r>
              <a:rPr lang="ru-RU" sz="1400" dirty="0">
                <a:latin typeface="Montserrat Medium" panose="00000600000000000000" pitchFamily="2" charset="-52"/>
              </a:rPr>
              <a:t>, сохранение и развитие языков и культуры народов Российской Федерации, проживающих на территории муниципального образования, социальную и культурную адаптацию мигрантов, профилактику межнациональных (межэтнических) конфликтов»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1400" b="1" dirty="0">
                <a:latin typeface="Montserrat Medium" panose="00000600000000000000" pitchFamily="2" charset="-52"/>
              </a:rPr>
              <a:t> 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ru-RU" sz="1400" b="1" dirty="0"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547182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3" y="447591"/>
            <a:ext cx="9895437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Издание информационных материалов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2" y="1221975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«Участие в формах, установленных законодательством Санкт-Петербурга, в мероприятиях по профилактике незаконного потребления наркотических средств и психотропных веществ, новых потенциально опасных психоактивных веществ, наркомании в Санкт-Петербурге»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3" y="0"/>
            <a:ext cx="2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453774" y="2805405"/>
            <a:ext cx="5097416" cy="2146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Объем финансирования – </a:t>
            </a:r>
            <a:r>
              <a:rPr lang="ru-RU" sz="18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6,00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тыс. руб.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Тираж – </a:t>
            </a:r>
            <a:r>
              <a:rPr lang="ru-RU" sz="18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90 экз. 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791084"/>
              </p:ext>
            </p:extLst>
          </p:nvPr>
        </p:nvGraphicFramePr>
        <p:xfrm>
          <a:off x="5907084" y="2518248"/>
          <a:ext cx="5566587" cy="3933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999" imgH="5667233" progId="Acrobat.Document.DC">
                  <p:embed/>
                </p:oleObj>
              </mc:Choice>
              <mc:Fallback>
                <p:oleObj name="Acrobat Document" r:id="rId2" imgW="8019999" imgH="566723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07084" y="2518248"/>
                        <a:ext cx="5566587" cy="3933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20910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3" y="447591"/>
            <a:ext cx="9895437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Издание информационных материалов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3" y="1399528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3" y="0"/>
            <a:ext cx="2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39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232475" y="3645877"/>
            <a:ext cx="5029199" cy="1530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Объем финансирования –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6,00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тыс. руб.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Тираж – </a:t>
            </a:r>
            <a:r>
              <a:rPr lang="ru-RU" sz="18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90 экз. 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103614"/>
              </p:ext>
            </p:extLst>
          </p:nvPr>
        </p:nvGraphicFramePr>
        <p:xfrm>
          <a:off x="5027999" y="2493831"/>
          <a:ext cx="5910242" cy="4176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999" imgH="5667233" progId="Acrobat.Document.DC">
                  <p:embed/>
                </p:oleObj>
              </mc:Choice>
              <mc:Fallback>
                <p:oleObj name="Acrobat Document" r:id="rId2" imgW="8019999" imgH="566723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27999" y="2493831"/>
                        <a:ext cx="5910242" cy="4176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0731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Динамика доходов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graphicFrame>
        <p:nvGraphicFramePr>
          <p:cNvPr id="13" name="Объект 3">
            <a:extLst>
              <a:ext uri="{FF2B5EF4-FFF2-40B4-BE49-F238E27FC236}">
                <a16:creationId xmlns:a16="http://schemas.microsoft.com/office/drawing/2014/main" id="{9862AEA8-1420-48F5-9B68-3C4C7D7BB0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9576288"/>
              </p:ext>
            </p:extLst>
          </p:nvPr>
        </p:nvGraphicFramePr>
        <p:xfrm>
          <a:off x="528455" y="1341649"/>
          <a:ext cx="10945216" cy="5331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3993E42-2E9A-4341-9949-3855F3FEDF87}"/>
              </a:ext>
            </a:extLst>
          </p:cNvPr>
          <p:cNvSpPr/>
          <p:nvPr/>
        </p:nvSpPr>
        <p:spPr>
          <a:xfrm rot="17107824">
            <a:off x="-1017282" y="6318892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6A58448-8506-4552-B453-FBB3362FF870}"/>
              </a:ext>
            </a:extLst>
          </p:cNvPr>
          <p:cNvSpPr/>
          <p:nvPr/>
        </p:nvSpPr>
        <p:spPr>
          <a:xfrm rot="15909340">
            <a:off x="-1555319" y="5652124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823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3" y="447591"/>
            <a:ext cx="9895437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Издание информационных материалов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3" y="1399528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«Участие в создании условий для реализации мер, направленных на укрепление межнационального и межконфессионального согласия, сохранение и развитие языков и культуры народов Российской Федерации, проживающих на территории муниципального образования, социальную и культурную адаптацию мигрантов, профилактику межнациональных (межэтнических) конфликтов»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3" y="0"/>
            <a:ext cx="2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290391" y="3422132"/>
            <a:ext cx="5644568" cy="16458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Объем финансирования  - </a:t>
            </a:r>
            <a:r>
              <a:rPr lang="ru-RU" sz="20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6,00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тыс.руб.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Тираж – </a:t>
            </a: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90 экз. 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7654142"/>
              </p:ext>
            </p:extLst>
          </p:nvPr>
        </p:nvGraphicFramePr>
        <p:xfrm>
          <a:off x="5213012" y="2583361"/>
          <a:ext cx="5529803" cy="3907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999" imgH="5667233" progId="Acrobat.Document.DC">
                  <p:embed/>
                </p:oleObj>
              </mc:Choice>
              <mc:Fallback>
                <p:oleObj name="Acrobat Document" r:id="rId2" imgW="8019999" imgH="566723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13012" y="2583361"/>
                        <a:ext cx="5529803" cy="3907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7595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20" y="691521"/>
            <a:ext cx="9895437" cy="100869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70021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4" y="1910782"/>
            <a:ext cx="9699473" cy="4397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Проведены следующие мероприятия: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проведены встречи с домоуправами УК «Возрождение» (на предмет информирования и взаимодействия).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осуществлено 52 обхода территории на предмет выявления мест концентрации молодежи, составлено  52 акта.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осуществлено  52 обхода территорий МО №7 на предмет выявления фактов осквернения зданий, сооружений, нанесения на них нацистской атрибутики или символики, составлено 52 акта.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24 обхода территории МО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№7 на предмет обнаружения брошенных, разукомплектованных ТС. Составлено 24 акта. Разукомплектованных ТС не выявлено.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12 обходов территорий МО №7,  на предмет освещенности подъездов жилых домов, дворовых территорий, арочных проемов в темное время суток.</a:t>
            </a:r>
          </a:p>
        </p:txBody>
      </p:sp>
    </p:spTree>
    <p:extLst>
      <p:ext uri="{BB962C8B-B14F-4D97-AF65-F5344CB8AC3E}">
        <p14:creationId xmlns:p14="http://schemas.microsoft.com/office/powerpoint/2010/main" val="7228069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20" y="691521"/>
            <a:ext cx="9895437" cy="100869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70021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4" y="1910782"/>
            <a:ext cx="9699473" cy="4397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на официальном сайте МО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№7 размещен план мероприятий по профилактике терроризма и экстремизма, а также в минимизации и (или) ликвидации последствий проявления терроризма и экстремизма  на территории МО 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№7.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2 обследования (июнь, ноябрь) помещений муниципального образования МО №7 и МКУ «СЦ «Радуга» на предмет антитеррористической защищенности.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приняли участие в заседании комиссии по вопросам обеспечения правопорядка и профилактики правонарушений Василеостровского района Санкт-Петербурга.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приняли участие в выездном заседании Антитеррористической комиссии Василеостровского района Санкт-Петербурга.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приняли участие в заседании Антитеррористической комиссии Василеостровского района Санкт-Петербурга.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ежедневно проводится мониторинг СМИ, направленный на выявление материалов экстремистской направленности.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2886595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20" y="691521"/>
            <a:ext cx="9895437" cy="100869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70021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4" y="1910782"/>
            <a:ext cx="9699473" cy="4397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на официальной странице в социальной сети «</a:t>
            </a:r>
            <a:r>
              <a:rPr lang="ru-RU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Вконтакте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»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(https://vk.com/mcmomo7)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размещены социальные видеоролики: «Профилактика терроризма», «У террора нет национальности», «Как спасти человека от терроризма».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на сайте МО №7 по адресу www.mo7spb в разделе «НОВОСТИ» регулярно публикуются статьи по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противодействию терроризму и экстремизму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, в том числе  статьи прокуратуры и УМВД Василеостровского района (статьи «Действия при угрозе террористического акта», «Правила безопасности при угрозе террористического акта», «Терроризм и меры предосторожности», «МЕРЫ БЕЗОПАСНОСТИ ПРИ УГРОЗЕ ПРОВЕДЕНИЯ ТЕРРОРИСТИЧЕСКИХ АКТОВ», «Рекомендации по принятию мер по недопущению диверсионно-террористических акций», «ОБЩИЕ РЕКОМЕНДАЦИИ ГРАЖДАНАМ ПО ДЕЙСТВИЯМ ПРИ УГРОЗЕ СОВЕРШЕНИЯ ТЕРРОРИСТИЧЕСКОГО АКТА», «ОСТОРОЖНО, ЭКСТРЕМИЗМ!», «Памятка по недопущению вовлечения в организации националистического толка», «Противодействие проявлениям экстремизма в молодежной среде», «Уголовная ответственность за проявления экстремизма»).</a:t>
            </a:r>
          </a:p>
        </p:txBody>
      </p:sp>
    </p:spTree>
    <p:extLst>
      <p:ext uri="{BB962C8B-B14F-4D97-AF65-F5344CB8AC3E}">
        <p14:creationId xmlns:p14="http://schemas.microsoft.com/office/powerpoint/2010/main" val="18999478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3F4F145-4DE9-4E77-95B1-1CC8837AB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745" y="-278485"/>
            <a:ext cx="3089068" cy="297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Номер слайда 19">
            <a:extLst>
              <a:ext uri="{FF2B5EF4-FFF2-40B4-BE49-F238E27FC236}">
                <a16:creationId xmlns:a16="http://schemas.microsoft.com/office/drawing/2014/main" id="{57567C98-70F9-47AE-B846-5F668772346A}"/>
              </a:ext>
            </a:extLst>
          </p:cNvPr>
          <p:cNvSpPr txBox="1">
            <a:spLocks/>
          </p:cNvSpPr>
          <p:nvPr/>
        </p:nvSpPr>
        <p:spPr>
          <a:xfrm>
            <a:off x="8767011" y="6347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E7A8F333-BAF0-4596-8F10-369DB6CB3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3"/>
          <a:stretch/>
        </p:blipFill>
        <p:spPr bwMode="auto">
          <a:xfrm>
            <a:off x="6000206" y="2741579"/>
            <a:ext cx="6703356" cy="421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B6B65BD-C49A-476B-9A3F-C4E56541FD3F}"/>
              </a:ext>
            </a:extLst>
          </p:cNvPr>
          <p:cNvSpPr/>
          <p:nvPr/>
        </p:nvSpPr>
        <p:spPr>
          <a:xfrm rot="2370478">
            <a:off x="8279085" y="-3952221"/>
            <a:ext cx="2437868" cy="5446137"/>
          </a:xfrm>
          <a:prstGeom prst="rect">
            <a:avLst/>
          </a:prstGeom>
          <a:solidFill>
            <a:schemeClr val="bg1">
              <a:alpha val="4274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F6710-7794-40DB-8C7D-77666179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80680" y="1506805"/>
            <a:ext cx="10515600" cy="194350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Социальная работа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в 2022 году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C21DB63F-499B-4F40-8FB8-2B0D46876FB4}"/>
              </a:ext>
            </a:extLst>
          </p:cNvPr>
          <p:cNvSpPr/>
          <p:nvPr/>
        </p:nvSpPr>
        <p:spPr>
          <a:xfrm rot="20577484">
            <a:off x="-768081" y="5982526"/>
            <a:ext cx="1800520" cy="2993253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8FFEBBB-ECFC-437A-A780-ED9FBC756008}"/>
              </a:ext>
            </a:extLst>
          </p:cNvPr>
          <p:cNvSpPr/>
          <p:nvPr/>
        </p:nvSpPr>
        <p:spPr>
          <a:xfrm rot="1668222">
            <a:off x="-1519739" y="4961228"/>
            <a:ext cx="2205108" cy="2622163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5FBAA9E9-0CCB-44C7-B00C-DBE51353D121}"/>
              </a:ext>
            </a:extLst>
          </p:cNvPr>
          <p:cNvSpPr/>
          <p:nvPr/>
        </p:nvSpPr>
        <p:spPr>
          <a:xfrm rot="8108492">
            <a:off x="-935135" y="4305797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бъект 4">
            <a:extLst>
              <a:ext uri="{FF2B5EF4-FFF2-40B4-BE49-F238E27FC236}">
                <a16:creationId xmlns:a16="http://schemas.microsoft.com/office/drawing/2014/main" id="{E26EEBBE-520B-4098-94CE-830EDE8CB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4555" y="3234816"/>
            <a:ext cx="4858210" cy="1408436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Муниципальное казенное учреждение </a:t>
            </a:r>
            <a:b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«Социальный центр «РАДУГА»</a:t>
            </a:r>
            <a:b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(МКУ «СЦ «Радуга»)</a:t>
            </a:r>
            <a:b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b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  <a:t>Большой пр. В.О., д.50, лит. «Г»</a:t>
            </a:r>
            <a:br>
              <a:rPr lang="ru-RU" sz="1400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endParaRPr lang="ru-RU" sz="1400" dirty="0">
              <a:solidFill>
                <a:srgbClr val="21778B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17F70BD-BF33-4A45-AE7F-CADA2A24B1E2}"/>
              </a:ext>
            </a:extLst>
          </p:cNvPr>
          <p:cNvSpPr/>
          <p:nvPr/>
        </p:nvSpPr>
        <p:spPr>
          <a:xfrm rot="2370478">
            <a:off x="7544412" y="-2396983"/>
            <a:ext cx="7105591" cy="13455922"/>
          </a:xfrm>
          <a:prstGeom prst="rect">
            <a:avLst/>
          </a:prstGeom>
          <a:solidFill>
            <a:schemeClr val="bg1">
              <a:alpha val="4274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A1B1605-EEEB-4066-AEA9-9D7432D7C7CB}"/>
              </a:ext>
            </a:extLst>
          </p:cNvPr>
          <p:cNvCxnSpPr>
            <a:cxnSpLocks/>
          </p:cNvCxnSpPr>
          <p:nvPr/>
        </p:nvCxnSpPr>
        <p:spPr>
          <a:xfrm flipH="1">
            <a:off x="4168946" y="1986458"/>
            <a:ext cx="4594370" cy="4996579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4C3DF59-21C5-41A8-8C67-78C87D494EC3}"/>
              </a:ext>
            </a:extLst>
          </p:cNvPr>
          <p:cNvCxnSpPr>
            <a:cxnSpLocks/>
          </p:cNvCxnSpPr>
          <p:nvPr/>
        </p:nvCxnSpPr>
        <p:spPr>
          <a:xfrm flipH="1" flipV="1">
            <a:off x="4411085" y="-1751451"/>
            <a:ext cx="4364598" cy="3748908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434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73" y="331141"/>
            <a:ext cx="9895437" cy="100869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Ведомственные целевые  программы на 2022 год </a:t>
            </a:r>
            <a:b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(далее - ВЦП):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4" y="0"/>
            <a:ext cx="1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35373" y="1228165"/>
            <a:ext cx="9699473" cy="4786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1.</a:t>
            </a: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«Социально – культурное развитие округа»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2.</a:t>
            </a: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3.</a:t>
            </a: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«Обеспечение условий для развития на территории муниципального образования физической культуры и массового спорта, организации и проведению официальных физкультурных мероприятий, физкультурно-оздоровительных мероприятий и спортивных мероприятий муниципального образования»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4.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Участие в организации и финансировании мероприятий по временному трудоустройству несовершеннолетних в возрасте от 14 до 18 лет в свободное от учебы время, безработных граждан, испытывающих трудности в поиске работы, безработных граждан в возрасте от 18 до 20 лет, имеющих среднее профессиональное образование и ищущих работу впервые, в порядке, установленном Правительством Санкт-Петербурга»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5.</a:t>
            </a:r>
            <a:r>
              <a:rPr lang="en-US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/>
              </a:rPr>
              <a:t>«Содействие развитию малого бизнеса на территории муниципального образования»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C813835-D0C7-4E56-92CC-26E42906A21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41077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398548"/>
            <a:ext cx="966701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Реализация ведомственных целевых программ МКУ «СЦ «Радуга»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23337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39205" y="813621"/>
            <a:ext cx="8046855" cy="4970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Общее количество  - более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10</a:t>
            </a:r>
            <a:r>
              <a:rPr lang="en-US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3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мероприятия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Общее количество людей принявших участие в программных мероприятиях –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5422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человека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Общий объем средств, израсходованных на реализацию ведомственных целевых программ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–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9 808 820,28</a:t>
            </a:r>
            <a:r>
              <a:rPr lang="en-US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тыс. рублей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28947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398548"/>
            <a:ext cx="9667017" cy="10086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Организация и проведение досуговых мероприятий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для жителей муниципального образования 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на 2022 год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39205" y="1700213"/>
            <a:ext cx="8284949" cy="4083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Основные мероприятия программы: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Black" panose="00000A00000000000000" pitchFamily="2" charset="-52"/>
            </a:endParaRP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Организация и проведение автобусных экскурсий 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Организация и проведение водных экскурсий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Приняли участие в мероприятиях всего –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1495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человек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Общий объем средств, израсходованных на данные цели –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604,5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тыс. рублей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97222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398548"/>
            <a:ext cx="8563772" cy="652886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Организация и проведение досуговых мероприятий для жителей муниципального образования 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на 2022 год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16" y="3710408"/>
            <a:ext cx="3852339" cy="2889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000" y="885662"/>
            <a:ext cx="3996655" cy="2738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35" y="1139663"/>
            <a:ext cx="3062672" cy="544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647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398548"/>
            <a:ext cx="9667017" cy="10086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Организация и проведение мероприятий 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по сохранению и развитию местных традиций и обрядов 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муниципального образования на 2022 год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49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39205" y="1700213"/>
            <a:ext cx="10363853" cy="4083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Основные мероприятия программы: 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 Торжественное поздравление жителей МО </a:t>
            </a:r>
            <a:r>
              <a:rPr lang="ru-RU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№7 от 70 лет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с днём рождения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, поздравление жителей МО </a:t>
            </a:r>
            <a:r>
              <a:rPr lang="ru-RU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МО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№ 7 с днём свадьбы (50, 60, 70 лет)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 «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Рождённый на Васильевском острове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» (Чествование новорожденных) 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  Клуб полезного досуга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Приняли участие в мероприятиях всего –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2400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человек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Общий объем средств, израсходованных на данные цели - </a:t>
            </a:r>
            <a:r>
              <a:rPr lang="en-US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19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72</a:t>
            </a:r>
            <a:r>
              <a:rPr lang="en-US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,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9</a:t>
            </a:r>
            <a:r>
              <a:rPr lang="en-US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тыс. рублей</a:t>
            </a:r>
          </a:p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b="1" dirty="0">
              <a:solidFill>
                <a:schemeClr val="tx1">
                  <a:lumMod val="75000"/>
                  <a:lumOff val="25000"/>
                </a:schemeClr>
              </a:solidFill>
              <a:latin typeface="Montserrat Light" panose="00000400000000000000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44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Основные параметры бюджета 202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2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года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B6115F2-BE2B-47A0-92A9-2D1F567EAB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417952"/>
              </p:ext>
            </p:extLst>
          </p:nvPr>
        </p:nvGraphicFramePr>
        <p:xfrm>
          <a:off x="589827" y="2339611"/>
          <a:ext cx="8615521" cy="197616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131558">
                  <a:extLst>
                    <a:ext uri="{9D8B030D-6E8A-4147-A177-3AD203B41FA5}">
                      <a16:colId xmlns:a16="http://schemas.microsoft.com/office/drawing/2014/main" val="3351461639"/>
                    </a:ext>
                  </a:extLst>
                </a:gridCol>
                <a:gridCol w="3483963">
                  <a:extLst>
                    <a:ext uri="{9D8B030D-6E8A-4147-A177-3AD203B41FA5}">
                      <a16:colId xmlns:a16="http://schemas.microsoft.com/office/drawing/2014/main" val="2097978172"/>
                    </a:ext>
                  </a:extLst>
                </a:gridCol>
              </a:tblGrid>
              <a:tr h="69611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Доходы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68 827,0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8554093"/>
                  </a:ext>
                </a:extLst>
              </a:tr>
              <a:tr h="45270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Расходы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78 541,8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5264714"/>
                  </a:ext>
                </a:extLst>
              </a:tr>
              <a:tr h="61384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Дефицит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ontserrat Medium" panose="00000600000000000000" pitchFamily="2" charset="-52"/>
                          <a:ea typeface="+mn-ea"/>
                          <a:cs typeface="+mn-cs"/>
                        </a:rPr>
                        <a:t>9 714,8</a:t>
                      </a:r>
                    </a:p>
                  </a:txBody>
                  <a:tcPr marL="121920" marR="121920" marT="45693" marB="4569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6277797"/>
                  </a:ext>
                </a:extLst>
              </a:tr>
            </a:tbl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 (тыс. руб.)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875090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547087"/>
            <a:ext cx="9088256" cy="10086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Торжественное поздравление жителей МО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МО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№7 от 70 лет и старше с днём рождения, поздравление жителей МО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МО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№ 7 с днём свадьбы (50,60,70 лет)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4" y="0"/>
            <a:ext cx="1" cy="141413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4" y="813621"/>
            <a:ext cx="10216926" cy="2277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975" indent="-180975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2022 году поздравили с Днем рождения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2000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жителей округа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Общий объем средств, израсходованных на данные цели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–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1 581,0 тыс. руб.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756" y="2600786"/>
            <a:ext cx="2780740" cy="37076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28" y="2600786"/>
            <a:ext cx="4936565" cy="370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164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19950"/>
            <a:ext cx="9088256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Чествование новорожденных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813621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23151" y="894761"/>
            <a:ext cx="9518715" cy="110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2022 году памятную медаль «Рожденный на Васильевском» получили </a:t>
            </a:r>
            <a:r>
              <a:rPr lang="ru-RU" sz="16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96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детей.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Общий объем средств, израсходованных на данные цели – </a:t>
            </a:r>
            <a:r>
              <a:rPr lang="ru-RU" sz="16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290,6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тыс. руб.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19" y="1903453"/>
            <a:ext cx="3444684" cy="45929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20" y="1869251"/>
            <a:ext cx="3466313" cy="46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94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19950"/>
            <a:ext cx="9088256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Клуб полезного досуга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813621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23151" y="894761"/>
            <a:ext cx="9518715" cy="110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мероприятиях приняли участие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300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человек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Общий объем средств, израсходованных на данные цели –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101,3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тыс. руб.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Picture 2" descr="\\Nikolay-pc\общая папка\ИГОРЬ 2020\Третий возраст\Фото\IMG_6416.jpg">
            <a:extLst>
              <a:ext uri="{FF2B5EF4-FFF2-40B4-BE49-F238E27FC236}">
                <a16:creationId xmlns:a16="http://schemas.microsoft.com/office/drawing/2014/main" id="{8B1F1C9C-F8A6-4E74-8617-8C355D04A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7" y="1931683"/>
            <a:ext cx="3935828" cy="253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33" y="1875060"/>
            <a:ext cx="3314690" cy="24860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577" y="3521450"/>
            <a:ext cx="4136420" cy="310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552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545035"/>
            <a:ext cx="9667017" cy="10086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Организация и проведение местных и участие в организации и проведении  городских праздничных и иных зрелищных мероприятий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39205" y="1700213"/>
            <a:ext cx="10255795" cy="4083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 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Основные мероприятия программы: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День полного освобождения Ленинграда от фашистской блокады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День Победы советского народа в Великой Отечественной войне 1941-1945 годов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Международный день пожилых людей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День матери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Международный день инвалидов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Новый год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День местного самоуправления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Общее количество охваченного населения – </a:t>
            </a: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9 550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человек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Общий объем средств, израсходованных на данные цели – </a:t>
            </a:r>
            <a:r>
              <a:rPr lang="ru-RU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6 465,7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тыс. рублей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2418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День полного освобождения Ленинграда</a:t>
            </a:r>
            <a:b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от фашистской блокады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83356" y="1193307"/>
            <a:ext cx="10008645" cy="110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Выдано </a:t>
            </a:r>
            <a:r>
              <a:rPr lang="ru-RU" sz="16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400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памятных подарков жителям блокадного Ленинграда, ветеранам ВОВ, труженикам тыла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Торжественно-траурная церемония возложения венков и цветов у мемориальной доски Тани Савичевой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03475" y="5920114"/>
            <a:ext cx="853205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- </a:t>
            </a:r>
            <a:r>
              <a:rPr lang="ru-RU" sz="1600" b="1" dirty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344,0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тыс. рублей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376" y="2300969"/>
            <a:ext cx="4566024" cy="342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510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День Победы советского народа в Великой Отечественной войне 1941-1945 годов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1051433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13313" y="934476"/>
            <a:ext cx="9518715" cy="1107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Вручение памятных подарков, торжественно-траурные мероприятия, посвященные Дню Победы в Великой Отечественной войне 1941-1945 гг. В мероприятии приняли участие </a:t>
            </a:r>
            <a:r>
              <a:rPr lang="ru-RU" sz="16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450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человек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5868034" y="5416419"/>
            <a:ext cx="505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– </a:t>
            </a:r>
            <a:r>
              <a:rPr lang="ru-RU" altLang="ru-RU" sz="1600" b="1" dirty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936,0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тыс.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81" y="1943168"/>
            <a:ext cx="3469341" cy="46257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17" y="1726408"/>
            <a:ext cx="4858615" cy="364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458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День Матери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118021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464822" y="1722350"/>
            <a:ext cx="3988645" cy="524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мероприятии приняли участие </a:t>
            </a:r>
            <a:r>
              <a:rPr lang="ru-RU" sz="16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400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 семей с детьми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385134" y="2549308"/>
            <a:ext cx="48846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- </a:t>
            </a:r>
            <a:r>
              <a:rPr lang="ru-RU" altLang="ru-RU" sz="1600" b="1" dirty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304,0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тыс.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99" y="365849"/>
            <a:ext cx="4615308" cy="61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034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Международный день инвалидов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0"/>
            <a:ext cx="0" cy="118021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583356" y="831548"/>
            <a:ext cx="9518715" cy="524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мероприятии приняли участие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750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человек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583356" y="2719138"/>
            <a:ext cx="44055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- </a:t>
            </a:r>
            <a:r>
              <a:rPr lang="ru-RU" altLang="ru-RU" sz="1600" b="1" dirty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386,0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тыс. рублей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20C68C-F8EE-467A-BDCB-9770EFEA2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350" y="1355760"/>
            <a:ext cx="4587508" cy="359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8658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Международный день пожилого человека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6" y="743102"/>
            <a:ext cx="9518715" cy="649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 мероприятии приняли участие </a:t>
            </a:r>
            <a:r>
              <a:rPr lang="ru-RU" sz="16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1500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человек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03476" y="5723664"/>
            <a:ext cx="5360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- </a:t>
            </a:r>
            <a:r>
              <a:rPr lang="ru-RU" altLang="ru-RU" sz="1600" b="1" dirty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915,0</a:t>
            </a:r>
            <a:r>
              <a:rPr lang="ru-RU" altLang="ru-RU" sz="1600" dirty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тыс. рублей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883" y="1246945"/>
            <a:ext cx="4035213" cy="53802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02" y="1246945"/>
            <a:ext cx="3330265" cy="444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707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Новый год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59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603476" y="743102"/>
            <a:ext cx="9518715" cy="649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Общее количество участников </a:t>
            </a:r>
            <a:r>
              <a:rPr lang="ru-RU" sz="16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8320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человек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5297357" y="3521552"/>
            <a:ext cx="50743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Новогодние представления для детей – </a:t>
            </a:r>
            <a:r>
              <a:rPr lang="ru-RU" altLang="ru-RU" b="1" dirty="0">
                <a:solidFill>
                  <a:srgbClr val="21778B"/>
                </a:solidFill>
                <a:latin typeface="Montserrat SemiBold" panose="00000700000000000000" pitchFamily="2" charset="-52"/>
                <a:ea typeface="+mj-ea"/>
                <a:cs typeface="+mj-cs"/>
              </a:rPr>
              <a:t>1 600</a:t>
            </a: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 человек</a:t>
            </a: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Вручение подарок - </a:t>
            </a:r>
            <a:r>
              <a:rPr lang="ru-RU" altLang="ru-RU" b="1" dirty="0">
                <a:solidFill>
                  <a:srgbClr val="21778B"/>
                </a:solidFill>
                <a:latin typeface="Montserrat SemiBold" panose="00000700000000000000" pitchFamily="2" charset="-52"/>
                <a:ea typeface="+mj-ea"/>
                <a:cs typeface="+mj-cs"/>
              </a:rPr>
              <a:t>2 120</a:t>
            </a: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 </a:t>
            </a: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человек</a:t>
            </a: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Сувенирная продукция (календари) для жителей округа – </a:t>
            </a:r>
            <a:r>
              <a:rPr lang="ru-RU" altLang="ru-RU" b="1" dirty="0">
                <a:solidFill>
                  <a:srgbClr val="21778B"/>
                </a:solidFill>
                <a:latin typeface="Montserrat SemiBold" panose="00000700000000000000" pitchFamily="2" charset="-52"/>
                <a:ea typeface="+mj-ea"/>
                <a:cs typeface="+mj-cs"/>
              </a:rPr>
              <a:t>6 000</a:t>
            </a: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 </a:t>
            </a: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человек</a:t>
            </a: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Уличные гулянья - </a:t>
            </a:r>
            <a:r>
              <a:rPr lang="ru-RU" altLang="ru-RU" b="1" dirty="0">
                <a:solidFill>
                  <a:srgbClr val="21778B"/>
                </a:solidFill>
                <a:latin typeface="Montserrat SemiBold" panose="00000700000000000000" pitchFamily="2" charset="-52"/>
                <a:ea typeface="+mj-ea"/>
                <a:cs typeface="+mj-cs"/>
              </a:rPr>
              <a:t>200</a:t>
            </a: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</a:rPr>
              <a:t> человек</a:t>
            </a: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2A136D-C08D-41D5-A984-94533F38DFA9}"/>
              </a:ext>
            </a:extLst>
          </p:cNvPr>
          <p:cNvSpPr txBox="1"/>
          <p:nvPr/>
        </p:nvSpPr>
        <p:spPr>
          <a:xfrm>
            <a:off x="636901" y="5788991"/>
            <a:ext cx="97347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- </a:t>
            </a:r>
            <a:r>
              <a:rPr lang="ru-RU" sz="1600" b="1" dirty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3 574,7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тыс. руб.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58" y="1374486"/>
            <a:ext cx="3461904" cy="259642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24" y="204235"/>
            <a:ext cx="4040095" cy="30300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50" y="2994395"/>
            <a:ext cx="1902759" cy="25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34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Выделенные средства обеспечивают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6" name="Объект 4">
            <a:extLst>
              <a:ext uri="{FF2B5EF4-FFF2-40B4-BE49-F238E27FC236}">
                <a16:creationId xmlns:a16="http://schemas.microsoft.com/office/drawing/2014/main" id="{AE1F51A3-D9BF-47C0-97F4-BFE5E008C006}"/>
              </a:ext>
            </a:extLst>
          </p:cNvPr>
          <p:cNvSpPr txBox="1">
            <a:spLocks/>
          </p:cNvSpPr>
          <p:nvPr/>
        </p:nvSpPr>
        <p:spPr>
          <a:xfrm>
            <a:off x="589827" y="1988448"/>
            <a:ext cx="7410254" cy="3823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en-US" sz="2000" b="0" u="none" strike="noStrike" dirty="0">
                <a:solidFill>
                  <a:srgbClr val="21778B"/>
                </a:solidFill>
                <a:effectLst/>
                <a:latin typeface="Montserrat Black" panose="00000A00000000000000" pitchFamily="2" charset="-52"/>
              </a:rPr>
              <a:t>#1</a:t>
            </a:r>
            <a:r>
              <a:rPr lang="ru-RU" sz="2000" b="0" u="none" strike="noStrike" dirty="0">
                <a:solidFill>
                  <a:srgbClr val="21778B"/>
                </a:solidFill>
                <a:effectLst/>
                <a:latin typeface="Montserrat Black" panose="00000A00000000000000" pitchFamily="2" charset="-52"/>
              </a:rPr>
              <a:t> </a:t>
            </a:r>
            <a:r>
              <a:rPr lang="ru-RU" sz="2000" b="1" dirty="0">
                <a:latin typeface="Montserrat Light" panose="00000400000000000000" pitchFamily="2" charset="-52"/>
              </a:rPr>
              <a:t>Содержание органов местного самоуправления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#</a:t>
            </a:r>
            <a:r>
              <a:rPr lang="ru-RU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2 </a:t>
            </a:r>
            <a:r>
              <a:rPr lang="ru-RU" sz="2000" b="1" dirty="0">
                <a:latin typeface="Montserrat Light" panose="00000400000000000000" pitchFamily="2" charset="-52"/>
              </a:rPr>
              <a:t>Исполнение отдельных государственных полномочий по составлению протоколов об административных правонарушениях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#</a:t>
            </a:r>
            <a:r>
              <a:rPr lang="ru-RU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3 </a:t>
            </a:r>
            <a:r>
              <a:rPr lang="ru-RU" sz="2000" b="1" dirty="0">
                <a:latin typeface="Montserrat Light" panose="00000400000000000000" pitchFamily="2" charset="-52"/>
              </a:rPr>
              <a:t>Исполнение отдельных государственных полномочий по опеке и попечительству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#</a:t>
            </a:r>
            <a:r>
              <a:rPr lang="ru-RU" sz="2000" dirty="0">
                <a:solidFill>
                  <a:srgbClr val="21778B"/>
                </a:solidFill>
                <a:latin typeface="Montserrat Black" panose="00000A00000000000000" pitchFamily="2" charset="-52"/>
              </a:rPr>
              <a:t>4 </a:t>
            </a:r>
            <a:r>
              <a:rPr lang="ru-RU" sz="2000" b="1" dirty="0">
                <a:latin typeface="Montserrat Light" panose="00000400000000000000" pitchFamily="2" charset="-52"/>
              </a:rPr>
              <a:t>Реализацию целевых программ</a:t>
            </a:r>
          </a:p>
          <a:p>
            <a:pPr marL="0" indent="0">
              <a:spcBef>
                <a:spcPts val="1800"/>
              </a:spcBef>
              <a:buNone/>
            </a:pPr>
            <a:endParaRPr lang="ru-RU" sz="2000" b="1" dirty="0">
              <a:latin typeface="Montserrat Light" panose="00000400000000000000" pitchFamily="2" charset="-52"/>
            </a:endParaRPr>
          </a:p>
          <a:p>
            <a:pPr marL="0" indent="0">
              <a:spcBef>
                <a:spcPts val="1800"/>
              </a:spcBef>
              <a:buNone/>
            </a:pPr>
            <a:endParaRPr lang="ru-RU" sz="2000" b="1" dirty="0">
              <a:latin typeface="Montserrat Light" panose="00000400000000000000" pitchFamily="2" charset="-52"/>
            </a:endParaRP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endParaRPr lang="ru-RU" sz="2000" b="1" dirty="0"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070163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274708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День местного самоуправления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31893"/>
            <a:ext cx="0" cy="1416148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60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4823095" y="2833297"/>
            <a:ext cx="6344437" cy="16466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2500" dirty="0">
                <a:latin typeface="Montserrat Medium" panose="00000600000000000000" pitchFamily="2" charset="-52"/>
              </a:rPr>
              <a:t>Общая сумма </a:t>
            </a:r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– </a:t>
            </a:r>
            <a:r>
              <a:rPr lang="ru-RU" sz="25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6,00 </a:t>
            </a:r>
            <a:r>
              <a:rPr lang="ru-RU" sz="2500" b="1" dirty="0">
                <a:solidFill>
                  <a:srgbClr val="21778B"/>
                </a:solidFill>
                <a:latin typeface="Montserrat Medium" panose="00000600000000000000" pitchFamily="2" charset="-52"/>
              </a:rPr>
              <a:t> </a:t>
            </a:r>
            <a:r>
              <a:rPr lang="ru-RU" sz="2500" dirty="0">
                <a:latin typeface="Montserrat Medium" panose="00000600000000000000" pitchFamily="2" charset="-52"/>
              </a:rPr>
              <a:t>тыс. руб.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br>
              <a:rPr lang="ru-RU" sz="2500" dirty="0">
                <a:latin typeface="Montserrat Medium" panose="00000600000000000000" pitchFamily="2" charset="-52"/>
              </a:rPr>
            </a:br>
            <a:r>
              <a:rPr lang="ru-RU" sz="2500" dirty="0">
                <a:latin typeface="Montserrat Medium" panose="00000600000000000000" pitchFamily="2" charset="-52"/>
              </a:rPr>
              <a:t>Охват населения </a:t>
            </a:r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– </a:t>
            </a:r>
            <a:r>
              <a:rPr lang="ru-RU" sz="25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 </a:t>
            </a:r>
            <a:r>
              <a:rPr lang="ru-RU" sz="2500" dirty="0">
                <a:latin typeface="Montserrat Medium" panose="00000600000000000000" pitchFamily="2" charset="-52"/>
              </a:rPr>
              <a:t>человека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4922127" y="1482976"/>
            <a:ext cx="6135339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78DA5"/>
              </a:buClr>
              <a:buSzPct val="120000"/>
            </a:pPr>
            <a:r>
              <a:rPr lang="ru-RU" altLang="ru-R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Поздравление почетных жителей муниципального образования муниципальный округ №7</a:t>
            </a:r>
            <a:br>
              <a:rPr lang="ru-RU" altLang="ru-R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</a:br>
            <a:b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</a:b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84" y="1384255"/>
            <a:ext cx="3638436" cy="485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765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372247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Проведение работ по военно-патриотическому </a:t>
            </a:r>
            <a:b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воспитанию  граждан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61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200722" y="1389434"/>
            <a:ext cx="495823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78DA5"/>
              </a:buClr>
              <a:buSzPct val="120000"/>
            </a:pPr>
            <a:r>
              <a:rPr lang="ru-RU" altLang="ru-R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Основные мероприятия:</a:t>
            </a: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endParaRPr lang="ru-RU" altLang="ru-RU" sz="2300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Вахты памяти у мемориальных досок </a:t>
            </a: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endParaRPr lang="ru-RU" altLang="ru-RU" sz="2300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Общее количество охваченного населения </a:t>
            </a:r>
          </a:p>
          <a:p>
            <a:pPr marL="285750" indent="-28575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160 человек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2A136D-C08D-41D5-A984-94533F38DFA9}"/>
              </a:ext>
            </a:extLst>
          </p:cNvPr>
          <p:cNvSpPr txBox="1"/>
          <p:nvPr/>
        </p:nvSpPr>
        <p:spPr>
          <a:xfrm>
            <a:off x="6200722" y="5393183"/>
            <a:ext cx="51792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Мероприятия проходили без финансирования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8" y="1874282"/>
            <a:ext cx="5243620" cy="39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802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372247"/>
            <a:ext cx="9210365" cy="2466646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Обеспечение условий для развития на территории муниципального образования физической культуры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и массового спорта, организации и проведению официальных физкультурных мероприятий, физкультурно-оздоровительных мероприятий и спортивных мероприятий муниципального образования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2514749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62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697166" y="2838893"/>
            <a:ext cx="11342434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78DA5"/>
              </a:buClr>
              <a:buSzPct val="120000"/>
            </a:pPr>
            <a:r>
              <a:rPr lang="ru-RU" altLang="ru-RU" sz="2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-52"/>
                <a:ea typeface="+mj-ea"/>
                <a:cs typeface="+mj-cs"/>
              </a:rPr>
              <a:t>Основные мероприятия программы: </a:t>
            </a:r>
          </a:p>
          <a:p>
            <a:pPr marL="342900" indent="-34290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Проведение физкультурно-оздоровительных мероприятий для жителей (тренажерный зал, бассейн)</a:t>
            </a:r>
          </a:p>
          <a:p>
            <a:pPr marL="342900" indent="-34290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Организация и проведение спортивных соревнований (</a:t>
            </a:r>
            <a:r>
              <a:rPr lang="ru-RU" alt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велоквест</a:t>
            </a: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) </a:t>
            </a:r>
          </a:p>
          <a:p>
            <a:pPr marL="342900" indent="-34290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Скандинавская ходьба</a:t>
            </a:r>
          </a:p>
          <a:p>
            <a:pPr marL="342900" indent="-342900"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Массажная кровать</a:t>
            </a:r>
          </a:p>
          <a:p>
            <a:pPr>
              <a:buClr>
                <a:srgbClr val="278DA5"/>
              </a:buClr>
              <a:buSzPct val="120000"/>
            </a:pPr>
            <a:endParaRPr lang="ru-RU" altLang="ru-RU" sz="2000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>
              <a:buClr>
                <a:srgbClr val="278DA5"/>
              </a:buClr>
              <a:buSzPct val="120000"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Количество охваченного населения </a:t>
            </a:r>
            <a:r>
              <a:rPr lang="ru-RU" altLang="ru-RU" sz="2000" b="1" dirty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1546</a:t>
            </a: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человек</a:t>
            </a:r>
          </a:p>
          <a:p>
            <a:pPr>
              <a:buClr>
                <a:srgbClr val="278DA5"/>
              </a:buClr>
              <a:buSzPct val="120000"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-  </a:t>
            </a:r>
            <a:r>
              <a:rPr lang="ru-RU" altLang="ru-RU" sz="2000" b="1" dirty="0">
                <a:solidFill>
                  <a:srgbClr val="21778B"/>
                </a:solidFill>
                <a:latin typeface="Montserrat Black" panose="00000A00000000000000" pitchFamily="2" charset="-52"/>
                <a:ea typeface="+mj-ea"/>
                <a:cs typeface="+mj-cs"/>
              </a:rPr>
              <a:t>498,8</a:t>
            </a:r>
            <a:r>
              <a:rPr lang="ru-RU" alt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</a:t>
            </a: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тыс. рублей</a:t>
            </a:r>
          </a:p>
          <a:p>
            <a:pPr>
              <a:buClr>
                <a:srgbClr val="278DA5"/>
              </a:buClr>
              <a:buSzPct val="120000"/>
            </a:pPr>
            <a:endParaRPr lang="ru-RU" altLang="ru-RU" sz="2000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34755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372247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Проведение физкультурно-оздоровительных мероприятий для жителей МО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МО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63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132897" y="3549402"/>
            <a:ext cx="8895242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Всего в мероприятиях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приняли участие:</a:t>
            </a: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Занятия в тренажерном зале –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220 чел./ 1200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посещений</a:t>
            </a: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Организация и проведение спортивных соревнований 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(</a:t>
            </a:r>
            <a:r>
              <a:rPr lang="ru-RU" alt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велоквест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50 чел. - 1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мероприятия) </a:t>
            </a:r>
            <a:endParaRPr lang="ru-RU" alt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Скандинавская ходьба –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20 чел./ 135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посещений</a:t>
            </a: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Занятия по плаванию в бассейне –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187 чел./ 1496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посещений</a:t>
            </a: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Массажная кровать -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12 чел. / 66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посещений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94" r="59314" b="11634"/>
          <a:stretch/>
        </p:blipFill>
        <p:spPr>
          <a:xfrm>
            <a:off x="4580518" y="1450575"/>
            <a:ext cx="2679155" cy="2537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140" y="1444711"/>
            <a:ext cx="2369946" cy="479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603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559104"/>
            <a:ext cx="9210365" cy="100869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603476" y="-85058"/>
            <a:ext cx="1" cy="1785271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64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455917" y="2147981"/>
            <a:ext cx="5234699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78DA5"/>
              </a:buClr>
              <a:buSzPct val="120000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Проведено </a:t>
            </a:r>
            <a:r>
              <a:rPr lang="ru-RU" altLang="ru-RU" sz="2000" b="1" dirty="0">
                <a:solidFill>
                  <a:srgbClr val="21778B"/>
                </a:solidFill>
                <a:latin typeface="Montserrat ExtraBold" panose="00000900000000000000" pitchFamily="2" charset="-52"/>
                <a:ea typeface="+mj-ea"/>
                <a:cs typeface="+mj-cs"/>
              </a:rPr>
              <a:t>40 встреч 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с жителями округа</a:t>
            </a:r>
          </a:p>
          <a:p>
            <a:pPr>
              <a:buClr>
                <a:srgbClr val="278DA5"/>
              </a:buClr>
              <a:buSzPct val="120000"/>
            </a:pPr>
            <a:endParaRPr lang="ru-RU" alt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  <a:p>
            <a:pPr>
              <a:buClr>
                <a:srgbClr val="278DA5"/>
              </a:buClr>
              <a:buSzPct val="120000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В связи с ограничительными мерами обучение неработающего населения в 2022  году проводилось в индивидуальном порядке при посещении МКУ «СЦ «Радуга» (вручались памятки)</a:t>
            </a:r>
          </a:p>
          <a:p>
            <a:pPr>
              <a:buClr>
                <a:srgbClr val="278DA5"/>
              </a:buClr>
              <a:buSzPct val="120000"/>
            </a:pPr>
            <a:endParaRPr lang="ru-RU" alt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  <a:p>
            <a:pPr>
              <a:buClr>
                <a:srgbClr val="278DA5"/>
              </a:buClr>
              <a:buSzPct val="120000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Приняли участие </a:t>
            </a:r>
            <a:r>
              <a:rPr lang="ru-RU" altLang="ru-RU" sz="1600" b="1" dirty="0">
                <a:solidFill>
                  <a:srgbClr val="21778B"/>
                </a:solidFill>
                <a:latin typeface="Montserrat ExtraBold" panose="00000900000000000000" pitchFamily="2" charset="-52"/>
                <a:ea typeface="+mj-ea"/>
                <a:cs typeface="+mj-cs"/>
              </a:rPr>
              <a:t>800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человек </a:t>
            </a:r>
          </a:p>
          <a:p>
            <a:pPr>
              <a:buClr>
                <a:srgbClr val="278DA5"/>
              </a:buClr>
              <a:buSzPct val="120000"/>
            </a:pPr>
            <a:endParaRPr lang="ru-RU" alt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  <a:p>
            <a:pPr>
              <a:buClr>
                <a:srgbClr val="278DA5"/>
              </a:buClr>
              <a:buSzPct val="120000"/>
            </a:pP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Общий объем средств, израсходованных на данные цели – </a:t>
            </a:r>
            <a:r>
              <a:rPr lang="ru-RU" altLang="ru-RU" sz="1600" b="1" dirty="0">
                <a:solidFill>
                  <a:srgbClr val="21778B"/>
                </a:solidFill>
                <a:latin typeface="Montserrat ExtraBold" panose="00000900000000000000" pitchFamily="2" charset="-52"/>
                <a:ea typeface="+mj-ea"/>
                <a:cs typeface="+mj-cs"/>
              </a:rPr>
              <a:t>24,0</a:t>
            </a:r>
            <a:r>
              <a:rPr lang="ru-RU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 тыс. руб.</a:t>
            </a:r>
          </a:p>
          <a:p>
            <a:pPr>
              <a:buClr>
                <a:srgbClr val="278DA5"/>
              </a:buClr>
              <a:buSzPct val="120000"/>
            </a:pPr>
            <a:endParaRPr lang="ru-RU" altLang="ru-RU" sz="16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054" y="2147981"/>
            <a:ext cx="4770947" cy="357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416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545035"/>
            <a:ext cx="9667017" cy="1008692"/>
          </a:xfrm>
        </p:spPr>
        <p:txBody>
          <a:bodyPr>
            <a:noAutofit/>
          </a:bodyPr>
          <a:lstStyle/>
          <a:p>
            <a:r>
              <a:rPr lang="ru-RU" sz="2000" b="1" dirty="0"/>
              <a:t>Участие в организации и финансировании мероприятий по временному трудоустройству несовершеннолетних в возрасте от 14 до 18 лет в свободное от учебы время, безработных граждан, испытывающих трудности в поиске работы, безработных граждан в возрасте от 18 до 20 лет, имеющих среднее профессиональное образование и ищущих работу впервые, в порядке, установленном Правительством Санкт-Петербурга»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5" y="0"/>
            <a:ext cx="0" cy="1407240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65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0B64570-80AD-48B4-A40E-E61F08FE310F}"/>
              </a:ext>
            </a:extLst>
          </p:cNvPr>
          <p:cNvSpPr txBox="1">
            <a:spLocks/>
          </p:cNvSpPr>
          <p:nvPr/>
        </p:nvSpPr>
        <p:spPr>
          <a:xfrm>
            <a:off x="221489" y="1700213"/>
            <a:ext cx="7279978" cy="4608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Основные мероприятия программы: 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1800" dirty="0"/>
              <a:t>Участие в организации и финансировании мероприятий по временному трудоустройству несовершеннолетних в возрасте от 14 до 18 лет в свободное от учебы время, безработных граждан, испытывающих трудности в поиске работы, безработных граждан в возрасте от 18 до 20 лет, имеющих среднее профессиональное образование и ищущих работу впервые, в порядке, установленном Правительством Санкт-Петербурга в 2022 году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Общее количество охваченного населения –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10</a:t>
            </a:r>
            <a:r>
              <a:rPr lang="en-US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человек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Общий объем средств, израсходованных на данные цели – </a:t>
            </a:r>
            <a:r>
              <a:rPr lang="ru-RU" sz="18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198,92</a:t>
            </a:r>
            <a:r>
              <a:rPr lang="en-US" sz="1800" dirty="0">
                <a:solidFill>
                  <a:srgbClr val="21778B"/>
                </a:solidFill>
                <a:latin typeface="Montserrat Black" panose="00000A00000000000000" pitchFamily="2" charset="-52"/>
              </a:rPr>
              <a:t>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тыс. рублей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21778B"/>
              </a:buClr>
              <a:buSzPct val="120000"/>
            </a:pP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Montserrat Medium" panose="00000600000000000000" pitchFamily="2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B24E135-65EF-4871-919C-2B5C090F6A7D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36" y="1833384"/>
            <a:ext cx="3509714" cy="467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757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6" y="372247"/>
            <a:ext cx="9210365" cy="100869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Основные Мероприятия проводимые </a:t>
            </a:r>
            <a:b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МКУ «СЦ «Радуга» без финансирования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>
            <a:off x="603476" y="-85058"/>
            <a:ext cx="0" cy="1206084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489913" y="-1677708"/>
            <a:ext cx="2611057" cy="4017698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66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D46DD0-CB4B-4ADC-B93C-F6121A2A5CBC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D2D8-8F8C-4222-AC82-88F68DA8AE7A}"/>
              </a:ext>
            </a:extLst>
          </p:cNvPr>
          <p:cNvSpPr txBox="1"/>
          <p:nvPr/>
        </p:nvSpPr>
        <p:spPr>
          <a:xfrm>
            <a:off x="481366" y="1265597"/>
            <a:ext cx="9210365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Организация художественных конкурсов, выставок посвященных различным праздничным датам</a:t>
            </a: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Занятия в изостудии МКУ «СЦ «Радуга» для жителей округа</a:t>
            </a:r>
          </a:p>
          <a:p>
            <a:pPr marL="342900" indent="-342900">
              <a:spcBef>
                <a:spcPts val="600"/>
              </a:spcBef>
              <a:buClr>
                <a:srgbClr val="278DA5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  <a:ea typeface="+mj-ea"/>
                <a:cs typeface="+mj-cs"/>
              </a:rPr>
              <a:t>Организация совместных мероприятий с районной администрацией, с подростково-молодежными клубами, с домом детского творчества «На 9-ой линии», с библиотеками, с общественными организациями и т.д.</a:t>
            </a: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  <a:p>
            <a:pPr>
              <a:spcBef>
                <a:spcPts val="600"/>
              </a:spcBef>
              <a:buClr>
                <a:srgbClr val="278DA5"/>
              </a:buClr>
              <a:buSzPct val="120000"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  <a:latin typeface="Montserrat SemiBold" panose="00000700000000000000" pitchFamily="2" charset="-52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6" y="3339721"/>
            <a:ext cx="4332487" cy="29687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06" y="3402053"/>
            <a:ext cx="3792071" cy="284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133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929519-F2CC-4672-80A3-F8A10EC4E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59" y="693725"/>
            <a:ext cx="4741143" cy="547055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A12BF0-1133-43D7-9E14-AC4C9976A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42" y="678321"/>
            <a:ext cx="4890095" cy="5501358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414EDE-F64A-4BD7-9A9D-46EE4020B0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7A704-AFAA-441E-B30F-AEA5FB27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394" y="2513221"/>
            <a:ext cx="9325213" cy="1574403"/>
          </a:xfrm>
        </p:spPr>
        <p:txBody>
          <a:bodyPr>
            <a:noAutofit/>
          </a:bodyPr>
          <a:lstStyle/>
          <a:p>
            <a:pPr algn="ctr"/>
            <a:r>
              <a:rPr lang="ru-RU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Спасибо за внимание!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EC86DFB5-6847-4B65-97C8-0FD9B921149F}"/>
              </a:ext>
            </a:extLst>
          </p:cNvPr>
          <p:cNvCxnSpPr>
            <a:cxnSpLocks/>
          </p:cNvCxnSpPr>
          <p:nvPr/>
        </p:nvCxnSpPr>
        <p:spPr>
          <a:xfrm>
            <a:off x="9758149" y="5751865"/>
            <a:ext cx="2433851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1B86D58-43F1-4913-9CE7-7C762E8D8C14}"/>
              </a:ext>
            </a:extLst>
          </p:cNvPr>
          <p:cNvCxnSpPr>
            <a:cxnSpLocks/>
          </p:cNvCxnSpPr>
          <p:nvPr/>
        </p:nvCxnSpPr>
        <p:spPr>
          <a:xfrm>
            <a:off x="0" y="980381"/>
            <a:ext cx="7306574" cy="0"/>
          </a:xfrm>
          <a:prstGeom prst="line">
            <a:avLst/>
          </a:prstGeom>
          <a:ln w="3810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16D4CC4-40F4-4C6D-9796-7CF53C948D6F}"/>
              </a:ext>
            </a:extLst>
          </p:cNvPr>
          <p:cNvSpPr txBox="1"/>
          <p:nvPr/>
        </p:nvSpPr>
        <p:spPr>
          <a:xfrm>
            <a:off x="134655" y="373545"/>
            <a:ext cx="74131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sz="18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</a:b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Отчет об исполнении бюджета местной администрации МО </a:t>
            </a:r>
            <a:r>
              <a:rPr lang="ru-RU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МО</a:t>
            </a: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  <a:t> №7</a:t>
            </a:r>
            <a:b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 panose="00000400000000000000" pitchFamily="2" charset="-52"/>
                <a:ea typeface="+mj-ea"/>
                <a:cs typeface="+mj-cs"/>
              </a:rPr>
            </a:br>
            <a:endParaRPr lang="ru-RU" sz="1600" b="1" dirty="0">
              <a:solidFill>
                <a:schemeClr val="tx1">
                  <a:lumMod val="50000"/>
                  <a:lumOff val="50000"/>
                </a:schemeClr>
              </a:solidFill>
              <a:latin typeface="Montserrat Light" panose="00000400000000000000" pitchFamily="2" charset="-52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26197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Статьи расходов бюджета МО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МО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№7 (%) 202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2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год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7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3993E42-2E9A-4341-9949-3855F3FEDF87}"/>
              </a:ext>
            </a:extLst>
          </p:cNvPr>
          <p:cNvSpPr/>
          <p:nvPr/>
        </p:nvSpPr>
        <p:spPr>
          <a:xfrm rot="17107824">
            <a:off x="-1017282" y="6318892"/>
            <a:ext cx="1455068" cy="128862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6A58448-8506-4552-B453-FBB3362FF870}"/>
              </a:ext>
            </a:extLst>
          </p:cNvPr>
          <p:cNvSpPr/>
          <p:nvPr/>
        </p:nvSpPr>
        <p:spPr>
          <a:xfrm rot="15909340">
            <a:off x="-1555319" y="5652124"/>
            <a:ext cx="2205108" cy="2622163"/>
          </a:xfrm>
          <a:prstGeom prst="rect">
            <a:avLst/>
          </a:prstGeom>
          <a:noFill/>
          <a:ln w="28575">
            <a:solidFill>
              <a:srgbClr val="2177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1" name="Объект 3">
            <a:extLst>
              <a:ext uri="{FF2B5EF4-FFF2-40B4-BE49-F238E27FC236}">
                <a16:creationId xmlns:a16="http://schemas.microsoft.com/office/drawing/2014/main" id="{7185C05A-0656-4385-8442-486723EE5A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6701669"/>
              </p:ext>
            </p:extLst>
          </p:nvPr>
        </p:nvGraphicFramePr>
        <p:xfrm>
          <a:off x="1185473" y="1384113"/>
          <a:ext cx="9575321" cy="5190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0103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316" y="826744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Работа с письмами и обращениями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443677" y="322398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 </a:t>
            </a:r>
            <a:r>
              <a:rPr lang="ru-R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МО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 №7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8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75" y="1628272"/>
            <a:ext cx="4569310" cy="504529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600" b="1" dirty="0">
                <a:latin typeface="Montserrat Medium" panose="00000600000000000000" pitchFamily="2" charset="-52"/>
              </a:rPr>
              <a:t>Зарегистрировано писем в 202</a:t>
            </a:r>
            <a:r>
              <a:rPr lang="en-US" sz="3600" b="1" dirty="0">
                <a:latin typeface="Montserrat Medium" panose="00000600000000000000" pitchFamily="2" charset="-52"/>
              </a:rPr>
              <a:t>2</a:t>
            </a:r>
            <a:r>
              <a:rPr lang="ru-RU" sz="3600" b="1" dirty="0">
                <a:latin typeface="Montserrat Medium" panose="00000600000000000000" pitchFamily="2" charset="-52"/>
              </a:rPr>
              <a:t> году:</a:t>
            </a:r>
          </a:p>
          <a:p>
            <a:pPr marL="0" indent="0">
              <a:buNone/>
            </a:pPr>
            <a:endParaRPr lang="ru-RU" sz="3600" b="1" dirty="0">
              <a:latin typeface="Montserrat Medium" panose="00000600000000000000" pitchFamily="2" charset="-52"/>
            </a:endParaRPr>
          </a:p>
          <a:p>
            <a:pPr>
              <a:buClr>
                <a:srgbClr val="21778B"/>
              </a:buClr>
              <a:buSzPct val="120000"/>
            </a:pPr>
            <a:r>
              <a:rPr lang="ru-RU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Вх</a:t>
            </a: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. -  </a:t>
            </a:r>
            <a:r>
              <a:rPr lang="ru-RU" sz="3600" b="1" dirty="0">
                <a:solidFill>
                  <a:srgbClr val="217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-52"/>
              </a:rPr>
              <a:t>2 </a:t>
            </a:r>
            <a:r>
              <a:rPr lang="en-US" sz="3600" b="1" dirty="0">
                <a:solidFill>
                  <a:srgbClr val="217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-52"/>
              </a:rPr>
              <a:t>716</a:t>
            </a:r>
            <a:r>
              <a:rPr lang="ru-RU" sz="3600" b="1" dirty="0">
                <a:solidFill>
                  <a:srgbClr val="217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-52"/>
              </a:rPr>
              <a:t> </a:t>
            </a:r>
          </a:p>
          <a:p>
            <a:pPr>
              <a:buClr>
                <a:srgbClr val="21778B"/>
              </a:buClr>
              <a:buSzPct val="120000"/>
            </a:pPr>
            <a:r>
              <a:rPr lang="ru-RU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Исх. – </a:t>
            </a:r>
            <a:r>
              <a:rPr lang="ru-RU" sz="3600" b="1" dirty="0">
                <a:solidFill>
                  <a:srgbClr val="217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2 </a:t>
            </a:r>
            <a:r>
              <a:rPr lang="en-US" sz="3600" b="1" dirty="0">
                <a:solidFill>
                  <a:srgbClr val="217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032</a:t>
            </a:r>
            <a:endParaRPr lang="ru-RU" sz="3600" b="1" dirty="0">
              <a:solidFill>
                <a:srgbClr val="2177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anose="00000900000000000000" pitchFamily="2" charset="-52"/>
            </a:endParaRPr>
          </a:p>
          <a:p>
            <a:pPr marL="0" indent="0">
              <a:buNone/>
            </a:pPr>
            <a:endParaRPr lang="ru-RU" sz="3600" dirty="0">
              <a:latin typeface="Montserrat Medium" panose="000006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b="1" dirty="0">
                <a:latin typeface="Montserrat Medium" panose="00000600000000000000" pitchFamily="2" charset="-52"/>
              </a:rPr>
              <a:t>Обращений от жителей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b="1" dirty="0">
                <a:latin typeface="Montserrat Medium" panose="00000600000000000000" pitchFamily="2" charset="-52"/>
              </a:rPr>
              <a:t>(устных и письменных): </a:t>
            </a:r>
            <a:r>
              <a:rPr lang="ru-RU" sz="2600" dirty="0">
                <a:latin typeface="Montserrat Medium" panose="00000600000000000000" pitchFamily="2" charset="-52"/>
              </a:rPr>
              <a:t> </a:t>
            </a:r>
            <a:r>
              <a:rPr lang="en-US" sz="3600" b="1" dirty="0">
                <a:solidFill>
                  <a:srgbClr val="278DA5"/>
                </a:solidFill>
                <a:latin typeface="Montserrat Medium" panose="00000600000000000000" pitchFamily="2" charset="-52"/>
              </a:rPr>
              <a:t>438</a:t>
            </a:r>
            <a:endParaRPr lang="ru-RU" sz="3600" b="1" dirty="0">
              <a:solidFill>
                <a:srgbClr val="278DA5"/>
              </a:solidFill>
              <a:latin typeface="Montserrat Black" panose="00000A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600" dirty="0">
              <a:latin typeface="Montserrat Black" panose="00000A00000000000000" pitchFamily="2" charset="-5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2600" b="1" dirty="0">
                <a:latin typeface="Montserrat Light" panose="00000400000000000000" pitchFamily="2" charset="-52"/>
              </a:rPr>
              <a:t>Благоустройство – </a:t>
            </a:r>
            <a:r>
              <a:rPr lang="en-US" sz="2600" b="1" dirty="0">
                <a:latin typeface="Montserrat Light" panose="00000400000000000000" pitchFamily="2" charset="-52"/>
              </a:rPr>
              <a:t>56</a:t>
            </a:r>
            <a:endParaRPr lang="ru-RU" sz="2600" b="1" dirty="0">
              <a:latin typeface="Montserrat ExtraBold" panose="00000900000000000000" pitchFamily="2" charset="-5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2600" b="1" dirty="0">
                <a:latin typeface="Montserrat Light" panose="00000400000000000000" pitchFamily="2" charset="-52"/>
              </a:rPr>
              <a:t>ООП – </a:t>
            </a:r>
            <a:r>
              <a:rPr lang="ru-RU" sz="2600" b="1" dirty="0">
                <a:latin typeface="Montserrat ExtraBold" panose="00000900000000000000" pitchFamily="2" charset="-52"/>
              </a:rPr>
              <a:t>2</a:t>
            </a:r>
            <a:r>
              <a:rPr lang="en-US" sz="2600" b="1" dirty="0">
                <a:latin typeface="Montserrat ExtraBold" panose="00000900000000000000" pitchFamily="2" charset="-52"/>
              </a:rPr>
              <a:t>66 </a:t>
            </a:r>
            <a:endParaRPr lang="ru-RU" sz="2600" b="1" dirty="0">
              <a:latin typeface="Montserrat ExtraBold" panose="00000900000000000000" pitchFamily="2" charset="-52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  <a:buNone/>
            </a:pPr>
            <a:r>
              <a:rPr lang="en-US" sz="2600" b="1" dirty="0">
                <a:latin typeface="Montserrat ExtraBold" panose="00000900000000000000" pitchFamily="2" charset="-52"/>
              </a:rPr>
              <a:t>(</a:t>
            </a:r>
            <a:r>
              <a:rPr lang="ru-RU" sz="2600" b="1" dirty="0">
                <a:latin typeface="Montserrat ExtraBold" panose="00000900000000000000" pitchFamily="2" charset="-52"/>
              </a:rPr>
              <a:t>из них оказано </a:t>
            </a:r>
            <a:r>
              <a:rPr lang="ru-RU" sz="2600" b="1" dirty="0" err="1">
                <a:latin typeface="Montserrat ExtraBold" panose="00000900000000000000" pitchFamily="2" charset="-52"/>
              </a:rPr>
              <a:t>гос.услуг</a:t>
            </a:r>
            <a:r>
              <a:rPr lang="ru-RU" sz="2600" b="1" dirty="0">
                <a:latin typeface="Montserrat ExtraBold" panose="00000900000000000000" pitchFamily="2" charset="-52"/>
              </a:rPr>
              <a:t>: </a:t>
            </a:r>
            <a:r>
              <a:rPr lang="ru-RU" sz="2900" b="1" dirty="0">
                <a:solidFill>
                  <a:srgbClr val="278DA5"/>
                </a:solidFill>
                <a:latin typeface="Montserrat ExtraBold" panose="00000900000000000000" pitchFamily="2" charset="-52"/>
              </a:rPr>
              <a:t>54</a:t>
            </a:r>
            <a:r>
              <a:rPr lang="ru-RU" sz="2600" b="1" dirty="0">
                <a:latin typeface="Montserrat ExtraBold" panose="00000900000000000000" pitchFamily="2" charset="-52"/>
              </a:rPr>
              <a:t>)  </a:t>
            </a:r>
            <a:r>
              <a:rPr lang="ru-RU" sz="2600" b="1" dirty="0">
                <a:latin typeface="Montserrat Light" panose="00000400000000000000" pitchFamily="2" charset="-52"/>
              </a:rPr>
              <a:t>                                                 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2600" b="1" dirty="0">
                <a:latin typeface="Montserrat Light" panose="00000400000000000000" pitchFamily="2" charset="-52"/>
              </a:rPr>
              <a:t>Иные – </a:t>
            </a:r>
            <a:r>
              <a:rPr lang="ru-RU" sz="2600" b="1" dirty="0">
                <a:latin typeface="Montserrat ExtraBold" panose="00000900000000000000" pitchFamily="2" charset="-52"/>
              </a:rPr>
              <a:t>17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21778B"/>
              </a:buClr>
              <a:buSzPct val="120000"/>
            </a:pPr>
            <a:r>
              <a:rPr lang="ru-RU" sz="2600" b="1" dirty="0">
                <a:latin typeface="Montserrat Light" panose="00000400000000000000" pitchFamily="2" charset="-52"/>
              </a:rPr>
              <a:t>Жилищные – </a:t>
            </a:r>
            <a:r>
              <a:rPr lang="ru-RU" sz="2600" b="1" dirty="0">
                <a:latin typeface="Montserrat ExtraBold" panose="00000900000000000000" pitchFamily="2" charset="-52"/>
              </a:rPr>
              <a:t>5</a:t>
            </a:r>
          </a:p>
          <a:p>
            <a:pPr marL="0" indent="0">
              <a:buNone/>
            </a:pPr>
            <a:endParaRPr lang="ru-RU" sz="3600" dirty="0">
              <a:latin typeface="Montserrat Medium" panose="00000600000000000000" pitchFamily="2" charset="-52"/>
            </a:endParaRPr>
          </a:p>
          <a:p>
            <a:endParaRPr lang="ru-RU" dirty="0">
              <a:latin typeface="Montserrat Medium" panose="00000600000000000000" pitchFamily="2" charset="-52"/>
            </a:endParaRPr>
          </a:p>
          <a:p>
            <a:endParaRPr lang="ru-RU" dirty="0">
              <a:latin typeface="Montserrat Medium" panose="00000600000000000000" pitchFamily="2" charset="-5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BE9577-2D89-46CD-97E4-9832233975BF}"/>
              </a:ext>
            </a:extLst>
          </p:cNvPr>
          <p:cNvSpPr txBox="1"/>
          <p:nvPr/>
        </p:nvSpPr>
        <p:spPr>
          <a:xfrm>
            <a:off x="5054453" y="2823552"/>
            <a:ext cx="553754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Montserrat Medium" panose="00000600000000000000" pitchFamily="2" charset="-52"/>
              </a:rPr>
              <a:t> </a:t>
            </a:r>
            <a:r>
              <a:rPr lang="ru-RU" sz="2000" b="1" dirty="0">
                <a:latin typeface="Montserrat Medium" panose="00000600000000000000" pitchFamily="2" charset="-52"/>
              </a:rPr>
              <a:t>Обращений от организаций:   </a:t>
            </a: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169</a:t>
            </a:r>
          </a:p>
          <a:p>
            <a:r>
              <a:rPr lang="ru-RU" sz="2000" b="1" dirty="0">
                <a:latin typeface="Montserrat Black" panose="00000A00000000000000" pitchFamily="2" charset="-52"/>
              </a:rPr>
              <a:t>Обращений и запросов от ИОГВ: </a:t>
            </a: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803</a:t>
            </a:r>
          </a:p>
          <a:p>
            <a:endParaRPr lang="ru-RU" sz="2000" dirty="0">
              <a:solidFill>
                <a:srgbClr val="21778B"/>
              </a:solidFill>
              <a:latin typeface="Montserrat Black" panose="00000A00000000000000" pitchFamily="2" charset="-5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latin typeface="Montserrat Light" panose="00000400000000000000"/>
              </a:rPr>
              <a:t>Проведено проверок прокуратуры </a:t>
            </a:r>
            <a:r>
              <a:rPr lang="ru-RU" b="1" dirty="0">
                <a:solidFill>
                  <a:srgbClr val="21778B"/>
                </a:solidFill>
                <a:latin typeface="Montserrat Light" panose="00000400000000000000"/>
              </a:rPr>
              <a:t>– </a:t>
            </a:r>
            <a:r>
              <a:rPr lang="ru-RU" b="1" dirty="0">
                <a:latin typeface="Montserrat Light" panose="00000400000000000000"/>
              </a:rPr>
              <a:t>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latin typeface="Montserrat Light" panose="00000400000000000000"/>
              </a:rPr>
              <a:t>Поступило запросов прокуратуры - 33</a:t>
            </a: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Издано Решений МС –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24</a:t>
            </a: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заседаний МС  -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10</a:t>
            </a: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Проведено публичных слушаний – 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Black" panose="00000A00000000000000" pitchFamily="2" charset="-52"/>
              </a:rPr>
              <a:t>3</a:t>
            </a: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Издано газет «ВП» -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8</a:t>
            </a: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Издано бюллетеней –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1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0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Montserrat ExtraBold" panose="00000900000000000000" pitchFamily="2" charset="-52"/>
            </a:endParaRPr>
          </a:p>
          <a:p>
            <a:pPr marL="285750" indent="-285750">
              <a:buClr>
                <a:srgbClr val="21778B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anose="00000400000000000000" pitchFamily="2" charset="-52"/>
              </a:rPr>
              <a:t>Зарегистрировано НПА в РЕГИСТРЕ –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-52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376448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8FB3C-1521-4E1C-8A67-9495CEA2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75" y="259403"/>
            <a:ext cx="9895437" cy="10086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Отдельные государственные полномочия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2AF0AD-8974-4EDE-88DC-F5B7A049CEB7}"/>
              </a:ext>
            </a:extLst>
          </p:cNvPr>
          <p:cNvSpPr txBox="1">
            <a:spLocks/>
          </p:cNvSpPr>
          <p:nvPr/>
        </p:nvSpPr>
        <p:spPr>
          <a:xfrm>
            <a:off x="603475" y="619580"/>
            <a:ext cx="9895437" cy="1008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0000600000000000000" pitchFamily="2" charset="-52"/>
              </a:rPr>
              <a:t>опека и попечительство 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638F673-1164-4AA0-B29E-EAE05824BCC4}"/>
              </a:ext>
            </a:extLst>
          </p:cNvPr>
          <p:cNvCxnSpPr>
            <a:cxnSpLocks/>
          </p:cNvCxnSpPr>
          <p:nvPr/>
        </p:nvCxnSpPr>
        <p:spPr>
          <a:xfrm flipH="1">
            <a:off x="589827" y="0"/>
            <a:ext cx="13648" cy="1186207"/>
          </a:xfrm>
          <a:prstGeom prst="line">
            <a:avLst/>
          </a:prstGeom>
          <a:ln w="57150">
            <a:solidFill>
              <a:srgbClr val="2177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B2A6D7-FE8F-48A3-BE8E-3C006F501489}"/>
              </a:ext>
            </a:extLst>
          </p:cNvPr>
          <p:cNvSpPr/>
          <p:nvPr/>
        </p:nvSpPr>
        <p:spPr>
          <a:xfrm rot="19896460">
            <a:off x="10383490" y="-1650787"/>
            <a:ext cx="2843206" cy="4487779"/>
          </a:xfrm>
          <a:prstGeom prst="rect">
            <a:avLst/>
          </a:prstGeom>
          <a:solidFill>
            <a:srgbClr val="21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C6A1FA2-51E9-4124-A7D5-E6E542C3CFD7}"/>
              </a:ext>
            </a:extLst>
          </p:cNvPr>
          <p:cNvSpPr/>
          <p:nvPr/>
        </p:nvSpPr>
        <p:spPr>
          <a:xfrm rot="1668222">
            <a:off x="11198073" y="1668309"/>
            <a:ext cx="2225445" cy="3149507"/>
          </a:xfrm>
          <a:prstGeom prst="rect">
            <a:avLst/>
          </a:prstGeom>
          <a:solidFill>
            <a:srgbClr val="21778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3CA05A-AB01-42D0-BA5C-8457D82D9759}"/>
              </a:ext>
            </a:extLst>
          </p:cNvPr>
          <p:cNvSpPr/>
          <p:nvPr/>
        </p:nvSpPr>
        <p:spPr>
          <a:xfrm rot="2866706">
            <a:off x="9240935" y="-1164975"/>
            <a:ext cx="1722272" cy="188838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Номер слайда 19">
            <a:extLst>
              <a:ext uri="{FF2B5EF4-FFF2-40B4-BE49-F238E27FC236}">
                <a16:creationId xmlns:a16="http://schemas.microsoft.com/office/drawing/2014/main" id="{DFF93FDA-1BFE-4B3E-A6CE-891AE2C5AFA3}"/>
              </a:ext>
            </a:extLst>
          </p:cNvPr>
          <p:cNvSpPr txBox="1">
            <a:spLocks/>
          </p:cNvSpPr>
          <p:nvPr/>
        </p:nvSpPr>
        <p:spPr>
          <a:xfrm>
            <a:off x="8730471" y="63084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204285-A943-476E-9601-C7D5504F4695}" type="slidenum">
              <a:rPr lang="ru-RU" sz="1800" smtClean="0">
                <a:solidFill>
                  <a:srgbClr val="21778B"/>
                </a:solidFill>
                <a:latin typeface="Montserrat Light" panose="00000400000000000000" pitchFamily="2" charset="-52"/>
              </a:rPr>
              <a:pPr/>
              <a:t>9</a:t>
            </a:fld>
            <a:endParaRPr lang="ru-RU" sz="1800" dirty="0">
              <a:solidFill>
                <a:srgbClr val="21778B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61FCBC9-F247-4E60-BFCE-E4DC1EEFF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475" y="1628272"/>
            <a:ext cx="4705372" cy="4454214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2021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b="1" dirty="0">
                <a:latin typeface="Montserrat Medium" panose="00000600000000000000" pitchFamily="2" charset="-52"/>
              </a:rPr>
              <a:t>Число поступивших сообщений о нарушении прав детей – </a:t>
            </a:r>
            <a:r>
              <a:rPr lang="ru-RU" sz="16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25 </a:t>
            </a:r>
            <a:r>
              <a:rPr lang="ru-RU" sz="1600" b="1" dirty="0">
                <a:latin typeface="Montserrat Medium" panose="00000600000000000000" pitchFamily="2" charset="-52"/>
              </a:rPr>
              <a:t>из них:</a:t>
            </a:r>
          </a:p>
          <a:p>
            <a:pPr marL="0" indent="0">
              <a:spcBef>
                <a:spcPts val="600"/>
              </a:spcBef>
              <a:buNone/>
            </a:pPr>
            <a:endParaRPr lang="ru-RU" sz="1600" dirty="0">
              <a:latin typeface="Montserrat Medium" panose="00000600000000000000" pitchFamily="2" charset="-52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Montserrat Medium" panose="00000600000000000000" pitchFamily="2" charset="-52"/>
              </a:rPr>
              <a:t>1. О выявлении детей, оставшихся без попечения родителей – 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4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600" dirty="0">
                <a:latin typeface="Montserrat Medium" panose="00000600000000000000" pitchFamily="2" charset="-52"/>
              </a:rPr>
              <a:t>2. О выявлении детей, находящихся в обстановке, представляющей угрозу их жизни, здоровью, или препятствующей воспитанию –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BE9577-2D89-46CD-97E4-9832233975BF}"/>
              </a:ext>
            </a:extLst>
          </p:cNvPr>
          <p:cNvSpPr txBox="1"/>
          <p:nvPr/>
        </p:nvSpPr>
        <p:spPr>
          <a:xfrm>
            <a:off x="5595814" y="1595698"/>
            <a:ext cx="5394741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21778B"/>
                </a:solidFill>
                <a:latin typeface="Montserrat Black" panose="00000A00000000000000" pitchFamily="2" charset="-52"/>
              </a:rPr>
              <a:t>2022 </a:t>
            </a:r>
          </a:p>
          <a:p>
            <a:pPr>
              <a:spcBef>
                <a:spcPts val="600"/>
              </a:spcBef>
            </a:pPr>
            <a:r>
              <a:rPr lang="ru-RU" sz="1600" b="1" dirty="0">
                <a:latin typeface="Montserrat Medium" panose="00000600000000000000" pitchFamily="2" charset="-52"/>
              </a:rPr>
              <a:t>Число поступивших сообщений о нарушении прав детей – </a:t>
            </a:r>
            <a:r>
              <a:rPr lang="ru-RU" sz="1600" b="1" dirty="0">
                <a:solidFill>
                  <a:srgbClr val="21778B"/>
                </a:solidFill>
                <a:latin typeface="Montserrat ExtraBold" panose="00000900000000000000" pitchFamily="2" charset="-52"/>
              </a:rPr>
              <a:t>31 </a:t>
            </a:r>
            <a:r>
              <a:rPr lang="ru-RU" sz="1600" b="1" dirty="0">
                <a:latin typeface="Montserrat Medium" panose="00000600000000000000" pitchFamily="2" charset="-52"/>
              </a:rPr>
              <a:t>из них: </a:t>
            </a:r>
          </a:p>
          <a:p>
            <a:pPr>
              <a:spcBef>
                <a:spcPts val="600"/>
              </a:spcBef>
            </a:pPr>
            <a:endParaRPr lang="ru-RU" sz="1600" dirty="0">
              <a:latin typeface="Montserrat Medium" panose="00000600000000000000" pitchFamily="2" charset="-52"/>
            </a:endParaRPr>
          </a:p>
          <a:p>
            <a:pPr>
              <a:spcBef>
                <a:spcPts val="600"/>
              </a:spcBef>
            </a:pPr>
            <a:r>
              <a:rPr lang="ru-RU" sz="1600" dirty="0">
                <a:latin typeface="Montserrat Medium" panose="00000600000000000000" pitchFamily="2" charset="-52"/>
              </a:rPr>
              <a:t>1. О выявлении детей, оставшихся без попечения родителей –  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4</a:t>
            </a:r>
          </a:p>
          <a:p>
            <a:pPr>
              <a:spcBef>
                <a:spcPts val="600"/>
              </a:spcBef>
            </a:pPr>
            <a:r>
              <a:rPr lang="ru-RU" sz="1600" dirty="0">
                <a:latin typeface="Montserrat Medium" panose="00000600000000000000" pitchFamily="2" charset="-52"/>
              </a:rPr>
              <a:t>2. О выявлении детей, находящихся в обстановке, представляющей угрозу их жизни, здоровью, или препятствующей воспитанию – </a:t>
            </a:r>
            <a:r>
              <a:rPr lang="ru-RU" sz="1600" dirty="0">
                <a:solidFill>
                  <a:srgbClr val="21778B"/>
                </a:solidFill>
                <a:latin typeface="Montserrat Black" panose="00000A00000000000000" pitchFamily="2" charset="-52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5504029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4428</Words>
  <Application>Microsoft Office PowerPoint</Application>
  <PresentationFormat>Широкоэкранный</PresentationFormat>
  <Paragraphs>888</Paragraphs>
  <Slides>67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81" baseType="lpstr">
      <vt:lpstr>Arial</vt:lpstr>
      <vt:lpstr>Arial Black</vt:lpstr>
      <vt:lpstr>Calibri</vt:lpstr>
      <vt:lpstr>Calibri Light</vt:lpstr>
      <vt:lpstr>Franklin Gothic Medium</vt:lpstr>
      <vt:lpstr>Montserrat Black</vt:lpstr>
      <vt:lpstr>Montserrat ExtraBold</vt:lpstr>
      <vt:lpstr>Montserrat Light</vt:lpstr>
      <vt:lpstr>Montserrat Medium</vt:lpstr>
      <vt:lpstr>Montserrat SemiBold</vt:lpstr>
      <vt:lpstr>Open Sans SemiBold</vt:lpstr>
      <vt:lpstr>Times New Roman</vt:lpstr>
      <vt:lpstr>Тема Office</vt:lpstr>
      <vt:lpstr>Acrobat Document</vt:lpstr>
      <vt:lpstr>ОТЧЕТ 2022</vt:lpstr>
      <vt:lpstr> о результатах своей деятельности и деятельности местной администрации, в том числе о решении вопросов, поставленных представительным органом муниципального образования </vt:lpstr>
      <vt:lpstr>Краткие сведения</vt:lpstr>
      <vt:lpstr>Динамика доходов</vt:lpstr>
      <vt:lpstr>Основные параметры бюджета 2022 года</vt:lpstr>
      <vt:lpstr>Выделенные средства обеспечивают</vt:lpstr>
      <vt:lpstr>Статьи расходов бюджета МО МО №7 (%) 2022 год</vt:lpstr>
      <vt:lpstr>Работа с письмами и обращениями</vt:lpstr>
      <vt:lpstr>Отдельные государственные полномочия</vt:lpstr>
      <vt:lpstr>Работа  с семьей (опекаемые, приемные семьи)</vt:lpstr>
      <vt:lpstr>Прием жителей специалистами ОТДЕЛА  ОПЕКИ И ПОПЕЧИТЕЛЬСТВА</vt:lpstr>
      <vt:lpstr>Анализ результатов судебной деятельности по защите прав несовершеннолетних: </vt:lpstr>
      <vt:lpstr>БЛАГОУСТРОЙСТВО  территории МО МО №7   в 2022 году</vt:lpstr>
      <vt:lpstr>ВЦП «Благоустройство территории в 2022 году» </vt:lpstr>
      <vt:lpstr>Биржевая линия В.О.,  д. 1/1 лит. З</vt:lpstr>
      <vt:lpstr>Биржевая линия В.О.,  д. 1/1 лит. З</vt:lpstr>
      <vt:lpstr>11-я линия В.О., д. 16 –  12-я линия В.О., д. 7 </vt:lpstr>
      <vt:lpstr>Презентация PowerPoint</vt:lpstr>
      <vt:lpstr>Уборка территории</vt:lpstr>
      <vt:lpstr>Установка детского оборудования</vt:lpstr>
      <vt:lpstr>Посадка цветов в вазоны и клумбы</vt:lpstr>
      <vt:lpstr>Посадка деревьев и кустарников</vt:lpstr>
      <vt:lpstr>Организация санитарных рубок, а также удаление аварийных,  больных деревьев и кустарников </vt:lpstr>
      <vt:lpstr>Ремонт (восстановление) газонов </vt:lpstr>
      <vt:lpstr>Покраска ограждений газонов</vt:lpstr>
      <vt:lpstr>Презентация PowerPoint</vt:lpstr>
      <vt:lpstr>Завоз песка в песочницы</vt:lpstr>
      <vt:lpstr>Новогоднее оформление</vt:lpstr>
      <vt:lpstr>Сравнение выполнения работ по благоустройству за период  с 2011 по 2022 годы</vt:lpstr>
      <vt:lpstr>Сравнение выполнения работ по благоустройству за период  с 2011 по 2022 годы</vt:lpstr>
      <vt:lpstr>Сравнение выполнения работ по благоустройству за период  с 2011 по 2022 годы</vt:lpstr>
      <vt:lpstr>Планы на 2023 год</vt:lpstr>
      <vt:lpstr>7-я линия В.О., д.6 </vt:lpstr>
      <vt:lpstr>17-я линия В.О., д.18 лит. Г</vt:lpstr>
      <vt:lpstr>сми</vt:lpstr>
      <vt:lpstr>Средства массовой информации</vt:lpstr>
      <vt:lpstr>ПРОФИЛАКТИКА</vt:lpstr>
      <vt:lpstr>Издание информационных материалов</vt:lpstr>
      <vt:lpstr>Издание информационных материалов</vt:lpstr>
      <vt:lpstr>Издание информационных материалов</vt:lpstr>
      <vt:lpstr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vt:lpstr>
      <vt:lpstr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vt:lpstr>
      <vt:lpstr>«Участие в профилактике терроризма и экстремизма, а также в минимизации и (или) ликвидации последствий их проявлений на территории муниципального образования в форме и порядке, установленных федеральным законодательством и законодательством Санкт-Петербурга»</vt:lpstr>
      <vt:lpstr>Социальная работа в 2022 году</vt:lpstr>
      <vt:lpstr>Ведомственные целевые  программы на 2022 год  (далее - ВЦП):</vt:lpstr>
      <vt:lpstr>Реализация ведомственных целевых программ МКУ «СЦ «Радуга»</vt:lpstr>
      <vt:lpstr>Организация и проведение досуговых мероприятий  для жителей муниципального образования  на 2022 год</vt:lpstr>
      <vt:lpstr>Организация и проведение досуговых мероприятий для жителей муниципального образования  на 2022 год</vt:lpstr>
      <vt:lpstr>Организация и проведение мероприятий  по сохранению и развитию местных традиций и обрядов  муниципального образования на 2022 год</vt:lpstr>
      <vt:lpstr>Торжественное поздравление жителей МО МО №7 от 70 лет и старше с днём рождения, поздравление жителей МО МО № 7 с днём свадьбы (50,60,70 лет)</vt:lpstr>
      <vt:lpstr>Чествование новорожденных</vt:lpstr>
      <vt:lpstr>Клуб полезного досуга</vt:lpstr>
      <vt:lpstr>Организация и проведение местных и участие в организации и проведении  городских праздничных и иных зрелищных мероприятий</vt:lpstr>
      <vt:lpstr>День полного освобождения Ленинграда от фашистской блокады</vt:lpstr>
      <vt:lpstr>День Победы советского народа в Великой Отечественной войне 1941-1945 годов</vt:lpstr>
      <vt:lpstr>День Матери</vt:lpstr>
      <vt:lpstr>Международный день инвалидов</vt:lpstr>
      <vt:lpstr>Международный день пожилого человека</vt:lpstr>
      <vt:lpstr>Новый год</vt:lpstr>
      <vt:lpstr>День местного самоуправления</vt:lpstr>
      <vt:lpstr>Проведение работ по военно-патриотическому  воспитанию  граждан</vt:lpstr>
      <vt:lpstr>Обеспечение условий для развития на территории муниципального образования физической культуры и массового спорта, организации и проведению официальных физкультурных мероприятий, физкультурно-оздоровительных мероприятий и спортивных мероприятий муниципального образования</vt:lpstr>
      <vt:lpstr>Проведение физкультурно-оздоровительных мероприятий для жителей МО МО №7</vt:lpstr>
      <vt:lpstr>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</vt:lpstr>
      <vt:lpstr>Участие в организации и финансировании мероприятий по временному трудоустройству несовершеннолетних в возрасте от 14 до 18 лет в свободное от учебы время, безработных граждан, испытывающих трудности в поиске работы, безработных граждан в возрасте от 18 до 20 лет, имеющих среднее профессиональное образование и ищущих работу впервые, в порядке, установленном Правительством Санкт-Петербурга»</vt:lpstr>
      <vt:lpstr>Основные Мероприятия проводимые  МКУ «СЦ «Радуга» без финансирования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233</cp:revision>
  <cp:lastPrinted>2023-03-15T12:42:40Z</cp:lastPrinted>
  <dcterms:created xsi:type="dcterms:W3CDTF">2021-03-09T11:07:40Z</dcterms:created>
  <dcterms:modified xsi:type="dcterms:W3CDTF">2023-03-27T12:00:07Z</dcterms:modified>
</cp:coreProperties>
</file>