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2" r:id="rId1"/>
  </p:sldMasterIdLst>
  <p:notesMasterIdLst>
    <p:notesMasterId r:id="rId72"/>
  </p:notesMasterIdLst>
  <p:sldIdLst>
    <p:sldId id="277" r:id="rId2"/>
    <p:sldId id="1417" r:id="rId3"/>
    <p:sldId id="1415" r:id="rId4"/>
    <p:sldId id="1416" r:id="rId5"/>
    <p:sldId id="491" r:id="rId6"/>
    <p:sldId id="492" r:id="rId7"/>
    <p:sldId id="1185" r:id="rId8"/>
    <p:sldId id="1186" r:id="rId9"/>
    <p:sldId id="1187" r:id="rId10"/>
    <p:sldId id="1188" r:id="rId11"/>
    <p:sldId id="1189" r:id="rId12"/>
    <p:sldId id="1190" r:id="rId13"/>
    <p:sldId id="1191" r:id="rId14"/>
    <p:sldId id="1192" r:id="rId15"/>
    <p:sldId id="1193" r:id="rId16"/>
    <p:sldId id="1406" r:id="rId17"/>
    <p:sldId id="1407" r:id="rId18"/>
    <p:sldId id="1408" r:id="rId19"/>
    <p:sldId id="1418" r:id="rId20"/>
    <p:sldId id="1419" r:id="rId21"/>
    <p:sldId id="1420" r:id="rId22"/>
    <p:sldId id="1421" r:id="rId23"/>
    <p:sldId id="1422" r:id="rId24"/>
    <p:sldId id="1409" r:id="rId25"/>
    <p:sldId id="1410" r:id="rId26"/>
    <p:sldId id="1411" r:id="rId27"/>
    <p:sldId id="1412" r:id="rId28"/>
    <p:sldId id="1413" r:id="rId29"/>
    <p:sldId id="1414" r:id="rId30"/>
    <p:sldId id="1382" r:id="rId31"/>
    <p:sldId id="1443" r:id="rId32"/>
    <p:sldId id="1444" r:id="rId33"/>
    <p:sldId id="1445" r:id="rId34"/>
    <p:sldId id="1447" r:id="rId35"/>
    <p:sldId id="1252" r:id="rId36"/>
    <p:sldId id="1219" r:id="rId37"/>
    <p:sldId id="1220" r:id="rId38"/>
    <p:sldId id="1221" r:id="rId39"/>
    <p:sldId id="1223" r:id="rId40"/>
    <p:sldId id="1224" r:id="rId41"/>
    <p:sldId id="1222" r:id="rId42"/>
    <p:sldId id="1225" r:id="rId43"/>
    <p:sldId id="1226" r:id="rId44"/>
    <p:sldId id="1423" r:id="rId45"/>
    <p:sldId id="1399" r:id="rId46"/>
    <p:sldId id="1424" r:id="rId47"/>
    <p:sldId id="1321" r:id="rId48"/>
    <p:sldId id="1425" r:id="rId49"/>
    <p:sldId id="1426" r:id="rId50"/>
    <p:sldId id="1427" r:id="rId51"/>
    <p:sldId id="1428" r:id="rId52"/>
    <p:sldId id="1429" r:id="rId53"/>
    <p:sldId id="1430" r:id="rId54"/>
    <p:sldId id="1431" r:id="rId55"/>
    <p:sldId id="1432" r:id="rId56"/>
    <p:sldId id="1433" r:id="rId57"/>
    <p:sldId id="1434" r:id="rId58"/>
    <p:sldId id="1435" r:id="rId59"/>
    <p:sldId id="1436" r:id="rId60"/>
    <p:sldId id="1437" r:id="rId61"/>
    <p:sldId id="1438" r:id="rId62"/>
    <p:sldId id="1439" r:id="rId63"/>
    <p:sldId id="1440" r:id="rId64"/>
    <p:sldId id="1441" r:id="rId65"/>
    <p:sldId id="1442" r:id="rId66"/>
    <p:sldId id="1367" r:id="rId67"/>
    <p:sldId id="1401" r:id="rId68"/>
    <p:sldId id="1402" r:id="rId69"/>
    <p:sldId id="1449" r:id="rId70"/>
    <p:sldId id="1450" r:id="rId71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25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997B1"/>
    <a:srgbClr val="21778B"/>
    <a:srgbClr val="278DA5"/>
    <a:srgbClr val="FFFFFF"/>
    <a:srgbClr val="ABD3EB"/>
    <a:srgbClr val="ABDFEB"/>
    <a:srgbClr val="6DC8DD"/>
    <a:srgbClr val="B2CFD8"/>
    <a:srgbClr val="8FBA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14" y="108"/>
      </p:cViewPr>
      <p:guideLst>
        <p:guide orient="horz" pos="1638"/>
        <p:guide pos="25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783093545161663E-2"/>
          <c:y val="9.0940684538294403E-2"/>
          <c:w val="0.78941385967596889"/>
          <c:h val="0.745802053740060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(млн)</c:v>
                </c:pt>
              </c:strCache>
            </c:strRef>
          </c:tx>
          <c:spPr>
            <a:gradFill rotWithShape="1">
              <a:gsLst>
                <a:gs pos="0">
                  <a:srgbClr val="21778B"/>
                </a:gs>
                <a:gs pos="68000">
                  <a:srgbClr val="278DA5"/>
                </a:gs>
                <a:gs pos="83000">
                  <a:srgbClr val="2CA2BE"/>
                </a:gs>
                <a:gs pos="100000">
                  <a:srgbClr val="67C3CF"/>
                </a:gs>
              </a:gsLst>
              <a:lin scaled="1"/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72</c:v>
                </c:pt>
                <c:pt idx="1">
                  <c:v>78</c:v>
                </c:pt>
                <c:pt idx="2">
                  <c:v>91</c:v>
                </c:pt>
                <c:pt idx="3">
                  <c:v>97</c:v>
                </c:pt>
                <c:pt idx="4">
                  <c:v>110</c:v>
                </c:pt>
                <c:pt idx="5">
                  <c:v>102</c:v>
                </c:pt>
                <c:pt idx="6">
                  <c:v>92</c:v>
                </c:pt>
                <c:pt idx="7">
                  <c:v>97</c:v>
                </c:pt>
                <c:pt idx="8">
                  <c:v>69</c:v>
                </c:pt>
                <c:pt idx="9">
                  <c:v>67</c:v>
                </c:pt>
                <c:pt idx="1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49-44EF-93DD-D6C02CB5B2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"/>
        <c:axId val="38387712"/>
        <c:axId val="38524416"/>
      </c:barChart>
      <c:catAx>
        <c:axId val="3838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Montserrat SemiBold" panose="00000700000000000000" pitchFamily="2" charset="-52"/>
                <a:ea typeface="+mn-ea"/>
                <a:cs typeface="+mn-cs"/>
              </a:defRPr>
            </a:pPr>
            <a:endParaRPr lang="ru-RU"/>
          </a:p>
        </c:txPr>
        <c:crossAx val="38524416"/>
        <c:crosses val="autoZero"/>
        <c:auto val="1"/>
        <c:lblAlgn val="ctr"/>
        <c:lblOffset val="100"/>
        <c:noMultiLvlLbl val="0"/>
      </c:catAx>
      <c:valAx>
        <c:axId val="38524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Montserrat Medium" panose="00000600000000000000" pitchFamily="2" charset="-52"/>
                <a:ea typeface="+mn-ea"/>
                <a:cs typeface="+mn-cs"/>
              </a:defRPr>
            </a:pPr>
            <a:endParaRPr lang="ru-RU"/>
          </a:p>
        </c:txPr>
        <c:crossAx val="3838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Montserrat Medium" panose="000006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56167474698754"/>
          <c:y val="0.12234890632601648"/>
          <c:w val="0.42663582766572528"/>
          <c:h val="0.787112902992731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(%)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17515F"/>
              </a:solidFill>
            </c:spPr>
            <c:extLst>
              <c:ext xmlns:c16="http://schemas.microsoft.com/office/drawing/2014/chart" uri="{C3380CC4-5D6E-409C-BE32-E72D297353CC}">
                <c16:uniqueId val="{00000006-1BD3-4251-A315-3588F6271A93}"/>
              </c:ext>
            </c:extLst>
          </c:dPt>
          <c:dPt>
            <c:idx val="1"/>
            <c:bubble3D val="0"/>
            <c:spPr>
              <a:solidFill>
                <a:srgbClr val="21778B"/>
              </a:solidFill>
            </c:spPr>
            <c:extLst>
              <c:ext xmlns:c16="http://schemas.microsoft.com/office/drawing/2014/chart" uri="{C3380CC4-5D6E-409C-BE32-E72D297353CC}">
                <c16:uniqueId val="{00000007-1BD3-4251-A315-3588F6271A93}"/>
              </c:ext>
            </c:extLst>
          </c:dPt>
          <c:dPt>
            <c:idx val="2"/>
            <c:bubble3D val="0"/>
            <c:spPr>
              <a:solidFill>
                <a:srgbClr val="2997B1"/>
              </a:solidFill>
            </c:spPr>
            <c:extLst>
              <c:ext xmlns:c16="http://schemas.microsoft.com/office/drawing/2014/chart" uri="{C3380CC4-5D6E-409C-BE32-E72D297353CC}">
                <c16:uniqueId val="{00000008-1BD3-4251-A315-3588F6271A93}"/>
              </c:ext>
            </c:extLst>
          </c:dPt>
          <c:dPt>
            <c:idx val="3"/>
            <c:bubble3D val="0"/>
            <c:spPr>
              <a:solidFill>
                <a:srgbClr val="8FBAC7"/>
              </a:solidFill>
            </c:spPr>
            <c:extLst>
              <c:ext xmlns:c16="http://schemas.microsoft.com/office/drawing/2014/chart" uri="{C3380CC4-5D6E-409C-BE32-E72D297353CC}">
                <c16:uniqueId val="{00000009-1BD3-4251-A315-3588F6271A93}"/>
              </c:ext>
            </c:extLst>
          </c:dPt>
          <c:dPt>
            <c:idx val="4"/>
            <c:bubble3D val="0"/>
            <c:spPr>
              <a:solidFill>
                <a:srgbClr val="B2CFD8"/>
              </a:solidFill>
            </c:spPr>
            <c:extLst>
              <c:ext xmlns:c16="http://schemas.microsoft.com/office/drawing/2014/chart" uri="{C3380CC4-5D6E-409C-BE32-E72D297353CC}">
                <c16:uniqueId val="{0000000A-1BD3-4251-A315-3588F6271A93}"/>
              </c:ext>
            </c:extLst>
          </c:dPt>
          <c:dPt>
            <c:idx val="5"/>
            <c:bubble3D val="0"/>
            <c:spPr>
              <a:solidFill>
                <a:srgbClr val="ABD3EB"/>
              </a:solidFill>
            </c:spPr>
            <c:extLst>
              <c:ext xmlns:c16="http://schemas.microsoft.com/office/drawing/2014/chart" uri="{C3380CC4-5D6E-409C-BE32-E72D297353CC}">
                <c16:uniqueId val="{0000000B-1BD3-4251-A315-3588F6271A93}"/>
              </c:ext>
            </c:extLst>
          </c:dPt>
          <c:dPt>
            <c:idx val="6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1BD3-4251-A315-3588F6271A93}"/>
              </c:ext>
            </c:extLst>
          </c:dPt>
          <c:dLbls>
            <c:dLbl>
              <c:idx val="6"/>
              <c:layout>
                <c:manualLayout>
                  <c:x val="-2.9795494313210848E-2"/>
                  <c:y val="-4.12935631657758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D3-4251-A315-3588F6271A93}"/>
                </c:ext>
              </c:extLst>
            </c:dLbl>
            <c:dLbl>
              <c:idx val="7"/>
              <c:layout>
                <c:manualLayout>
                  <c:x val="7.1343686205890934E-3"/>
                  <c:y val="-1.9374363648128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D3-4251-A315-3588F6271A93}"/>
                </c:ext>
              </c:extLst>
            </c:dLbl>
            <c:dLbl>
              <c:idx val="8"/>
              <c:layout>
                <c:manualLayout>
                  <c:x val="3.8069772528433944E-2"/>
                  <c:y val="-7.75911996694685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D3-4251-A315-3588F6271A93}"/>
                </c:ext>
              </c:extLst>
            </c:dLbl>
            <c:dLbl>
              <c:idx val="9"/>
              <c:layout>
                <c:manualLayout>
                  <c:x val="9.911939826966068E-2"/>
                  <c:y val="-5.5812617767252923E-3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0,2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BD3-4251-A315-3588F6271A93}"/>
                </c:ext>
              </c:extLst>
            </c:dLbl>
            <c:dLbl>
              <c:idx val="10"/>
              <c:layout>
                <c:manualLayout>
                  <c:x val="4.2971532860348521E-2"/>
                  <c:y val="0.11447752107188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D3-4251-A315-3588F6271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Montserrat SemiBold" panose="00000700000000000000" pitchFamily="2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Благоустройство 25,4%</c:v>
                </c:pt>
                <c:pt idx="1">
                  <c:v>Общегосударственные расходы 34,9%</c:v>
                </c:pt>
                <c:pt idx="2">
                  <c:v>Содержание подведомственного учреждения 11,6 %</c:v>
                </c:pt>
                <c:pt idx="3">
                  <c:v>Культура 11,1 %</c:v>
                </c:pt>
                <c:pt idx="4">
                  <c:v>Социальная политика 14,2%</c:v>
                </c:pt>
                <c:pt idx="5">
                  <c:v>Периодическая печать 1,9%</c:v>
                </c:pt>
                <c:pt idx="6">
                  <c:v>Национальная экономика, национальная безопасность, профессиональная подготовка, переподготовка, физическая культура и спорт и другие вопросы в области образования 0,9 %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25.4</c:v>
                </c:pt>
                <c:pt idx="1">
                  <c:v>34.9</c:v>
                </c:pt>
                <c:pt idx="2">
                  <c:v>11.6</c:v>
                </c:pt>
                <c:pt idx="3">
                  <c:v>11.1</c:v>
                </c:pt>
                <c:pt idx="4">
                  <c:v>14.2</c:v>
                </c:pt>
                <c:pt idx="5">
                  <c:v>1.9</c:v>
                </c:pt>
                <c:pt idx="6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D3-4251-A315-3588F6271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legendEntry>
        <c:idx val="0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ayout>
        <c:manualLayout>
          <c:xMode val="edge"/>
          <c:yMode val="edge"/>
          <c:x val="7.9579577541055799E-3"/>
          <c:y val="8.9273661748625985E-2"/>
          <c:w val="0.47278352339310609"/>
          <c:h val="0.88996787136987421"/>
        </c:manualLayout>
      </c:layout>
      <c:overlay val="1"/>
      <c:spPr>
        <a:noFill/>
        <a:ln w="6350">
          <a:solidFill>
            <a:schemeClr val="bg2">
              <a:lumMod val="20000"/>
              <a:lumOff val="80000"/>
            </a:schemeClr>
          </a:solidFill>
        </a:ln>
        <a:effectLst/>
      </c:spPr>
      <c:txPr>
        <a:bodyPr/>
        <a:lstStyle/>
        <a:p>
          <a:pPr>
            <a:defRPr sz="1100" b="1" kern="1000" baseline="0">
              <a:latin typeface="Montserrat Medium" panose="00000600000000000000" pitchFamily="2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A0ADD8D5-C854-46DD-B7B5-ACDAF38F4E2B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127"/>
            <a:ext cx="5486400" cy="3916740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6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6BC5A5BF-C031-4D01-8F89-52AFD7C3B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97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265DB-13E7-A24F-B3E3-944A074BE7A0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989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265DB-13E7-A24F-B3E3-944A074BE7A0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6586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265DB-13E7-A24F-B3E3-944A074BE7A0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402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D5C9-37CB-49C1-AF4E-A4EA898DA987}" type="datetime1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41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2137-E430-4BB3-8280-07DA4CA83205}" type="datetime1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52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9FE9-964D-489C-9B87-4422D0C939EF}" type="datetime1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85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2CD-40E5-4E6D-ADB6-179EDD3FF5A6}" type="datetime1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746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77F8-2BFD-4BD0-9594-7035372CF968}" type="datetime1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720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C35C-38D4-46FC-9D86-3C40F4D3753F}" type="datetime1">
              <a:rPr lang="ru-RU" smtClean="0"/>
              <a:t>17.04.2025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79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01BA-D2AC-4D99-87F5-A6DC3F57BBC2}" type="datetime1">
              <a:rPr lang="ru-RU" smtClean="0"/>
              <a:t>17.04.2025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142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B69F-1931-4E1A-9528-E5AF5DF85045}" type="datetime1">
              <a:rPr lang="ru-RU" smtClean="0"/>
              <a:t>17.04.2025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4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18E-20DD-4D3F-9F96-925F34F51208}" type="datetime1">
              <a:rPr lang="ru-RU" smtClean="0"/>
              <a:t>17.04.2025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69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9B514ED-8BF7-4B17-9457-1DB822EFAFFC}" type="datetime1">
              <a:rPr lang="ru-RU" smtClean="0"/>
              <a:t>17.04.2025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60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EC8F-02FB-4A74-897A-E6F540C049BA}" type="datetime1">
              <a:rPr lang="ru-RU" smtClean="0"/>
              <a:t>17.04.2025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102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7831DFE-A8F9-44E0-AF99-9C966D3D0B78}" type="datetime1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3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cmo7@yandex.ru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mcmomo7" TargetMode="External"/><Relationship Id="rId4" Type="http://schemas.openxmlformats.org/officeDocument/2006/relationships/hyperlink" Target="http://mo7spb.ru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19388" y="178706"/>
            <a:ext cx="1711372" cy="19746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695" y="1724779"/>
            <a:ext cx="5541576" cy="2127023"/>
          </a:xfrm>
        </p:spPr>
        <p:txBody>
          <a:bodyPr>
            <a:noAutofit/>
          </a:bodyPr>
          <a:lstStyle/>
          <a:p>
            <a:pPr algn="ctr"/>
            <a:b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000" dirty="0">
                <a:solidFill>
                  <a:srgbClr val="0070C0"/>
                </a:solidFill>
                <a:latin typeface="Arial Black" panose="020B0A04020102020204" pitchFamily="34" charset="0"/>
              </a:rPr>
              <a:t>ОТЧЕТ ГЛАВЫ муниципального образования</a:t>
            </a:r>
            <a:endParaRPr lang="ru-RU" sz="8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79" y="144726"/>
            <a:ext cx="1731824" cy="1947752"/>
          </a:xfr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0A425153-A2A9-4711-A15B-F5C46EFE646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797380" y="144726"/>
            <a:ext cx="4484631" cy="1031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Санкт – Петербург</a:t>
            </a:r>
          </a:p>
          <a:p>
            <a:pPr marL="365760" indent="-36576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09 апреля 2025</a:t>
            </a:r>
            <a:r>
              <a:rPr lang="en-US" sz="3500" b="1" dirty="0">
                <a:solidFill>
                  <a:srgbClr val="FF0000"/>
                </a:solidFill>
                <a:latin typeface="Snap ITC" panose="04040A07060A02020202" pitchFamily="82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года</a:t>
            </a:r>
          </a:p>
          <a:p>
            <a:pPr marL="365760" indent="-36576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17:00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2356903" y="3931766"/>
            <a:ext cx="74012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2400" b="1" dirty="0">
                <a:latin typeface="Montserrat ExtraBold" panose="00000900000000000000" pitchFamily="2" charset="-52"/>
              </a:rPr>
              <a:t>об исполнении бюджета муниципального образования муниципальный округ №7</a:t>
            </a:r>
            <a:br>
              <a:rPr lang="ru-RU" sz="2400" b="1" dirty="0">
                <a:latin typeface="Montserrat ExtraBold" panose="00000900000000000000" pitchFamily="2" charset="-52"/>
              </a:rPr>
            </a:br>
            <a:endParaRPr lang="ru-RU" sz="2400" b="1" dirty="0">
              <a:latin typeface="Montserrat ExtraBold" panose="00000900000000000000" pitchFamily="2" charset="-52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 txBox="1">
            <a:spLocks/>
          </p:cNvSpPr>
          <p:nvPr/>
        </p:nvSpPr>
        <p:spPr>
          <a:xfrm>
            <a:off x="452597" y="2618702"/>
            <a:ext cx="5382270" cy="929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0070C0"/>
                </a:solidFill>
                <a:latin typeface="Arial Black" panose="020B0A04020102020204" pitchFamily="34" charset="0"/>
              </a:rPr>
              <a:t>ОТЧЕТ ГЛАВЫ местной администрации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 txBox="1">
            <a:spLocks/>
          </p:cNvSpPr>
          <p:nvPr/>
        </p:nvSpPr>
        <p:spPr>
          <a:xfrm>
            <a:off x="4881054" y="4963481"/>
            <a:ext cx="2677633" cy="1280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2024</a:t>
            </a:r>
            <a:endParaRPr lang="ru-RU" sz="8000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69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Статьи расходов бюджета </a:t>
            </a:r>
            <a:b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МО </a:t>
            </a:r>
            <a:r>
              <a:rPr lang="ru-RU" sz="2400" dirty="0" err="1">
                <a:solidFill>
                  <a:srgbClr val="0070C0"/>
                </a:solidFill>
                <a:latin typeface="Arial Black" panose="020B0A04020102020204" pitchFamily="34" charset="0"/>
              </a:rPr>
              <a:t>МО</a:t>
            </a:r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 №7 (%) 2024 год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185473" y="713427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993E42-2E9A-4341-9949-3855F3FEDF87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A58448-8506-4552-B453-FBB3362FF870}"/>
              </a:ext>
            </a:extLst>
          </p:cNvPr>
          <p:cNvSpPr/>
          <p:nvPr/>
        </p:nvSpPr>
        <p:spPr>
          <a:xfrm rot="15909340">
            <a:off x="-1555319" y="5652124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1" name="Объект 3">
            <a:extLst>
              <a:ext uri="{FF2B5EF4-FFF2-40B4-BE49-F238E27FC236}">
                <a16:creationId xmlns:a16="http://schemas.microsoft.com/office/drawing/2014/main" id="{7185C05A-0656-4385-8442-486723EE5A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994703"/>
              </p:ext>
            </p:extLst>
          </p:nvPr>
        </p:nvGraphicFramePr>
        <p:xfrm>
          <a:off x="1185473" y="1384113"/>
          <a:ext cx="9575321" cy="519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010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58" y="0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Работа с письмами и обращениями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24" y="1241878"/>
            <a:ext cx="4569310" cy="50452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0070C0"/>
                </a:solidFill>
                <a:latin typeface="Montserrat Medium" panose="00000600000000000000" pitchFamily="2" charset="-52"/>
              </a:rPr>
              <a:t>Зарегистрировано писем в 2024 году:</a:t>
            </a:r>
          </a:p>
          <a:p>
            <a:pPr marL="0" indent="0">
              <a:buNone/>
            </a:pPr>
            <a:endParaRPr lang="ru-RU" sz="3600" b="1" dirty="0">
              <a:latin typeface="Montserrat Medium" panose="00000600000000000000" pitchFamily="2" charset="-52"/>
            </a:endParaRPr>
          </a:p>
          <a:p>
            <a:pPr>
              <a:buClr>
                <a:srgbClr val="21778B"/>
              </a:buClr>
              <a:buSzPct val="120000"/>
            </a:pPr>
            <a:r>
              <a:rPr lang="ru-RU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Вх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 -  </a:t>
            </a:r>
            <a:r>
              <a:rPr lang="ru-RU" sz="36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2 222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Исх. – </a:t>
            </a:r>
            <a:r>
              <a:rPr lang="ru-RU" sz="36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1 255</a:t>
            </a:r>
          </a:p>
          <a:p>
            <a:pPr marL="0" indent="0">
              <a:buNone/>
            </a:pPr>
            <a:endParaRPr lang="ru-RU" sz="3600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dirty="0">
                <a:latin typeface="Montserrat Medium" panose="00000600000000000000" pitchFamily="2" charset="-52"/>
              </a:rPr>
              <a:t>Обращений от жителей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dirty="0">
                <a:latin typeface="Montserrat Medium" panose="00000600000000000000" pitchFamily="2" charset="-52"/>
              </a:rPr>
              <a:t>(устных и письменных): </a:t>
            </a:r>
            <a:r>
              <a:rPr lang="ru-RU" sz="2600" dirty="0">
                <a:latin typeface="Montserrat Medium" panose="00000600000000000000" pitchFamily="2" charset="-52"/>
              </a:rPr>
              <a:t> </a:t>
            </a:r>
            <a:r>
              <a:rPr lang="ru-RU" sz="3600" b="1" dirty="0">
                <a:solidFill>
                  <a:srgbClr val="278DA5"/>
                </a:solidFill>
                <a:latin typeface="Montserrat Medium" panose="00000600000000000000" pitchFamily="2" charset="-52"/>
              </a:rPr>
              <a:t>249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dirty="0">
                <a:solidFill>
                  <a:srgbClr val="278DA5"/>
                </a:solidFill>
                <a:latin typeface="Montserrat Black" panose="00000A00000000000000" pitchFamily="2" charset="-52"/>
              </a:rPr>
              <a:t>В том числе обращений через ПОС - 77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600" b="1" dirty="0">
              <a:solidFill>
                <a:srgbClr val="278DA5"/>
              </a:solidFill>
              <a:latin typeface="Montserrat Black" panose="00000A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600" dirty="0">
              <a:latin typeface="Montserrat Black" panose="00000A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  <a:buNone/>
            </a:pPr>
            <a:r>
              <a:rPr lang="en-US" sz="2600" b="1" dirty="0">
                <a:latin typeface="Montserrat ExtraBold" panose="00000900000000000000" pitchFamily="2" charset="-52"/>
              </a:rPr>
              <a:t>(</a:t>
            </a:r>
            <a:r>
              <a:rPr lang="ru-RU" sz="2600" b="1" dirty="0">
                <a:latin typeface="Montserrat ExtraBold" panose="00000900000000000000" pitchFamily="2" charset="-52"/>
              </a:rPr>
              <a:t>из них оказано </a:t>
            </a:r>
            <a:r>
              <a:rPr lang="ru-RU" sz="2600" b="1" dirty="0" err="1">
                <a:latin typeface="Montserrat ExtraBold" panose="00000900000000000000" pitchFamily="2" charset="-52"/>
              </a:rPr>
              <a:t>гос.услуг</a:t>
            </a:r>
            <a:r>
              <a:rPr lang="ru-RU" sz="2600" b="1" dirty="0">
                <a:latin typeface="Montserrat ExtraBold" panose="00000900000000000000" pitchFamily="2" charset="-52"/>
              </a:rPr>
              <a:t>: </a:t>
            </a:r>
            <a:r>
              <a:rPr lang="ru-RU" sz="2900" b="1" dirty="0">
                <a:solidFill>
                  <a:srgbClr val="278DA5"/>
                </a:solidFill>
                <a:latin typeface="Montserrat ExtraBold" panose="00000900000000000000" pitchFamily="2" charset="-52"/>
              </a:rPr>
              <a:t>40</a:t>
            </a:r>
            <a:r>
              <a:rPr lang="ru-RU" sz="2600" b="1" dirty="0">
                <a:latin typeface="Montserrat ExtraBold" panose="00000900000000000000" pitchFamily="2" charset="-52"/>
              </a:rPr>
              <a:t>)  </a:t>
            </a:r>
            <a:r>
              <a:rPr lang="ru-RU" sz="2600" b="1" dirty="0">
                <a:latin typeface="Montserrat Light" panose="00000400000000000000" pitchFamily="2" charset="-52"/>
              </a:rPr>
              <a:t>                                                 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2600" b="1" dirty="0">
                <a:latin typeface="Montserrat Light" panose="00000400000000000000" pitchFamily="2" charset="-52"/>
              </a:rPr>
              <a:t>Иные – </a:t>
            </a:r>
            <a:r>
              <a:rPr lang="ru-RU" sz="2600" b="1" dirty="0">
                <a:latin typeface="Montserrat ExtraBold" panose="00000900000000000000" pitchFamily="2" charset="-52"/>
              </a:rPr>
              <a:t>3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2600" b="1" dirty="0">
                <a:latin typeface="Montserrat Light" panose="00000400000000000000" pitchFamily="2" charset="-52"/>
              </a:rPr>
              <a:t>Жилищные – 1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2600" b="1" dirty="0">
                <a:latin typeface="Montserrat Light" panose="00000400000000000000" pitchFamily="2" charset="-52"/>
              </a:rPr>
              <a:t>ЖКХ - 1</a:t>
            </a:r>
            <a:endParaRPr lang="ru-RU" sz="2600" b="1" dirty="0">
              <a:latin typeface="Montserrat ExtraBold" panose="00000900000000000000" pitchFamily="2" charset="-52"/>
            </a:endParaRPr>
          </a:p>
          <a:p>
            <a:pPr marL="0" indent="0">
              <a:buNone/>
            </a:pPr>
            <a:endParaRPr lang="ru-RU" sz="3600" dirty="0">
              <a:latin typeface="Montserrat Medium" panose="00000600000000000000" pitchFamily="2" charset="-52"/>
            </a:endParaRPr>
          </a:p>
          <a:p>
            <a:endParaRPr lang="ru-RU" dirty="0">
              <a:latin typeface="Montserrat Medium" panose="00000600000000000000" pitchFamily="2" charset="-52"/>
            </a:endParaRPr>
          </a:p>
          <a:p>
            <a:endParaRPr lang="ru-RU" dirty="0">
              <a:latin typeface="Montserrat Medium" panose="00000600000000000000" pitchFamily="2" charset="-52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484542" y="18117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E9577-2D89-46CD-97E4-9832233975BF}"/>
              </a:ext>
            </a:extLst>
          </p:cNvPr>
          <p:cNvSpPr txBox="1"/>
          <p:nvPr/>
        </p:nvSpPr>
        <p:spPr>
          <a:xfrm>
            <a:off x="4787905" y="2005540"/>
            <a:ext cx="660037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Montserrat Black" panose="00000A00000000000000" pitchFamily="2" charset="-52"/>
              </a:rPr>
              <a:t>запросов от ИОГВ: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757</a:t>
            </a:r>
          </a:p>
          <a:p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запросов судебных : 384</a:t>
            </a:r>
          </a:p>
          <a:p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запросов от ОМСУ : 176</a:t>
            </a:r>
          </a:p>
          <a:p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Запросов и обращений из учреждений здравоохранения  и образования :75</a:t>
            </a:r>
          </a:p>
          <a:p>
            <a:r>
              <a:rPr lang="ru-RU" sz="2000" b="1">
                <a:solidFill>
                  <a:srgbClr val="21778B"/>
                </a:solidFill>
                <a:latin typeface="Montserrat Black" panose="00000A00000000000000" pitchFamily="2" charset="-52"/>
              </a:rPr>
              <a:t>прочих запросов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: 581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latin typeface="Montserrat Light" panose="00000400000000000000"/>
              </a:rPr>
              <a:t>Проведено проверок прокуратуры </a:t>
            </a:r>
            <a:r>
              <a:rPr lang="ru-RU" b="1" dirty="0">
                <a:solidFill>
                  <a:srgbClr val="21778B"/>
                </a:solidFill>
                <a:latin typeface="Montserrat Light" panose="00000400000000000000"/>
              </a:rPr>
              <a:t>– </a:t>
            </a:r>
            <a:r>
              <a:rPr lang="ru-RU" b="1" dirty="0">
                <a:latin typeface="Montserrat Light" panose="00000400000000000000"/>
              </a:rPr>
              <a:t>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latin typeface="Montserrat Light" panose="00000400000000000000"/>
              </a:rPr>
              <a:t>Поступило запросов прокуратуры - 75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Решений МС –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50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заседаний МС  -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10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публичных слушаний – 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3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газет «ВП» -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8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бюллетеней –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11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Зарегистрировано НПА в РЕГИСТРЕ –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6448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133" y="342529"/>
            <a:ext cx="9895437" cy="100869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Отдельные государственные </a:t>
            </a:r>
            <a:b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полномочия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547" y="1651008"/>
            <a:ext cx="4705372" cy="445421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2024</a:t>
            </a:r>
            <a:r>
              <a:rPr lang="ru-RU" sz="16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dirty="0">
                <a:latin typeface="Montserrat Medium" panose="00000600000000000000" pitchFamily="2" charset="-52"/>
              </a:rPr>
              <a:t>Число поступивших сообщений о нарушении прав детей –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38 </a:t>
            </a:r>
            <a:r>
              <a:rPr lang="ru-RU" sz="1600" b="1" dirty="0">
                <a:latin typeface="Montserrat Medium" panose="00000600000000000000" pitchFamily="2" charset="-52"/>
              </a:rPr>
              <a:t>из них:</a:t>
            </a:r>
          </a:p>
          <a:p>
            <a:pPr marL="0" indent="0">
              <a:spcBef>
                <a:spcPts val="600"/>
              </a:spcBef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Montserrat Medium" panose="00000600000000000000" pitchFamily="2" charset="-52"/>
              </a:rPr>
              <a:t>1. О выявлении детей, оставшихся без попечения родителей –  5</a:t>
            </a:r>
            <a:endParaRPr lang="ru-RU" sz="1600" dirty="0">
              <a:solidFill>
                <a:srgbClr val="21778B"/>
              </a:solidFill>
              <a:latin typeface="Montserrat Black" panose="00000A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Montserrat Medium" panose="00000600000000000000" pitchFamily="2" charset="-52"/>
              </a:rPr>
              <a:t>2. О выявлении детей, находящихся в обстановке, представляющей угрозу их жизни, здоровью, или препятствующей воспитанию – 33</a:t>
            </a:r>
            <a:endParaRPr lang="ru-RU" sz="1600" dirty="0">
              <a:solidFill>
                <a:srgbClr val="21778B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063724" y="642316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E9577-2D89-46CD-97E4-9832233975BF}"/>
              </a:ext>
            </a:extLst>
          </p:cNvPr>
          <p:cNvSpPr txBox="1"/>
          <p:nvPr/>
        </p:nvSpPr>
        <p:spPr>
          <a:xfrm>
            <a:off x="1063724" y="1718702"/>
            <a:ext cx="539474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2023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latin typeface="Montserrat Medium" panose="00000600000000000000" pitchFamily="2" charset="-52"/>
              </a:rPr>
              <a:t>Число поступивших сообщений о нарушении прав детей –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44 </a:t>
            </a:r>
            <a:r>
              <a:rPr lang="ru-RU" sz="1600" b="1" dirty="0">
                <a:latin typeface="Montserrat Medium" panose="00000600000000000000" pitchFamily="2" charset="-52"/>
              </a:rPr>
              <a:t>из них: </a:t>
            </a:r>
          </a:p>
          <a:p>
            <a:pPr>
              <a:spcBef>
                <a:spcPts val="600"/>
              </a:spcBef>
            </a:pPr>
            <a:endParaRPr lang="ru-RU" sz="1600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</a:pPr>
            <a:r>
              <a:rPr lang="ru-RU" sz="1600" dirty="0">
                <a:latin typeface="Montserrat Medium" panose="00000600000000000000" pitchFamily="2" charset="-52"/>
              </a:rPr>
              <a:t>1. О выявлении детей, оставшихся без попечения родителей –  3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latin typeface="Montserrat Medium" panose="00000600000000000000" pitchFamily="2" charset="-52"/>
              </a:rPr>
              <a:t>2. О выявлении детей, находящихся в обстановке, представляющей угрозу их жизни, здоровью, или препятствующей воспитанию – 41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0402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111" y="373610"/>
            <a:ext cx="9895437" cy="100869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Работа  с семьей </a:t>
            </a:r>
            <a:b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(опекаемые, приемные семьи)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802" y="1450719"/>
            <a:ext cx="10298056" cy="4857720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1800" dirty="0">
                <a:latin typeface="Montserrat Medium" panose="00000600000000000000" pitchFamily="2" charset="-52"/>
              </a:rPr>
              <a:t>Состояло  детей на учете  на начало отчетного  2024  года  - </a:t>
            </a:r>
            <a:r>
              <a:rPr lang="ru-RU" sz="1800" b="1" dirty="0">
                <a:solidFill>
                  <a:srgbClr val="2997B1"/>
                </a:solidFill>
                <a:latin typeface="Montserrat Medium" panose="00000600000000000000" pitchFamily="2" charset="-52"/>
              </a:rPr>
              <a:t>33</a:t>
            </a:r>
            <a:endParaRPr lang="ru-RU" sz="1800" b="1" dirty="0">
              <a:solidFill>
                <a:srgbClr val="2997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-52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Montserrat Black" panose="00000A00000000000000" pitchFamily="2" charset="-52"/>
              </a:rPr>
              <a:t>Принято детей на воспитание за отчетный год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 -  6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800" dirty="0">
                <a:latin typeface="Montserrat Medium" panose="00000600000000000000" pitchFamily="2" charset="-52"/>
              </a:rPr>
              <a:t>Снято с учета детей, за отчетный год –  10</a:t>
            </a:r>
            <a:endParaRPr lang="ru-RU" sz="1800" dirty="0">
              <a:latin typeface="Montserrat ExtraBold" panose="00000900000000000000" pitchFamily="2" charset="-52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ru-RU" sz="1800" b="1" u="sng" dirty="0">
                <a:solidFill>
                  <a:srgbClr val="0070C0"/>
                </a:solidFill>
                <a:latin typeface="Montserrat ExtraBold" panose="00000900000000000000" pitchFamily="2" charset="-52"/>
              </a:rPr>
              <a:t>Из них: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По достижении совершеннолетия -3</a:t>
            </a:r>
            <a:endParaRPr lang="ru-RU" sz="1800" dirty="0">
              <a:latin typeface="Montserrat ExtraBold" panose="00000900000000000000" pitchFamily="2" charset="-52"/>
            </a:endParaRP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В связи с переменой места жительства -7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Иные основания - </a:t>
            </a:r>
            <a:r>
              <a:rPr lang="ru-RU" sz="1800" dirty="0">
                <a:latin typeface="Montserrat ExtraBold" panose="00000900000000000000" pitchFamily="2" charset="-52"/>
              </a:rPr>
              <a:t>0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Помещены в организации для детей-сирот и детей, оставшихся без попечения родителей, на полное государственное обеспечение  –(отменены решения о передаче детей на воспитание в семью -  0 )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Состоит детей на воспитании </a:t>
            </a:r>
            <a:r>
              <a:rPr lang="ru-RU" sz="1800" u="sng" dirty="0">
                <a:latin typeface="Montserrat ExtraBold" panose="00000900000000000000" pitchFamily="2" charset="-52"/>
              </a:rPr>
              <a:t>на 31.12.2024 </a:t>
            </a:r>
            <a:r>
              <a:rPr lang="ru-RU" sz="1800" dirty="0">
                <a:latin typeface="Montserrat Medium" panose="00000600000000000000" pitchFamily="2" charset="-52"/>
              </a:rPr>
              <a:t>в семьях -29</a:t>
            </a:r>
            <a:endParaRPr lang="ru-RU" sz="1800" dirty="0">
              <a:latin typeface="Montserrat ExtraBold" panose="00000900000000000000" pitchFamily="2" charset="-52"/>
            </a:endParaRP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Из них детей-сирот –  9</a:t>
            </a:r>
            <a:endParaRPr lang="ru-RU" sz="1800" dirty="0">
              <a:latin typeface="Montserrat ExtraBold" panose="00000900000000000000" pitchFamily="2" charset="-52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33605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579" y="484806"/>
            <a:ext cx="9895437" cy="10086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Прием жителей специалистами </a:t>
            </a:r>
            <a:b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ОТДЕЛА </a:t>
            </a:r>
            <a:b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ОПЕКИ И ПОПЕЧИТЕЛЬСТВА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5" y="1628272"/>
            <a:ext cx="6844890" cy="445421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Medium" panose="00000600000000000000" pitchFamily="2" charset="-52"/>
              </a:rPr>
              <a:t>Записаться на прием </a:t>
            </a:r>
            <a:r>
              <a:rPr lang="ru-RU" sz="2000" b="1" dirty="0">
                <a:latin typeface="Montserrat Light" panose="00000400000000000000" pitchFamily="2" charset="-52"/>
              </a:rPr>
              <a:t>можно по телефону: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320 73 60 </a:t>
            </a:r>
            <a:r>
              <a:rPr lang="ru-RU" sz="2000" dirty="0">
                <a:latin typeface="Montserrat Medium" panose="00000600000000000000" pitchFamily="2" charset="-52"/>
              </a:rPr>
              <a:t>(</a:t>
            </a:r>
            <a:r>
              <a:rPr lang="ru-RU" sz="2000" dirty="0" err="1">
                <a:latin typeface="Montserrat Medium" panose="00000600000000000000" pitchFamily="2" charset="-52"/>
              </a:rPr>
              <a:t>пн-чт</a:t>
            </a:r>
            <a:r>
              <a:rPr lang="ru-RU" sz="2000" dirty="0">
                <a:latin typeface="Montserrat Medium" panose="00000600000000000000" pitchFamily="2" charset="-52"/>
              </a:rPr>
              <a:t> с 09.00 до 17.00)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Выдача готовых документов (Постановлений, справок, ответов на заявления) осуществляется в приёмной (</a:t>
            </a:r>
            <a:r>
              <a:rPr lang="ru-RU" sz="2000" b="1" dirty="0" err="1">
                <a:latin typeface="Montserrat Light" panose="00000400000000000000" pitchFamily="2" charset="-52"/>
              </a:rPr>
              <a:t>каб</a:t>
            </a:r>
            <a:r>
              <a:rPr lang="ru-RU" sz="2000" b="1" dirty="0">
                <a:latin typeface="Montserrat Light" panose="00000400000000000000" pitchFamily="2" charset="-52"/>
              </a:rPr>
              <a:t>. №10) </a:t>
            </a:r>
            <a:r>
              <a:rPr lang="ru-RU" sz="2000" b="1" dirty="0">
                <a:latin typeface="Montserrat Medium" panose="00000600000000000000" pitchFamily="2" charset="-52"/>
              </a:rPr>
              <a:t>ежедневно с 09.00 — 17.00.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Уточнить </a:t>
            </a:r>
            <a:r>
              <a:rPr lang="ru-RU" sz="2000" b="1" dirty="0">
                <a:latin typeface="Montserrat Medium" panose="00000600000000000000" pitchFamily="2" charset="-52"/>
              </a:rPr>
              <a:t>готовность документов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Medium" panose="00000600000000000000" pitchFamily="2" charset="-52"/>
              </a:rPr>
              <a:t> </a:t>
            </a:r>
            <a:r>
              <a:rPr lang="ru-RU" sz="2000" b="1" dirty="0">
                <a:latin typeface="Montserrat Light" panose="00000400000000000000" pitchFamily="2" charset="-52"/>
              </a:rPr>
              <a:t>можно по телефону:  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 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321 20 46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959" y="593103"/>
            <a:ext cx="4031673" cy="425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79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51" y="365974"/>
            <a:ext cx="9547671" cy="100869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Анализ результатов судебной деятельности по защите прав несовершеннолетних: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691" y="1854225"/>
            <a:ext cx="4909559" cy="445421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2000" b="1" u="sng" dirty="0">
                <a:solidFill>
                  <a:srgbClr val="0070C0"/>
                </a:solidFill>
                <a:latin typeface="Montserrat Black" panose="00000A00000000000000" pitchFamily="2" charset="-52"/>
              </a:rPr>
              <a:t>2024</a:t>
            </a:r>
            <a:endParaRPr lang="ru-RU" sz="1600" u="sng" dirty="0">
              <a:solidFill>
                <a:srgbClr val="0070C0"/>
              </a:solidFill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dirty="0">
                <a:solidFill>
                  <a:srgbClr val="0070C0"/>
                </a:solidFill>
                <a:latin typeface="Montserrat Medium" panose="00000600000000000000" pitchFamily="2" charset="-52"/>
              </a:rPr>
              <a:t>Проведено судебных заседаний:  46</a:t>
            </a:r>
            <a:endParaRPr lang="ru-RU" sz="1600" b="1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b="1" dirty="0">
                <a:latin typeface="Montserrat Medium" panose="00000600000000000000" pitchFamily="2" charset="-52"/>
              </a:rPr>
              <a:t>Численность детей, родители которых лишены родительских прав – 1</a:t>
            </a:r>
            <a:endParaRPr lang="ru-RU" sz="1400" b="1" dirty="0">
              <a:latin typeface="Montserrat ExtraBold" panose="00000900000000000000" pitchFamily="2" charset="-52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b="1" dirty="0">
                <a:latin typeface="Montserrat Medium" panose="00000600000000000000" pitchFamily="2" charset="-52"/>
              </a:rPr>
              <a:t>Численность детей, у которых родители ограничены в родительских правах –  0</a:t>
            </a:r>
            <a:endParaRPr lang="ru-RU" sz="1400" b="1" dirty="0">
              <a:latin typeface="Montserrat ExtraBold" panose="00000900000000000000" pitchFamily="2" charset="-52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b="1" dirty="0">
                <a:latin typeface="Montserrat Medium" panose="00000600000000000000" pitchFamily="2" charset="-52"/>
              </a:rPr>
              <a:t>Численность родителей, лишенных родительских прав -  1</a:t>
            </a:r>
            <a:endParaRPr lang="ru-RU" sz="1400" b="1" dirty="0">
              <a:latin typeface="Montserrat Black" panose="00000A00000000000000" pitchFamily="2" charset="-52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b="1" dirty="0">
                <a:latin typeface="Montserrat Medium" panose="00000600000000000000" pitchFamily="2" charset="-52"/>
              </a:rPr>
              <a:t>Численность родителей ограниченных в родительских правах –  0</a:t>
            </a:r>
            <a:endParaRPr lang="ru-RU" sz="1400" b="1" dirty="0">
              <a:latin typeface="Montserrat ExtraBold" panose="00000900000000000000" pitchFamily="2" charset="-52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5" name="Объект 4">
            <a:extLst>
              <a:ext uri="{FF2B5EF4-FFF2-40B4-BE49-F238E27FC236}">
                <a16:creationId xmlns:a16="http://schemas.microsoft.com/office/drawing/2014/main" id="{4749F8FE-4FB8-48B5-85DB-3541F32EF821}"/>
              </a:ext>
            </a:extLst>
          </p:cNvPr>
          <p:cNvSpPr txBox="1">
            <a:spLocks/>
          </p:cNvSpPr>
          <p:nvPr/>
        </p:nvSpPr>
        <p:spPr>
          <a:xfrm>
            <a:off x="974761" y="1854225"/>
            <a:ext cx="5012509" cy="445421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2000" b="1" u="sng" dirty="0">
                <a:solidFill>
                  <a:srgbClr val="0070C0"/>
                </a:solidFill>
                <a:latin typeface="Montserrat Black" panose="00000A00000000000000" pitchFamily="2" charset="-52"/>
              </a:rPr>
              <a:t>2023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0070C0"/>
                </a:solidFill>
                <a:latin typeface="Montserrat Medium" panose="00000600000000000000" pitchFamily="2" charset="-52"/>
              </a:rPr>
              <a:t>Проведено судебных заседаний: 42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b="1" dirty="0">
                <a:latin typeface="Montserrat Medium" panose="00000600000000000000" pitchFamily="2" charset="-52"/>
              </a:rPr>
              <a:t>Численность детей, родители которых лишены родительских прав – 8</a:t>
            </a:r>
            <a:endParaRPr lang="ru-RU" sz="1400" b="1" dirty="0">
              <a:latin typeface="Montserrat ExtraBold" panose="00000900000000000000" pitchFamily="2" charset="-52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b="1" dirty="0">
                <a:latin typeface="Montserrat Medium" panose="00000600000000000000" pitchFamily="2" charset="-52"/>
              </a:rPr>
              <a:t>Численность детей, у которых родители ограничены в родительских правах –  </a:t>
            </a:r>
            <a:r>
              <a:rPr lang="ru-RU" sz="1400" b="1" dirty="0">
                <a:latin typeface="Montserrat ExtraBold" panose="00000900000000000000" pitchFamily="2" charset="-52"/>
              </a:rPr>
              <a:t>0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b="1" dirty="0">
                <a:latin typeface="Montserrat Medium" panose="00000600000000000000" pitchFamily="2" charset="-52"/>
              </a:rPr>
              <a:t>Численность родителей, лишенных родительских прав -  7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b="1" dirty="0">
                <a:latin typeface="Montserrat Medium" panose="00000600000000000000" pitchFamily="2" charset="-52"/>
              </a:rPr>
              <a:t>Численность родителей ограниченных в родительских правах – </a:t>
            </a:r>
            <a:r>
              <a:rPr lang="ru-RU" sz="1400" b="1" dirty="0">
                <a:latin typeface="Montserrat ExtraBold" panose="00000900000000000000" pitchFamily="2" charset="-52"/>
              </a:rPr>
              <a:t>0 </a:t>
            </a:r>
          </a:p>
        </p:txBody>
      </p:sp>
    </p:spTree>
    <p:extLst>
      <p:ext uri="{BB962C8B-B14F-4D97-AF65-F5344CB8AC3E}">
        <p14:creationId xmlns:p14="http://schemas.microsoft.com/office/powerpoint/2010/main" val="341711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52D876-3F64-485A-8871-29B08B33712E}"/>
              </a:ext>
            </a:extLst>
          </p:cNvPr>
          <p:cNvSpPr/>
          <p:nvPr/>
        </p:nvSpPr>
        <p:spPr>
          <a:xfrm rot="2436641">
            <a:off x="3238564" y="51416"/>
            <a:ext cx="8008561" cy="660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731" y="1322884"/>
            <a:ext cx="10515600" cy="194350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БЛАГОУСТРОЙСТВО </a:t>
            </a:r>
            <a:b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территории</a:t>
            </a:r>
            <a:b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МО </a:t>
            </a:r>
            <a:r>
              <a:rPr lang="ru-RU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МО</a:t>
            </a:r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 №7 </a:t>
            </a:r>
            <a:b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b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700" b="1" dirty="0">
                <a:solidFill>
                  <a:srgbClr val="0070C0"/>
                </a:solidFill>
                <a:latin typeface="Arial Black" panose="020B0A04020102020204" pitchFamily="34" charset="0"/>
              </a:rPr>
              <a:t>в 2024 году</a:t>
            </a:r>
            <a:endParaRPr lang="ru-R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2053389" y="-735147"/>
            <a:ext cx="3420655" cy="398958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2041437" y="3242489"/>
            <a:ext cx="4364598" cy="374890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2866706">
            <a:off x="11334797" y="1942889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Номер слайда 19">
            <a:extLst>
              <a:ext uri="{FF2B5EF4-FFF2-40B4-BE49-F238E27FC236}">
                <a16:creationId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588" y="3254441"/>
            <a:ext cx="7571197" cy="35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37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Текст 5">
            <a:extLst>
              <a:ext uri="{FF2B5EF4-FFF2-40B4-BE49-F238E27FC236}">
                <a16:creationId xmlns:a16="http://schemas.microsoft.com/office/drawing/2014/main" id="{537B8F65-B531-4BD0-A5AE-B0948FE56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647" y="1772816"/>
            <a:ext cx="11172305" cy="3312368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altLang="ru-RU" sz="5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>
              <a:defRPr/>
            </a:pPr>
            <a:r>
              <a:rPr lang="ru-RU" altLang="ru-RU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"Благоустройство"</a:t>
            </a:r>
          </a:p>
        </p:txBody>
      </p:sp>
    </p:spTree>
    <p:extLst>
      <p:ext uri="{BB962C8B-B14F-4D97-AF65-F5344CB8AC3E}">
        <p14:creationId xmlns:p14="http://schemas.microsoft.com/office/powerpoint/2010/main" val="1105760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76593-FE94-E9B1-1EF2-CC6598F9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154" y="116632"/>
            <a:ext cx="7772400" cy="504056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Основные виды работ программы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395CB0-CF68-F63B-E566-64A08A7AD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517" y="692696"/>
            <a:ext cx="10939548" cy="5670830"/>
          </a:xfrm>
        </p:spPr>
        <p:txBody>
          <a:bodyPr>
            <a:noAutofit/>
          </a:bodyPr>
          <a:lstStyle/>
          <a:p>
            <a:pPr marR="148590" indent="249555" algn="ctr">
              <a:tabLst>
                <a:tab pos="-380365" algn="l"/>
              </a:tabLst>
            </a:pPr>
            <a:r>
              <a:rPr lang="ru-RU" sz="1800" b="1" u="sng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количественные показатели и объемы по основным видам работ:</a:t>
            </a:r>
          </a:p>
          <a:p>
            <a:pPr marR="148590" indent="249555" algn="ctr">
              <a:tabLst>
                <a:tab pos="-380365" algn="l"/>
              </a:tabLst>
            </a:pPr>
            <a:endParaRPr lang="ru-RU" sz="1800" b="1" u="sng" cap="none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b="1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ремонт асфальтобетонного покрытия – 1100 </a:t>
            </a:r>
            <a:r>
              <a:rPr lang="ru-RU" sz="1800" b="1" cap="none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кв.м</a:t>
            </a:r>
            <a:r>
              <a:rPr lang="ru-RU" sz="1800" b="1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b="1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ремонт, устройство мощения пешеходных дорожек, дворовой территории, зоны отдыха –90 кв. м.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b="1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установка детского игрового и спортивного оборудования – 29 шт.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b="1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установка уличной мебели и малых архитектурных форм – 9 шт.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b="1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посадка деревьев, кустарников – 84 шт.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b="1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посадка цветочной рассады –7819 шт.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b="1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ремонт (восстановление) газонов –290кв.м.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b="1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ремонт покрытий –1458,53 </a:t>
            </a:r>
            <a:r>
              <a:rPr lang="ru-RU" sz="1800" b="1" cap="none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кв.м</a:t>
            </a:r>
            <a:r>
              <a:rPr lang="ru-RU" sz="1800" b="1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b="1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удаление аварийных, больных деревьев и кустарников, –    27 шт. </a:t>
            </a:r>
          </a:p>
        </p:txBody>
      </p:sp>
    </p:spTree>
    <p:extLst>
      <p:ext uri="{BB962C8B-B14F-4D97-AF65-F5344CB8AC3E}">
        <p14:creationId xmlns:p14="http://schemas.microsoft.com/office/powerpoint/2010/main" val="1537465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1010"/>
            <a:ext cx="10058400" cy="711950"/>
          </a:xfrm>
        </p:spPr>
        <p:txBody>
          <a:bodyPr>
            <a:noAutofit/>
          </a:bodyPr>
          <a:lstStyle/>
          <a:p>
            <a:r>
              <a:rPr lang="ru-RU" sz="3600" b="1" dirty="0"/>
              <a:t>Замена игрового  оборудования, ремонт покрытия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6087" y="5316785"/>
            <a:ext cx="10058400" cy="1143000"/>
          </a:xfrm>
        </p:spPr>
        <p:txBody>
          <a:bodyPr/>
          <a:lstStyle/>
          <a:p>
            <a:r>
              <a:rPr lang="ru-RU" dirty="0"/>
              <a:t>   9 линия В.О., д. 16-18                                 12 линия В.О., д. 9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73" y="947347"/>
            <a:ext cx="5638800" cy="4229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918" y="947347"/>
            <a:ext cx="5565469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59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19388" y="178706"/>
            <a:ext cx="1711372" cy="197466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79" y="144726"/>
            <a:ext cx="1731824" cy="1947752"/>
          </a:xfr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0A425153-A2A9-4711-A15B-F5C46EFE646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797380" y="144726"/>
            <a:ext cx="4484631" cy="1031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sz="35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 txBox="1">
            <a:spLocks/>
          </p:cNvSpPr>
          <p:nvPr/>
        </p:nvSpPr>
        <p:spPr>
          <a:xfrm>
            <a:off x="452597" y="2618702"/>
            <a:ext cx="5382270" cy="929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90045" y="3534886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Наше новое наименование:</a:t>
            </a:r>
            <a:br>
              <a:rPr lang="ru-RU" dirty="0"/>
            </a:br>
            <a:r>
              <a:rPr lang="ru-RU" sz="4400" b="1" dirty="0">
                <a:latin typeface="Arial Black" panose="020B0A04020102020204" pitchFamily="34" charset="0"/>
              </a:rPr>
              <a:t>Внутригородское муниципальное образование города федерального значения </a:t>
            </a:r>
            <a:br>
              <a:rPr lang="ru-RU" sz="4400" b="1" dirty="0">
                <a:latin typeface="Arial Black" panose="020B0A04020102020204" pitchFamily="34" charset="0"/>
              </a:rPr>
            </a:br>
            <a:r>
              <a:rPr lang="ru-RU" sz="4400" b="1" dirty="0">
                <a:latin typeface="Arial Black" panose="020B0A04020102020204" pitchFamily="34" charset="0"/>
              </a:rPr>
              <a:t>Санкт-Петербурга</a:t>
            </a:r>
            <a:br>
              <a:rPr lang="ru-RU" sz="4400" b="1" dirty="0">
                <a:latin typeface="Arial Black" panose="020B0A04020102020204" pitchFamily="34" charset="0"/>
              </a:rPr>
            </a:br>
            <a:r>
              <a:rPr lang="ru-RU" sz="4400" b="1" dirty="0">
                <a:latin typeface="Arial Black" panose="020B0A04020102020204" pitchFamily="34" charset="0"/>
              </a:rPr>
              <a:t>муниципальный округ №7</a:t>
            </a:r>
          </a:p>
        </p:txBody>
      </p:sp>
    </p:spTree>
    <p:extLst>
      <p:ext uri="{BB962C8B-B14F-4D97-AF65-F5344CB8AC3E}">
        <p14:creationId xmlns:p14="http://schemas.microsoft.com/office/powerpoint/2010/main" val="1513660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5744095"/>
            <a:ext cx="10058400" cy="454272"/>
          </a:xfrm>
        </p:spPr>
        <p:txBody>
          <a:bodyPr/>
          <a:lstStyle/>
          <a:p>
            <a:pPr algn="ctr"/>
            <a:r>
              <a:rPr lang="ru-RU" dirty="0"/>
              <a:t>12 линия В.О., д. 23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58" y="666046"/>
            <a:ext cx="6539560" cy="490467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97280" y="294571"/>
            <a:ext cx="10058400" cy="371475"/>
          </a:xfrm>
        </p:spPr>
        <p:txBody>
          <a:bodyPr>
            <a:noAutofit/>
          </a:bodyPr>
          <a:lstStyle/>
          <a:p>
            <a:r>
              <a:rPr lang="ru-RU" sz="3600" b="1" dirty="0"/>
              <a:t>Замена игрового  оборудования, ремонт покрытия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188" y="1252728"/>
            <a:ext cx="4874243" cy="354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55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5769031"/>
            <a:ext cx="10058400" cy="483801"/>
          </a:xfrm>
        </p:spPr>
        <p:txBody>
          <a:bodyPr/>
          <a:lstStyle/>
          <a:p>
            <a:pPr algn="ctr"/>
            <a:r>
              <a:rPr lang="ru-RU" dirty="0"/>
              <a:t>15 линия В.О., д. 14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21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063" y="872835"/>
            <a:ext cx="7060276" cy="4723293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97280" y="111010"/>
            <a:ext cx="10058400" cy="711950"/>
          </a:xfrm>
        </p:spPr>
        <p:txBody>
          <a:bodyPr>
            <a:noAutofit/>
          </a:bodyPr>
          <a:lstStyle/>
          <a:p>
            <a:r>
              <a:rPr lang="ru-RU" sz="3600" b="1" dirty="0"/>
              <a:t>Замена игрового  оборудования, ремонт покрытия</a:t>
            </a:r>
          </a:p>
        </p:txBody>
      </p:sp>
    </p:spTree>
    <p:extLst>
      <p:ext uri="{BB962C8B-B14F-4D97-AF65-F5344CB8AC3E}">
        <p14:creationId xmlns:p14="http://schemas.microsoft.com/office/powerpoint/2010/main" val="3065075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866" y="121135"/>
            <a:ext cx="10058400" cy="625949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/>
              <a:t>Ремонт асфальтового покрытия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5277" y="5993475"/>
            <a:ext cx="10058400" cy="648871"/>
          </a:xfrm>
        </p:spPr>
        <p:txBody>
          <a:bodyPr/>
          <a:lstStyle/>
          <a:p>
            <a:pPr algn="ctr"/>
            <a:r>
              <a:rPr lang="ru-RU" dirty="0"/>
              <a:t>19 линия В.О., д. 22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22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477" y="651555"/>
            <a:ext cx="3871514" cy="5162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647" y="651555"/>
            <a:ext cx="3904556" cy="520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88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1673" y="897775"/>
            <a:ext cx="4231179" cy="95014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Посадка цветочной рассады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23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48" y="1080655"/>
            <a:ext cx="2830483" cy="3773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7122" y="897775"/>
            <a:ext cx="2811840" cy="3749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782" y="2344189"/>
            <a:ext cx="5087389" cy="369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76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>
            <a:extLst>
              <a:ext uri="{FF2B5EF4-FFF2-40B4-BE49-F238E27FC236}">
                <a16:creationId xmlns:a16="http://schemas.microsoft.com/office/drawing/2014/main" id="{A7D02801-F66F-4FD6-8F81-5E83543D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759411"/>
            <a:ext cx="9513859" cy="72008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Подпрограмма  организация благоустройства на внутриквартальной территории муниципального образования</a:t>
            </a:r>
            <a:br>
              <a:rPr lang="ru-RU" altLang="ru-RU" sz="2000" dirty="0">
                <a:latin typeface="Times New Roman" pitchFamily="18" charset="0"/>
                <a:cs typeface="Times New Roman" pitchFamily="18" charset="0"/>
              </a:rPr>
            </a:b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A69645-021F-492B-AAF2-BF189A14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25" y="1397000"/>
            <a:ext cx="7634288" cy="3024188"/>
          </a:xfrm>
        </p:spPr>
        <p:txBody>
          <a:bodyPr rtlCol="0">
            <a:normAutofit/>
          </a:bodyPr>
          <a:lstStyle/>
          <a:p>
            <a:pPr marL="114300" indent="0">
              <a:spcAft>
                <a:spcPts val="0"/>
              </a:spcAft>
              <a:buNone/>
              <a:defRPr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spcAft>
                <a:spcPts val="0"/>
              </a:spcAft>
              <a:buFont typeface="Wingdings 2"/>
              <a:buChar char=""/>
              <a:defRPr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453DA46-5E9C-44D2-A2CF-558558B0F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52477"/>
              </p:ext>
            </p:extLst>
          </p:nvPr>
        </p:nvGraphicFramePr>
        <p:xfrm>
          <a:off x="577061" y="1939284"/>
          <a:ext cx="11135572" cy="4270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1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3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Направление расходов</a:t>
                      </a:r>
                    </a:p>
                    <a:p>
                      <a:endParaRPr lang="ru-RU" sz="1600" b="1" dirty="0">
                        <a:solidFill>
                          <a:schemeClr val="bg1"/>
                        </a:solidFill>
                        <a:highlight>
                          <a:srgbClr val="D816C1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2024 </a:t>
                      </a:r>
                    </a:p>
                    <a:p>
                      <a:pPr algn="ctr"/>
                      <a:r>
                        <a:rPr lang="ru-RU" sz="1600" b="1" dirty="0"/>
                        <a:t>(тыс. руб.)</a:t>
                      </a:r>
                    </a:p>
                    <a:p>
                      <a:pPr algn="ctr"/>
                      <a:r>
                        <a:rPr lang="ru-RU" sz="1600" b="1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2024 </a:t>
                      </a:r>
                    </a:p>
                    <a:p>
                      <a:pPr algn="ctr"/>
                      <a:r>
                        <a:rPr lang="ru-RU" sz="1600" b="1" dirty="0"/>
                        <a:t>(тыс. руб.)</a:t>
                      </a:r>
                    </a:p>
                    <a:p>
                      <a:pPr algn="ctr"/>
                      <a:r>
                        <a:rPr lang="ru-RU" sz="1600" b="1" dirty="0"/>
                        <a:t>факт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проектирования благоустройства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Содержание внутриквартальных территорий в части обеспечения ремонта покрытий, расположенных на внутриквартальных территориях, и проведения санитарных рубок (в том числе удаление аварийных, больных деревьев и кустарников) на территориях, не относящихся к территориям зеленых насаждений в соответствии с законом Санкт-Петербурга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2773,0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Размещение, содержание спортивных, детских площадок, включая ремонт расположенных на них элементов благоустройства, на внутриквартальных территориях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8997,8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8997,6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Размещение, содержание, включая ремонт, ограждений декоративных, ограждений газонных, парковочных столбиков, полусфер, надолбов, приствольных решеток, устройств для вертикального озеленения и цветочного оформления, навесов, беседок, уличной мебели, урн, элементов озеленения, информационных щитов и стендов; размещение планировочного устройства, за исключением велосипедных дорожек, размещение покрытий, предназначенных для кратковременного и длительного хранения индивидуального автотранспорта, на внутриквартальных территориях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621,4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Временное размещение, содержание, включая ремонт, элементов оформления Санкт-Петербурга к мероприятиям, в том числе культурно-массовым мероприятиям, городского, всероссийского и международного значения на внутриквартальных территориях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371,2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98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1157A-159E-4269-A5BA-EF0A7634D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091" y="532015"/>
            <a:ext cx="10058400" cy="69826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осуществление работ в сфере озеленения на территории зеленых насаждений общего пользования местного значения муниципального образования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96C875A-0053-43B1-AB20-9A0AB2232C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9355106"/>
              </p:ext>
            </p:extLst>
          </p:nvPr>
        </p:nvGraphicFramePr>
        <p:xfrm>
          <a:off x="1313412" y="2236124"/>
          <a:ext cx="9784079" cy="2872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4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2500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расходов</a:t>
                      </a: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2024 </a:t>
                      </a:r>
                    </a:p>
                    <a:p>
                      <a:pPr algn="ctr"/>
                      <a:r>
                        <a:rPr lang="ru-RU" sz="1600" b="1" dirty="0"/>
                        <a:t>(тыс. руб.)</a:t>
                      </a:r>
                    </a:p>
                    <a:p>
                      <a:pPr algn="ctr"/>
                      <a:r>
                        <a:rPr lang="ru-RU" sz="1600" b="1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2024 </a:t>
                      </a:r>
                    </a:p>
                    <a:p>
                      <a:pPr algn="ctr"/>
                      <a:r>
                        <a:rPr lang="ru-RU" sz="1600" b="1" dirty="0"/>
                        <a:t>(</a:t>
                      </a:r>
                      <a:r>
                        <a:rPr lang="ru-RU" sz="1600" b="1" dirty="0" err="1"/>
                        <a:t>тыс.руб</a:t>
                      </a:r>
                      <a:r>
                        <a:rPr lang="ru-RU" sz="1600" b="1" dirty="0"/>
                        <a:t>.)</a:t>
                      </a:r>
                    </a:p>
                    <a:p>
                      <a:pPr algn="ctr"/>
                      <a:r>
                        <a:rPr lang="ru-RU" sz="1600" b="1" dirty="0"/>
                        <a:t>факт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6751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работ в сфере озеленения на территории зеленых насаждений общего пользования местного значения муниципального образования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9087,6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9086,6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6193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51D03-FD3B-4D6A-B7F4-C6EFAADEE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7" y="260648"/>
            <a:ext cx="11188930" cy="128089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Организация благоустройства территории муниципального образования, находящейся в границах территорий объектов культурного наследия народов Российской Федерации (выявленных объектов культурного наследия)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D18D179-8B51-4206-A2D1-8DA7A9F5EE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6523281"/>
              </p:ext>
            </p:extLst>
          </p:nvPr>
        </p:nvGraphicFramePr>
        <p:xfrm>
          <a:off x="689956" y="1916832"/>
          <a:ext cx="10515600" cy="2467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6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0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16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расходов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2024 </a:t>
                      </a:r>
                    </a:p>
                    <a:p>
                      <a:pPr algn="ctr"/>
                      <a:r>
                        <a:rPr lang="ru-RU" sz="1600" b="1" dirty="0"/>
                        <a:t>(тыс. руб.)</a:t>
                      </a:r>
                    </a:p>
                    <a:p>
                      <a:pPr algn="ctr"/>
                      <a:r>
                        <a:rPr lang="ru-RU" sz="1600" b="1" dirty="0"/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2024 </a:t>
                      </a:r>
                    </a:p>
                    <a:p>
                      <a:pPr algn="ctr"/>
                      <a:r>
                        <a:rPr lang="ru-RU" sz="1600" b="1" dirty="0"/>
                        <a:t>(</a:t>
                      </a:r>
                      <a:r>
                        <a:rPr lang="ru-RU" sz="1600" b="1" dirty="0" err="1"/>
                        <a:t>тыс.руб</a:t>
                      </a:r>
                      <a:r>
                        <a:rPr lang="ru-RU" sz="1600" b="1" dirty="0"/>
                        <a:t>.)</a:t>
                      </a:r>
                    </a:p>
                    <a:p>
                      <a:pPr algn="ctr"/>
                      <a:r>
                        <a:rPr lang="ru-RU" sz="1600" b="1" dirty="0"/>
                        <a:t>факт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4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Содержание, включая ремонт, ограждений декоративных, ограждений газонных, полусфер, надолбов, приствольных решеток, устройств для вертикального озеленения и цветочного оформления, навесов, беседок, уличной мебели, урн, элементов озеленения, информационных щитов и стендов на внутриквартальных территориях, размещение на внутриквартальных территориях полусфер, надолбов, устройств для цветочного оформления, уличной мебели, урн без проведения земляных работ и углубления в грунт (вскрытия грунта)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954,1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953,9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4908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ECD25316-02F5-4F51-AE2B-566963D6DF7C}"/>
              </a:ext>
            </a:extLst>
          </p:cNvPr>
          <p:cNvSpPr txBox="1">
            <a:spLocks/>
          </p:cNvSpPr>
          <p:nvPr/>
        </p:nvSpPr>
        <p:spPr>
          <a:xfrm>
            <a:off x="1853654" y="3749824"/>
            <a:ext cx="8507412" cy="1080864"/>
          </a:xfrm>
          <a:prstGeom prst="rect">
            <a:avLst/>
          </a:prstGeom>
        </p:spPr>
        <p:txBody>
          <a:bodyPr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2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ru-RU" sz="26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6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адреса благоустройства на 2025 год</a:t>
            </a:r>
          </a:p>
        </p:txBody>
      </p:sp>
      <p:sp>
        <p:nvSpPr>
          <p:cNvPr id="32771" name="Номер слайда 3">
            <a:extLst>
              <a:ext uri="{FF2B5EF4-FFF2-40B4-BE49-F238E27FC236}">
                <a16:creationId xmlns:a16="http://schemas.microsoft.com/office/drawing/2014/main" id="{90FCC48E-3147-CF18-AE91-77745F4D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CCBD20-4DA7-4842-B6D3-BC526B676D93}" type="slidenum">
              <a:rPr lang="ru-RU" altLang="ru-RU">
                <a:solidFill>
                  <a:srgbClr val="F4E7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lang="ru-RU" altLang="ru-RU">
              <a:solidFill>
                <a:srgbClr val="F4E7E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AutoShape 6" descr="https://msk-mkd.ru/upload/000/u1/a/1/4b2566e9.jpg">
            <a:extLst>
              <a:ext uri="{FF2B5EF4-FFF2-40B4-BE49-F238E27FC236}">
                <a16:creationId xmlns:a16="http://schemas.microsoft.com/office/drawing/2014/main" id="{D36502F3-D51F-26D3-F10A-8C6DB0CD2C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2773" name="AutoShape 8" descr="https://msk-mkd.ru/upload/000/u1/a/1/4b2566e9.jpg">
            <a:extLst>
              <a:ext uri="{FF2B5EF4-FFF2-40B4-BE49-F238E27FC236}">
                <a16:creationId xmlns:a16="http://schemas.microsoft.com/office/drawing/2014/main" id="{52CB14E2-A031-B8CA-5E38-89B871211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30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2A0D6-00CE-494F-9EF0-7335707C6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202" y="624110"/>
            <a:ext cx="6731255" cy="78866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20 </a:t>
            </a:r>
            <a:r>
              <a:rPr lang="ru-RU" dirty="0"/>
              <a:t>линия </a:t>
            </a:r>
            <a:r>
              <a:rPr lang="ru-RU" dirty="0" err="1"/>
              <a:t>В.О</a:t>
            </a:r>
            <a:r>
              <a:rPr lang="ru-RU" dirty="0"/>
              <a:t>., д. 11-13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0939F7-A993-0961-84E8-E03250507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78" y="1975179"/>
            <a:ext cx="7132320" cy="38164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В рамках проекта будут реализованы мероприятия, препятствующие парковке под окнами жителей двух домов, а именно: </a:t>
            </a:r>
          </a:p>
          <a:p>
            <a:r>
              <a:rPr lang="ru-RU" dirty="0"/>
              <a:t>устройство газона </a:t>
            </a:r>
          </a:p>
          <a:p>
            <a:r>
              <a:rPr lang="ru-RU" dirty="0"/>
              <a:t>установка лотков водоотведения и газонных ограждений </a:t>
            </a:r>
          </a:p>
          <a:p>
            <a:r>
              <a:rPr lang="ru-RU" dirty="0"/>
              <a:t>установка полусфер</a:t>
            </a:r>
          </a:p>
          <a:p>
            <a:r>
              <a:rPr lang="ru-RU" dirty="0"/>
              <a:t>посадка кустарников в двухрядную изгородь </a:t>
            </a:r>
          </a:p>
          <a:p>
            <a:r>
              <a:rPr lang="ru-RU" dirty="0"/>
              <a:t>восстановление асфальтового покрытия на местах, где были снесены гаражи.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684A83-3F80-CFE7-FAEF-BEEF14D7CF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961" y="1366851"/>
            <a:ext cx="3312368" cy="23419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D04410-93F3-1C70-CD31-C748F918A1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906" y="3816889"/>
            <a:ext cx="3311423" cy="23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55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02E52-57C9-495D-991A-4FA4BD962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85739"/>
          </a:xfrm>
        </p:spPr>
        <p:txBody>
          <a:bodyPr/>
          <a:lstStyle/>
          <a:p>
            <a:pPr>
              <a:defRPr/>
            </a:pPr>
            <a:r>
              <a:rPr lang="ru-RU" dirty="0"/>
              <a:t>Тучков переулок, д. 5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A617C1-F4DA-1B73-8260-11FA83945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860" y="1257872"/>
            <a:ext cx="6591985" cy="431304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Облагораживание новой территории ЗНОП МЗ, путем замены скамеек на новые.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E7084E-19E2-BC12-4804-AB9B4309DE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07" y="2153637"/>
            <a:ext cx="4788146" cy="3582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515" y="1858081"/>
            <a:ext cx="3203410" cy="42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36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77336" y="122309"/>
            <a:ext cx="1711372" cy="197466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122" y="122309"/>
            <a:ext cx="1731824" cy="1947752"/>
          </a:xfr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628668" y="2096969"/>
            <a:ext cx="10346406" cy="4237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2400" b="1" dirty="0">
                <a:latin typeface="Montserrat ExtraBold" panose="00000900000000000000" pitchFamily="2" charset="-52"/>
              </a:rPr>
              <a:t>Глава муниципального образования, исполняющий полномочия председателя муниципального совета – </a:t>
            </a:r>
          </a:p>
          <a:p>
            <a:pPr algn="ctr"/>
            <a:r>
              <a:rPr lang="ru-RU" sz="4100" b="1" dirty="0">
                <a:solidFill>
                  <a:srgbClr val="0000FF"/>
                </a:solidFill>
                <a:latin typeface="Montserrat ExtraBold" panose="00000900000000000000" pitchFamily="2" charset="-52"/>
              </a:rPr>
              <a:t>БОРИСОВ Владимир Анатольевич</a:t>
            </a:r>
          </a:p>
          <a:p>
            <a:pPr algn="ctr"/>
            <a:endParaRPr lang="ru-RU" sz="2800" b="1" dirty="0">
              <a:solidFill>
                <a:srgbClr val="0000FF"/>
              </a:solidFill>
              <a:latin typeface="Montserrat ExtraBold" panose="00000900000000000000" pitchFamily="2" charset="-52"/>
            </a:endParaRPr>
          </a:p>
          <a:p>
            <a:pPr algn="ctr"/>
            <a:r>
              <a:rPr lang="ru-RU" sz="2400" b="1" dirty="0">
                <a:latin typeface="Montserrat ExtraBold" panose="00000900000000000000" pitchFamily="2" charset="-52"/>
              </a:rPr>
              <a:t>Часы приема: </a:t>
            </a:r>
          </a:p>
          <a:p>
            <a:pPr algn="ctr"/>
            <a:r>
              <a:rPr lang="ru-RU" sz="2400" b="1" dirty="0">
                <a:latin typeface="Montserrat ExtraBold" panose="00000900000000000000" pitchFamily="2" charset="-52"/>
              </a:rPr>
              <a:t>вторник с 16.00 до 18.00</a:t>
            </a:r>
          </a:p>
          <a:p>
            <a:pPr algn="ctr"/>
            <a:endParaRPr lang="ru-RU" sz="2400" b="1" dirty="0">
              <a:latin typeface="Montserrat ExtraBold" panose="00000900000000000000" pitchFamily="2" charset="-52"/>
            </a:endParaRPr>
          </a:p>
          <a:p>
            <a:pPr algn="ctr"/>
            <a:r>
              <a:rPr lang="ru-RU" sz="2400" b="1" dirty="0">
                <a:latin typeface="Montserrat ExtraBold" panose="00000900000000000000" pitchFamily="2" charset="-52"/>
              </a:rPr>
              <a:t>Глава местной администрации –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Montserrat ExtraBold" panose="00000900000000000000" pitchFamily="2" charset="-52"/>
              </a:rPr>
              <a:t>ХАРИТОНОВА Анна Викторовна</a:t>
            </a:r>
          </a:p>
          <a:p>
            <a:pPr algn="ctr"/>
            <a:endParaRPr lang="ru-RU" sz="2400" b="1" dirty="0">
              <a:latin typeface="Montserrat ExtraBold" panose="00000900000000000000" pitchFamily="2" charset="-52"/>
            </a:endParaRPr>
          </a:p>
          <a:p>
            <a:pPr algn="ctr"/>
            <a:r>
              <a:rPr lang="ru-RU" sz="2400" b="1" dirty="0">
                <a:latin typeface="Montserrat ExtraBold" panose="00000900000000000000" pitchFamily="2" charset="-52"/>
              </a:rPr>
              <a:t>Часы приема:</a:t>
            </a:r>
          </a:p>
          <a:p>
            <a:pPr algn="ctr"/>
            <a:r>
              <a:rPr lang="ru-RU" sz="2400" b="1" dirty="0">
                <a:latin typeface="Montserrat ExtraBold" panose="00000900000000000000" pitchFamily="2" charset="-52"/>
              </a:rPr>
              <a:t>Четверг с 14.00 до 17.00</a:t>
            </a:r>
            <a:br>
              <a:rPr lang="ru-RU" sz="2400" b="1" dirty="0">
                <a:latin typeface="Montserrat ExtraBold" panose="00000900000000000000" pitchFamily="2" charset="-52"/>
              </a:rPr>
            </a:br>
            <a:endParaRPr lang="ru-RU" sz="2400" b="1" dirty="0"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91787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6084" y="-134280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Новогоднее оформление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4984283" y="681861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0B619D7-C50B-4B18-8D73-FFC26D0CBE57}"/>
              </a:ext>
            </a:extLst>
          </p:cNvPr>
          <p:cNvSpPr txBox="1">
            <a:spLocks/>
          </p:cNvSpPr>
          <p:nvPr/>
        </p:nvSpPr>
        <p:spPr>
          <a:xfrm>
            <a:off x="427883" y="2049733"/>
            <a:ext cx="3111184" cy="402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новогодней ели – 4 шт;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новогодних перетяжек – 3 шт;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светодиодной композиции «Карета с лошадьми» - 1 шт.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A6CBB7-4539-F9B9-F1E4-DE0507C0A3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338" y="1690553"/>
            <a:ext cx="3439326" cy="45857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59D30A-36BA-3A2F-B627-4A1F5A2A36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7326" y="2133135"/>
            <a:ext cx="3416753" cy="386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51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451" y="207378"/>
            <a:ext cx="11238806" cy="37067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+mn-lt"/>
              </a:rPr>
              <a:t>Сравнение выполнения работ по благоустройству за период  с 2011 по 2024 годы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31</a:t>
            </a:fld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156160"/>
              </p:ext>
            </p:extLst>
          </p:nvPr>
        </p:nvGraphicFramePr>
        <p:xfrm>
          <a:off x="133000" y="681855"/>
          <a:ext cx="11837326" cy="5199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4396">
                  <a:extLst>
                    <a:ext uri="{9D8B030D-6E8A-4147-A177-3AD203B41FA5}">
                      <a16:colId xmlns:a16="http://schemas.microsoft.com/office/drawing/2014/main" val="1677782187"/>
                    </a:ext>
                  </a:extLst>
                </a:gridCol>
                <a:gridCol w="556953">
                  <a:extLst>
                    <a:ext uri="{9D8B030D-6E8A-4147-A177-3AD203B41FA5}">
                      <a16:colId xmlns:a16="http://schemas.microsoft.com/office/drawing/2014/main" val="1347709279"/>
                    </a:ext>
                  </a:extLst>
                </a:gridCol>
                <a:gridCol w="681644">
                  <a:extLst>
                    <a:ext uri="{9D8B030D-6E8A-4147-A177-3AD203B41FA5}">
                      <a16:colId xmlns:a16="http://schemas.microsoft.com/office/drawing/2014/main" val="2038267583"/>
                    </a:ext>
                  </a:extLst>
                </a:gridCol>
                <a:gridCol w="698269">
                  <a:extLst>
                    <a:ext uri="{9D8B030D-6E8A-4147-A177-3AD203B41FA5}">
                      <a16:colId xmlns:a16="http://schemas.microsoft.com/office/drawing/2014/main" val="2040056658"/>
                    </a:ext>
                  </a:extLst>
                </a:gridCol>
                <a:gridCol w="507076">
                  <a:extLst>
                    <a:ext uri="{9D8B030D-6E8A-4147-A177-3AD203B41FA5}">
                      <a16:colId xmlns:a16="http://schemas.microsoft.com/office/drawing/2014/main" val="1551073610"/>
                    </a:ext>
                  </a:extLst>
                </a:gridCol>
                <a:gridCol w="648393">
                  <a:extLst>
                    <a:ext uri="{9D8B030D-6E8A-4147-A177-3AD203B41FA5}">
                      <a16:colId xmlns:a16="http://schemas.microsoft.com/office/drawing/2014/main" val="1917556573"/>
                    </a:ext>
                  </a:extLst>
                </a:gridCol>
                <a:gridCol w="714894">
                  <a:extLst>
                    <a:ext uri="{9D8B030D-6E8A-4147-A177-3AD203B41FA5}">
                      <a16:colId xmlns:a16="http://schemas.microsoft.com/office/drawing/2014/main" val="248234315"/>
                    </a:ext>
                  </a:extLst>
                </a:gridCol>
                <a:gridCol w="656706">
                  <a:extLst>
                    <a:ext uri="{9D8B030D-6E8A-4147-A177-3AD203B41FA5}">
                      <a16:colId xmlns:a16="http://schemas.microsoft.com/office/drawing/2014/main" val="3673503426"/>
                    </a:ext>
                  </a:extLst>
                </a:gridCol>
                <a:gridCol w="598516">
                  <a:extLst>
                    <a:ext uri="{9D8B030D-6E8A-4147-A177-3AD203B41FA5}">
                      <a16:colId xmlns:a16="http://schemas.microsoft.com/office/drawing/2014/main" val="597778465"/>
                    </a:ext>
                  </a:extLst>
                </a:gridCol>
                <a:gridCol w="615142">
                  <a:extLst>
                    <a:ext uri="{9D8B030D-6E8A-4147-A177-3AD203B41FA5}">
                      <a16:colId xmlns:a16="http://schemas.microsoft.com/office/drawing/2014/main" val="2180156608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1872546454"/>
                    </a:ext>
                  </a:extLst>
                </a:gridCol>
                <a:gridCol w="681644">
                  <a:extLst>
                    <a:ext uri="{9D8B030D-6E8A-4147-A177-3AD203B41FA5}">
                      <a16:colId xmlns:a16="http://schemas.microsoft.com/office/drawing/2014/main" val="664663278"/>
                    </a:ext>
                  </a:extLst>
                </a:gridCol>
                <a:gridCol w="598516">
                  <a:extLst>
                    <a:ext uri="{9D8B030D-6E8A-4147-A177-3AD203B41FA5}">
                      <a16:colId xmlns:a16="http://schemas.microsoft.com/office/drawing/2014/main" val="2114206364"/>
                    </a:ext>
                  </a:extLst>
                </a:gridCol>
                <a:gridCol w="581891">
                  <a:extLst>
                    <a:ext uri="{9D8B030D-6E8A-4147-A177-3AD203B41FA5}">
                      <a16:colId xmlns:a16="http://schemas.microsoft.com/office/drawing/2014/main" val="1805800421"/>
                    </a:ext>
                  </a:extLst>
                </a:gridCol>
                <a:gridCol w="656704">
                  <a:extLst>
                    <a:ext uri="{9D8B030D-6E8A-4147-A177-3AD203B41FA5}">
                      <a16:colId xmlns:a16="http://schemas.microsoft.com/office/drawing/2014/main" val="260868686"/>
                    </a:ext>
                  </a:extLst>
                </a:gridCol>
              </a:tblGrid>
              <a:tr h="6396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0" dirty="0"/>
                    </a:p>
                    <a:p>
                      <a:pPr algn="ctr"/>
                      <a:r>
                        <a:rPr lang="ru-RU" sz="1050" b="0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039807"/>
                  </a:ext>
                </a:extLst>
              </a:tr>
              <a:tr h="552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Текущий ремонт (восстановление) дворовых территорий (адресов)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5418055"/>
                  </a:ext>
                </a:extLst>
              </a:tr>
              <a:tr h="363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Создание зон отдыха (адресов)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0430891"/>
                  </a:ext>
                </a:extLst>
              </a:tr>
              <a:tr h="363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Обустройство детской площадки (адресов)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0704820"/>
                  </a:ext>
                </a:extLst>
              </a:tr>
              <a:tr h="552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Обустройство спортивной площадки (в т. числе ремонт) (адресов)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082837"/>
                  </a:ext>
                </a:extLst>
              </a:tr>
              <a:tr h="363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Оборудование контейнерной площадки (ед.)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9103513"/>
                  </a:ext>
                </a:extLst>
              </a:tr>
              <a:tr h="504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асфальтобетонного покрытия  (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8 176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9 578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4 813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1 947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4 869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2538,3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2465,7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3102,5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2735,3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1493,93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1489,41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1497,4 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1407,7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1100,0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6298952"/>
                  </a:ext>
                </a:extLst>
              </a:tr>
              <a:tr h="504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детского игрового  оборудования (ед.)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82638" marR="82638" marT="41312" marB="41312" anchor="ctr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7792777"/>
                  </a:ext>
                </a:extLst>
              </a:tr>
              <a:tr h="5047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щебеночно-набивных площадок и дорожек  (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38" marR="82638" marT="41278" marB="412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192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183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137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306,3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109,0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248,6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49,5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55,8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12,4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169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5062978"/>
                  </a:ext>
                </a:extLst>
              </a:tr>
              <a:tr h="851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покрытия спортивной и детской площадки из резиновой крошки  (искусств.)(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1 019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2 083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1 347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369,6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918,1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883,0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400,0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666,9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1102,16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456,7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289,88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784,9</a:t>
                      </a:r>
                    </a:p>
                  </a:txBody>
                  <a:tcPr marL="82638" marR="82638" marT="41278" marB="41278" anchor="ctr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1289,53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8139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947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6356486"/>
              </p:ext>
            </p:extLst>
          </p:nvPr>
        </p:nvGraphicFramePr>
        <p:xfrm>
          <a:off x="199500" y="972588"/>
          <a:ext cx="11737575" cy="5301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1147">
                  <a:extLst>
                    <a:ext uri="{9D8B030D-6E8A-4147-A177-3AD203B41FA5}">
                      <a16:colId xmlns:a16="http://schemas.microsoft.com/office/drawing/2014/main" val="217042293"/>
                    </a:ext>
                  </a:extLst>
                </a:gridCol>
                <a:gridCol w="856211">
                  <a:extLst>
                    <a:ext uri="{9D8B030D-6E8A-4147-A177-3AD203B41FA5}">
                      <a16:colId xmlns:a16="http://schemas.microsoft.com/office/drawing/2014/main" val="3581763031"/>
                    </a:ext>
                  </a:extLst>
                </a:gridCol>
                <a:gridCol w="606829">
                  <a:extLst>
                    <a:ext uri="{9D8B030D-6E8A-4147-A177-3AD203B41FA5}">
                      <a16:colId xmlns:a16="http://schemas.microsoft.com/office/drawing/2014/main" val="1353214670"/>
                    </a:ext>
                  </a:extLst>
                </a:gridCol>
                <a:gridCol w="631768">
                  <a:extLst>
                    <a:ext uri="{9D8B030D-6E8A-4147-A177-3AD203B41FA5}">
                      <a16:colId xmlns:a16="http://schemas.microsoft.com/office/drawing/2014/main" val="3690342869"/>
                    </a:ext>
                  </a:extLst>
                </a:gridCol>
                <a:gridCol w="723207">
                  <a:extLst>
                    <a:ext uri="{9D8B030D-6E8A-4147-A177-3AD203B41FA5}">
                      <a16:colId xmlns:a16="http://schemas.microsoft.com/office/drawing/2014/main" val="131722374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67401533"/>
                    </a:ext>
                  </a:extLst>
                </a:gridCol>
                <a:gridCol w="565265">
                  <a:extLst>
                    <a:ext uri="{9D8B030D-6E8A-4147-A177-3AD203B41FA5}">
                      <a16:colId xmlns:a16="http://schemas.microsoft.com/office/drawing/2014/main" val="1844278729"/>
                    </a:ext>
                  </a:extLst>
                </a:gridCol>
                <a:gridCol w="689957">
                  <a:extLst>
                    <a:ext uri="{9D8B030D-6E8A-4147-A177-3AD203B41FA5}">
                      <a16:colId xmlns:a16="http://schemas.microsoft.com/office/drawing/2014/main" val="1076588543"/>
                    </a:ext>
                  </a:extLst>
                </a:gridCol>
                <a:gridCol w="606829">
                  <a:extLst>
                    <a:ext uri="{9D8B030D-6E8A-4147-A177-3AD203B41FA5}">
                      <a16:colId xmlns:a16="http://schemas.microsoft.com/office/drawing/2014/main" val="2010377951"/>
                    </a:ext>
                  </a:extLst>
                </a:gridCol>
                <a:gridCol w="648392">
                  <a:extLst>
                    <a:ext uri="{9D8B030D-6E8A-4147-A177-3AD203B41FA5}">
                      <a16:colId xmlns:a16="http://schemas.microsoft.com/office/drawing/2014/main" val="603129321"/>
                    </a:ext>
                  </a:extLst>
                </a:gridCol>
                <a:gridCol w="581891">
                  <a:extLst>
                    <a:ext uri="{9D8B030D-6E8A-4147-A177-3AD203B41FA5}">
                      <a16:colId xmlns:a16="http://schemas.microsoft.com/office/drawing/2014/main" val="3665197983"/>
                    </a:ext>
                  </a:extLst>
                </a:gridCol>
                <a:gridCol w="623455">
                  <a:extLst>
                    <a:ext uri="{9D8B030D-6E8A-4147-A177-3AD203B41FA5}">
                      <a16:colId xmlns:a16="http://schemas.microsoft.com/office/drawing/2014/main" val="2165902354"/>
                    </a:ext>
                  </a:extLst>
                </a:gridCol>
                <a:gridCol w="598516">
                  <a:extLst>
                    <a:ext uri="{9D8B030D-6E8A-4147-A177-3AD203B41FA5}">
                      <a16:colId xmlns:a16="http://schemas.microsoft.com/office/drawing/2014/main" val="925257722"/>
                    </a:ext>
                  </a:extLst>
                </a:gridCol>
                <a:gridCol w="490451">
                  <a:extLst>
                    <a:ext uri="{9D8B030D-6E8A-4147-A177-3AD203B41FA5}">
                      <a16:colId xmlns:a16="http://schemas.microsoft.com/office/drawing/2014/main" val="1614148591"/>
                    </a:ext>
                  </a:extLst>
                </a:gridCol>
                <a:gridCol w="482137">
                  <a:extLst>
                    <a:ext uri="{9D8B030D-6E8A-4147-A177-3AD203B41FA5}">
                      <a16:colId xmlns:a16="http://schemas.microsoft.com/office/drawing/2014/main" val="3118678711"/>
                    </a:ext>
                  </a:extLst>
                </a:gridCol>
              </a:tblGrid>
              <a:tr h="407992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82622" marR="82622" marT="40818" marB="4081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82622" marR="82622" marT="40818" marB="4081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82622" marR="82622" marT="40818" marB="4081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82622" marR="82622" marT="40818" marB="4081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82622" marR="82622" marT="40818" marB="4081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82622" marR="82622" marT="40818" marB="4081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82622" marR="82622" marT="40818" marB="4081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82622" marR="82622" marT="40818" marB="408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82622" marR="82622" marT="40818" marB="40818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82622" marR="82622" marT="40818" marB="40818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82622" marR="82622" marT="40818" marB="40818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82622" marR="82622" marT="40818" marB="40818" anchor="ctr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82622" marR="82622" marT="40818" marB="40818" anchor="ctr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1"/>
                          </a:solidFill>
                          <a:latin typeface="+mn-lt"/>
                        </a:rPr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7571479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Устройство мощения (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342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855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1 869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1478,4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143,6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6158,6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2065,47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932,10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353,1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164,7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326,3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6590933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Устройство газонов с посевом семян травы и завозом растительного грунта  (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3 654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2 871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3 532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8 810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3441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2050,7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2097,9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8290,9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1770,8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2055,9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834,6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2880,0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1871,6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290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2111654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Установка  металлических ограждений  (п.м.)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2 403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3 494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1 602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2 081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752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202,5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560,5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2 474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278,0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200,8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70,0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48,0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25</a:t>
                      </a:r>
                      <a:r>
                        <a:rPr lang="ru-RU" sz="800" b="1" kern="1200" baseline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 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  <a:ea typeface="+mn-ea"/>
                        <a:cs typeface="+mn-cs"/>
                      </a:endParaRP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3690277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Ремонт (покраска) газонных ограждений (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п.м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6 913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8 202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16 569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5 009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7200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5758,0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935,5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2309,9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651,0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628,0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658,0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915</a:t>
                      </a:r>
                    </a:p>
                  </a:txBody>
                  <a:tcPr marL="82622" marR="82622" marT="41058" marB="41058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133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6040750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Установка спортивного оборудования (ед.)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772"/>
                  </a:ext>
                </a:extLst>
              </a:tr>
              <a:tr h="4055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Установка вазонов (ед.)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1262476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Установка  урн (ед.)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7213947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Установка  скамеек (ед.)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3058575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Закупка цветочной рассады (шт.)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5 012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7  314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6 920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11492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9 608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10351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12 845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13 721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13 669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15 391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14 659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12800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10999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7819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687624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Посадка кустарников (шт.)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590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925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461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2 349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2 217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2704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259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3212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1556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1528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2647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1494,0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633</a:t>
                      </a:r>
                    </a:p>
                  </a:txBody>
                  <a:tcPr marL="82622" marR="82622" marT="41011" marB="41011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1331904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Посадка деревьев (шт.)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145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199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30,0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7806036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Снос деревьев – «угроз» – (шт.)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116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82622" marR="82622" marT="41327" marB="41327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4029886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32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27304" y="270119"/>
            <a:ext cx="10881966" cy="4064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+mn-lt"/>
              </a:rPr>
              <a:t>Сравнение выполнения работ по благоустройству за период  с 2011 по 2024 годы</a:t>
            </a:r>
          </a:p>
        </p:txBody>
      </p:sp>
    </p:spTree>
    <p:extLst>
      <p:ext uri="{BB962C8B-B14F-4D97-AF65-F5344CB8AC3E}">
        <p14:creationId xmlns:p14="http://schemas.microsoft.com/office/powerpoint/2010/main" val="1377207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8405928"/>
              </p:ext>
            </p:extLst>
          </p:nvPr>
        </p:nvGraphicFramePr>
        <p:xfrm>
          <a:off x="149628" y="1289310"/>
          <a:ext cx="11845635" cy="4016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807">
                  <a:extLst>
                    <a:ext uri="{9D8B030D-6E8A-4147-A177-3AD203B41FA5}">
                      <a16:colId xmlns:a16="http://schemas.microsoft.com/office/drawing/2014/main" val="3383794749"/>
                    </a:ext>
                  </a:extLst>
                </a:gridCol>
                <a:gridCol w="627020">
                  <a:extLst>
                    <a:ext uri="{9D8B030D-6E8A-4147-A177-3AD203B41FA5}">
                      <a16:colId xmlns:a16="http://schemas.microsoft.com/office/drawing/2014/main" val="998915078"/>
                    </a:ext>
                  </a:extLst>
                </a:gridCol>
                <a:gridCol w="644429">
                  <a:extLst>
                    <a:ext uri="{9D8B030D-6E8A-4147-A177-3AD203B41FA5}">
                      <a16:colId xmlns:a16="http://schemas.microsoft.com/office/drawing/2014/main" val="457906153"/>
                    </a:ext>
                  </a:extLst>
                </a:gridCol>
                <a:gridCol w="610512">
                  <a:extLst>
                    <a:ext uri="{9D8B030D-6E8A-4147-A177-3AD203B41FA5}">
                      <a16:colId xmlns:a16="http://schemas.microsoft.com/office/drawing/2014/main" val="3586603092"/>
                    </a:ext>
                  </a:extLst>
                </a:gridCol>
                <a:gridCol w="652909">
                  <a:extLst>
                    <a:ext uri="{9D8B030D-6E8A-4147-A177-3AD203B41FA5}">
                      <a16:colId xmlns:a16="http://schemas.microsoft.com/office/drawing/2014/main" val="1071906208"/>
                    </a:ext>
                  </a:extLst>
                </a:gridCol>
                <a:gridCol w="644430">
                  <a:extLst>
                    <a:ext uri="{9D8B030D-6E8A-4147-A177-3AD203B41FA5}">
                      <a16:colId xmlns:a16="http://schemas.microsoft.com/office/drawing/2014/main" val="1511047377"/>
                    </a:ext>
                  </a:extLst>
                </a:gridCol>
                <a:gridCol w="686826">
                  <a:extLst>
                    <a:ext uri="{9D8B030D-6E8A-4147-A177-3AD203B41FA5}">
                      <a16:colId xmlns:a16="http://schemas.microsoft.com/office/drawing/2014/main" val="3979426144"/>
                    </a:ext>
                  </a:extLst>
                </a:gridCol>
                <a:gridCol w="797057">
                  <a:extLst>
                    <a:ext uri="{9D8B030D-6E8A-4147-A177-3AD203B41FA5}">
                      <a16:colId xmlns:a16="http://schemas.microsoft.com/office/drawing/2014/main" val="890709872"/>
                    </a:ext>
                  </a:extLst>
                </a:gridCol>
                <a:gridCol w="754661">
                  <a:extLst>
                    <a:ext uri="{9D8B030D-6E8A-4147-A177-3AD203B41FA5}">
                      <a16:colId xmlns:a16="http://schemas.microsoft.com/office/drawing/2014/main" val="3089440803"/>
                    </a:ext>
                  </a:extLst>
                </a:gridCol>
                <a:gridCol w="763140">
                  <a:extLst>
                    <a:ext uri="{9D8B030D-6E8A-4147-A177-3AD203B41FA5}">
                      <a16:colId xmlns:a16="http://schemas.microsoft.com/office/drawing/2014/main" val="2781357847"/>
                    </a:ext>
                  </a:extLst>
                </a:gridCol>
                <a:gridCol w="768083">
                  <a:extLst>
                    <a:ext uri="{9D8B030D-6E8A-4147-A177-3AD203B41FA5}">
                      <a16:colId xmlns:a16="http://schemas.microsoft.com/office/drawing/2014/main" val="1624070150"/>
                    </a:ext>
                  </a:extLst>
                </a:gridCol>
                <a:gridCol w="673331">
                  <a:extLst>
                    <a:ext uri="{9D8B030D-6E8A-4147-A177-3AD203B41FA5}">
                      <a16:colId xmlns:a16="http://schemas.microsoft.com/office/drawing/2014/main" val="1575631552"/>
                    </a:ext>
                  </a:extLst>
                </a:gridCol>
                <a:gridCol w="590203">
                  <a:extLst>
                    <a:ext uri="{9D8B030D-6E8A-4147-A177-3AD203B41FA5}">
                      <a16:colId xmlns:a16="http://schemas.microsoft.com/office/drawing/2014/main" val="1506037972"/>
                    </a:ext>
                  </a:extLst>
                </a:gridCol>
                <a:gridCol w="681644">
                  <a:extLst>
                    <a:ext uri="{9D8B030D-6E8A-4147-A177-3AD203B41FA5}">
                      <a16:colId xmlns:a16="http://schemas.microsoft.com/office/drawing/2014/main" val="2570327046"/>
                    </a:ext>
                  </a:extLst>
                </a:gridCol>
                <a:gridCol w="839583">
                  <a:extLst>
                    <a:ext uri="{9D8B030D-6E8A-4147-A177-3AD203B41FA5}">
                      <a16:colId xmlns:a16="http://schemas.microsoft.com/office/drawing/2014/main" val="438465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2120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Обрезка кустарников, вырезка суши деревьев, формирование кроны (шт.)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394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458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373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68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6708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5932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Завоз песка  (в песочницы)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куб.м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 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68,5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66,0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95,6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102,26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103,5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104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7272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Поступивших заявлений жителей по вопросам благоустройства территории округа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9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9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897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627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490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245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115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6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Направлено обращений в организации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9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9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418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973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419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167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2404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Общая стоимость выполненных работ по благоустройству </a:t>
                      </a:r>
                      <a:b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( тыс. руб.)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27 049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38 190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35 797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29 684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26 123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33736,6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23 519,6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83 622,8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41 725,3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33 572,5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31 101,7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24 923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25 725,5</a:t>
                      </a:r>
                    </a:p>
                  </a:txBody>
                  <a:tcPr marL="61053" marR="61053" marT="30529" marB="305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23255,8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621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0033138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33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06380" y="366205"/>
            <a:ext cx="10756871" cy="42449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+mn-lt"/>
              </a:rPr>
              <a:t>Сравнение выполнения работ по благоустройству за период  с 2011 по 2024 годы</a:t>
            </a:r>
          </a:p>
        </p:txBody>
      </p:sp>
    </p:spTree>
    <p:extLst>
      <p:ext uri="{BB962C8B-B14F-4D97-AF65-F5344CB8AC3E}">
        <p14:creationId xmlns:p14="http://schemas.microsoft.com/office/powerpoint/2010/main" val="4125011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27550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Планы по благоустройству на 2025г.</a:t>
            </a:r>
            <a:endParaRPr lang="ru-RU" dirty="0"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808761"/>
              </p:ext>
            </p:extLst>
          </p:nvPr>
        </p:nvGraphicFramePr>
        <p:xfrm>
          <a:off x="1154082" y="1330874"/>
          <a:ext cx="10001599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656">
                  <a:extLst>
                    <a:ext uri="{9D8B030D-6E8A-4147-A177-3AD203B41FA5}">
                      <a16:colId xmlns:a16="http://schemas.microsoft.com/office/drawing/2014/main" val="1679824837"/>
                    </a:ext>
                  </a:extLst>
                </a:gridCol>
                <a:gridCol w="6314014">
                  <a:extLst>
                    <a:ext uri="{9D8B030D-6E8A-4147-A177-3AD203B41FA5}">
                      <a16:colId xmlns:a16="http://schemas.microsoft.com/office/drawing/2014/main" val="1844882269"/>
                    </a:ext>
                  </a:extLst>
                </a:gridCol>
                <a:gridCol w="2987929">
                  <a:extLst>
                    <a:ext uri="{9D8B030D-6E8A-4147-A177-3AD203B41FA5}">
                      <a16:colId xmlns:a16="http://schemas.microsoft.com/office/drawing/2014/main" val="25228488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№</a:t>
                      </a:r>
                      <a:b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Вид работ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Объем финансирования, </a:t>
                      </a:r>
                      <a:b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тыс.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855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Проектирование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87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Содержание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внутриквартальной территории (ремонт покрытий, снос древостоя)</a:t>
                      </a:r>
                      <a:endParaRPr lang="ru-RU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3333,3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509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Размещение и содержание детских игровых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и спортивных площадок</a:t>
                      </a:r>
                      <a:endParaRPr lang="ru-RU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3100,4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665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Размещение и содержание уличной мебели и элементов благоустройства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1488,1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151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Праздничное оформление территории к Новому Году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450,2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540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Озеленение территории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9293,3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416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Содержание территорий объектов культурного наследия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1062,6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642773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34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7280" y="5327499"/>
            <a:ext cx="10058400" cy="7275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/>
              <a:t>ИТОГО</a:t>
            </a:r>
            <a:r>
              <a:rPr lang="en-US" sz="2400" b="1" dirty="0"/>
              <a:t>:</a:t>
            </a:r>
            <a:r>
              <a:rPr lang="ru-RU" sz="2400" b="1" dirty="0"/>
              <a:t> 19 477,9 тыс. руб.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09088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E93ACCD6-CED3-4032-B8E4-83A0830A7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0710" y="0"/>
            <a:ext cx="10028563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Номер слайда 19">
            <a:extLst>
              <a:ext uri="{FF2B5EF4-FFF2-40B4-BE49-F238E27FC236}">
                <a16:creationId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B6B65BD-C49A-476B-9A3F-C4E56541FD3F}"/>
              </a:ext>
            </a:extLst>
          </p:cNvPr>
          <p:cNvSpPr/>
          <p:nvPr/>
        </p:nvSpPr>
        <p:spPr>
          <a:xfrm rot="2373142">
            <a:off x="4994144" y="-2084838"/>
            <a:ext cx="4599586" cy="4429589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92" y="1885541"/>
            <a:ext cx="5496402" cy="1943509"/>
          </a:xfrm>
        </p:spPr>
        <p:txBody>
          <a:bodyPr>
            <a:noAutofit/>
          </a:bodyPr>
          <a:lstStyle/>
          <a:p>
            <a:pPr algn="ctr"/>
            <a:r>
              <a:rPr lang="ru-RU" sz="12100" b="1" dirty="0">
                <a:solidFill>
                  <a:srgbClr val="0070C0"/>
                </a:solidFill>
                <a:latin typeface="Montserrat Black" panose="00000A00000000000000" pitchFamily="2" charset="-52"/>
              </a:rPr>
              <a:t>сми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4787900" y="2451821"/>
            <a:ext cx="3667050" cy="5206279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3610485" y="-920750"/>
            <a:ext cx="4857165" cy="3375307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580A236-BF3C-4149-8AAF-254EB073100F}"/>
              </a:ext>
            </a:extLst>
          </p:cNvPr>
          <p:cNvSpPr txBox="1">
            <a:spLocks/>
          </p:cNvSpPr>
          <p:nvPr/>
        </p:nvSpPr>
        <p:spPr>
          <a:xfrm>
            <a:off x="1996086" y="3260754"/>
            <a:ext cx="3372778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Средства массовой информации</a:t>
            </a: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       МО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</a:t>
            </a:r>
          </a:p>
        </p:txBody>
      </p:sp>
    </p:spTree>
    <p:extLst>
      <p:ext uri="{BB962C8B-B14F-4D97-AF65-F5344CB8AC3E}">
        <p14:creationId xmlns:p14="http://schemas.microsoft.com/office/powerpoint/2010/main" val="3158618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676" y="564671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Средства массовой информации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330" y="1648316"/>
            <a:ext cx="9859453" cy="445421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Объем финансирования </a:t>
            </a:r>
            <a:r>
              <a:rPr lang="ru-RU" sz="1800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– 1 724,2 </a:t>
            </a:r>
            <a:r>
              <a:rPr lang="ru-RU" sz="1800" dirty="0">
                <a:latin typeface="Franklin Gothic Medium" panose="020B0603020102020204" pitchFamily="34" charset="0"/>
              </a:rPr>
              <a:t>тыс. рублей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10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Выпуск и распространение периодического печатного муниципального средства массовой информации газеты </a:t>
            </a:r>
            <a:r>
              <a:rPr lang="ru-RU" sz="1800" b="1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«Василеостровская перспектива» </a:t>
            </a:r>
            <a:r>
              <a:rPr lang="ru-RU" sz="1800" dirty="0">
                <a:latin typeface="Franklin Gothic Medium" panose="020B0603020102020204" pitchFamily="34" charset="0"/>
              </a:rPr>
              <a:t>в 2024 году – </a:t>
            </a:r>
            <a:r>
              <a:rPr lang="ru-RU" sz="1800" b="1" u="sng" dirty="0">
                <a:solidFill>
                  <a:srgbClr val="21778B"/>
                </a:solidFill>
                <a:latin typeface="Montserrat ExtraBold" panose="00000900000000000000" pitchFamily="2" charset="-52"/>
              </a:rPr>
              <a:t>8 номеров </a:t>
            </a:r>
            <a:r>
              <a:rPr lang="ru-RU" sz="1800" dirty="0">
                <a:latin typeface="Franklin Gothic Medium" panose="020B0603020102020204" pitchFamily="34" charset="0"/>
              </a:rPr>
              <a:t>тиражом </a:t>
            </a:r>
            <a:r>
              <a:rPr lang="ru-RU" sz="1800" b="1" u="sng" dirty="0">
                <a:solidFill>
                  <a:srgbClr val="21778B"/>
                </a:solidFill>
                <a:latin typeface="Montserrat Black" panose="00000A00000000000000" pitchFamily="2" charset="-52"/>
              </a:rPr>
              <a:t>15000</a:t>
            </a:r>
            <a:r>
              <a:rPr lang="ru-RU" sz="1800" dirty="0">
                <a:latin typeface="Franklin Gothic Medium" panose="020B0603020102020204" pitchFamily="34" charset="0"/>
              </a:rPr>
              <a:t> экземпляров.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ru-RU" sz="10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Выпуск и распространение справочно-информационного издания  </a:t>
            </a:r>
            <a:r>
              <a:rPr lang="ru-RU" sz="1800" b="1" dirty="0">
                <a:latin typeface="Franklin Gothic Medium" panose="020B0603020102020204" pitchFamily="34" charset="0"/>
              </a:rPr>
              <a:t>«</a:t>
            </a:r>
            <a:r>
              <a:rPr lang="ru-RU" sz="1800" b="1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Бюллетень Муниципального округа №7» </a:t>
            </a:r>
            <a:r>
              <a:rPr lang="ru-RU" sz="1800" dirty="0">
                <a:latin typeface="Franklin Gothic Medium" panose="020B0603020102020204" pitchFamily="34" charset="0"/>
              </a:rPr>
              <a:t>с текстами официальных публикаций муниципальных правовых актов, принятых органами МСУ МО </a:t>
            </a:r>
            <a:r>
              <a:rPr lang="ru-RU" sz="1800" dirty="0" err="1">
                <a:latin typeface="Franklin Gothic Medium" panose="020B0603020102020204" pitchFamily="34" charset="0"/>
              </a:rPr>
              <a:t>МО</a:t>
            </a:r>
            <a:r>
              <a:rPr lang="ru-RU" sz="1800" dirty="0">
                <a:latin typeface="Franklin Gothic Medium" panose="020B0603020102020204" pitchFamily="34" charset="0"/>
              </a:rPr>
              <a:t> №7 в 2024 году – </a:t>
            </a:r>
            <a:r>
              <a:rPr lang="ru-RU" sz="1800" b="1" u="sng" dirty="0">
                <a:solidFill>
                  <a:srgbClr val="21778B"/>
                </a:solidFill>
                <a:latin typeface="Montserrat ExtraBold" panose="00000900000000000000" pitchFamily="2" charset="-52"/>
              </a:rPr>
              <a:t>11 номеров </a:t>
            </a:r>
            <a:r>
              <a:rPr lang="ru-RU" sz="1800" dirty="0">
                <a:latin typeface="Franklin Gothic Medium" panose="020B0603020102020204" pitchFamily="34" charset="0"/>
              </a:rPr>
              <a:t>тиражом по </a:t>
            </a:r>
            <a:r>
              <a:rPr lang="ru-RU" sz="1800" b="1" u="sng" dirty="0">
                <a:solidFill>
                  <a:srgbClr val="21778B"/>
                </a:solidFill>
                <a:latin typeface="Montserrat Black" panose="00000A00000000000000" pitchFamily="2" charset="-52"/>
              </a:rPr>
              <a:t>100</a:t>
            </a:r>
            <a:r>
              <a:rPr lang="ru-RU" sz="1800" dirty="0">
                <a:latin typeface="Franklin Gothic Medium" panose="020B0603020102020204" pitchFamily="34" charset="0"/>
              </a:rPr>
              <a:t> экземпляров.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1800" dirty="0">
              <a:latin typeface="Montserrat Light" panose="00000400000000000000" pitchFamily="2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EE3803A-8011-46F8-A607-4C0BA474D364}"/>
              </a:ext>
            </a:extLst>
          </p:cNvPr>
          <p:cNvCxnSpPr>
            <a:cxnSpLocks/>
          </p:cNvCxnSpPr>
          <p:nvPr/>
        </p:nvCxnSpPr>
        <p:spPr>
          <a:xfrm>
            <a:off x="603475" y="-61544"/>
            <a:ext cx="0" cy="113056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652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182" y="421124"/>
            <a:ext cx="9547671" cy="1008692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solidFill>
                  <a:srgbClr val="0070C0"/>
                </a:solidFill>
                <a:latin typeface="Arial Black" panose="020B0A04020102020204" pitchFamily="34" charset="0"/>
              </a:rPr>
              <a:t>П Р О Ф И Л А К Т И К 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093" y="1637607"/>
            <a:ext cx="10634578" cy="496274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формах, установленных законодательством Санкт-Петербурга, в мероприятиях по </a:t>
            </a:r>
            <a:r>
              <a:rPr lang="ru-RU" sz="1800" b="1" dirty="0">
                <a:solidFill>
                  <a:srgbClr val="2177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 незаконного потребления наркотических средств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психотропных веществ, новых потенциально опасных психоактивных веществ, наркомании в Санкт-Петербурге»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</a:t>
            </a:r>
            <a:r>
              <a:rPr lang="ru-RU" sz="1800" b="1" dirty="0">
                <a:solidFill>
                  <a:srgbClr val="2177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 терроризма и экстремизма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создании условий для реализации мер, направленных на </a:t>
            </a:r>
            <a:r>
              <a:rPr lang="ru-RU" sz="1800" b="1" dirty="0">
                <a:solidFill>
                  <a:srgbClr val="2177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межнационального и межконфессионального согласия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реализации мер по профилактике </a:t>
            </a:r>
            <a:r>
              <a:rPr lang="ru-RU" sz="1800" b="1" dirty="0">
                <a:solidFill>
                  <a:srgbClr val="2177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дорожно-транспортного травматизма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   муниципальный округ №7»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деятельности по </a:t>
            </a:r>
            <a:r>
              <a:rPr lang="ru-RU" sz="1800" b="1" dirty="0">
                <a:solidFill>
                  <a:srgbClr val="2177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 правонарушений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Санкт-Петербурге в соответствии с федеральным законодательством и законодательством Санкт-Петербурга»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мероприятиях </a:t>
            </a:r>
            <a:r>
              <a:rPr lang="ru-RU" sz="1700" b="1" dirty="0">
                <a:solidFill>
                  <a:srgbClr val="2177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охране окружающей среды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границах муниципального образования, за исключением организации и осуществления мероприятий по экологическому контролю»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endParaRPr lang="ru-RU" sz="1400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400" b="1" dirty="0">
                <a:latin typeface="Montserrat Medium" panose="00000600000000000000" pitchFamily="2" charset="-52"/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54718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542" y="919727"/>
            <a:ext cx="9895437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Организация и проведение мероприятий для жителей муниципального образования муниципальный округ №7 по профилактике наркотической зависимости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969163" y="2464583"/>
            <a:ext cx="3311892" cy="3578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Издание печатной продукции (листовок)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– </a:t>
            </a:r>
            <a:r>
              <a:rPr lang="ru-RU" sz="20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5,1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200 экз.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924" y="1928419"/>
            <a:ext cx="5933132" cy="413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91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3" y="680923"/>
            <a:ext cx="9895437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Организация и проведение мероприятий для жителей муниципального образования муниципальный округ №7 по укреплению межнационального и межконфессионального согласия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070676" y="2824481"/>
            <a:ext cx="3360008" cy="2707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Издание печатной продукции (листовок)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– </a:t>
            </a:r>
            <a:r>
              <a:rPr lang="ru-RU" sz="20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5,1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200 экз.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807" y="1774583"/>
            <a:ext cx="6318255" cy="444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31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/>
          <a:lstStyle/>
          <a:p>
            <a:pPr algn="ctr"/>
            <a:r>
              <a:rPr lang="ru-RU" b="1" dirty="0">
                <a:latin typeface="Franklin Gothic Medium" panose="020B0603020102020204" pitchFamily="34" charset="0"/>
              </a:rPr>
              <a:t>НАШИ КОНТАКТЫ: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913" y="159026"/>
            <a:ext cx="2569197" cy="256919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2267" y="1933366"/>
            <a:ext cx="976420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0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3000" b="1" u="sng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321-20-46</a:t>
            </a:r>
          </a:p>
          <a:p>
            <a:pPr>
              <a:spcAft>
                <a:spcPts val="0"/>
              </a:spcAft>
            </a:pPr>
            <a:endParaRPr lang="ru-RU" sz="3000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0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ФАКС: </a:t>
            </a:r>
            <a:r>
              <a:rPr lang="ru-RU" sz="3000" b="1" u="sng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321-14-00</a:t>
            </a:r>
          </a:p>
          <a:p>
            <a:pPr>
              <a:spcAft>
                <a:spcPts val="0"/>
              </a:spcAft>
            </a:pPr>
            <a:endParaRPr lang="ru-RU" sz="3000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0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3000" b="1" u="sng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mcmo7@yandex.ru</a:t>
            </a:r>
            <a:endParaRPr lang="ru-RU" sz="3000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0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000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0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r>
              <a:rPr lang="en-US" sz="3000" b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http://mo7spb.ru</a:t>
            </a:r>
            <a:endParaRPr lang="ru-RU" sz="3000" b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0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0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«ВКОНТАКТЕ»: </a:t>
            </a:r>
            <a:r>
              <a:rPr lang="en-US" sz="3000" b="1" u="sng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ru-RU" sz="3000" b="1" u="sng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sz="3000" b="1" u="sng" dirty="0" err="1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vk</a:t>
            </a:r>
            <a:r>
              <a:rPr lang="ru-RU" sz="3000" b="1" u="sng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sz="3000" b="1" u="sng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com</a:t>
            </a:r>
            <a:r>
              <a:rPr lang="ru-RU" sz="3000" b="1" u="sng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en-US" sz="3000" b="1" u="sng" dirty="0" err="1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mcmomo</a:t>
            </a:r>
            <a:r>
              <a:rPr lang="ru-RU" sz="3000" b="1" u="sng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7</a:t>
            </a:r>
            <a:endParaRPr lang="ru-RU" sz="3000" b="1" u="sng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805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739" y="576205"/>
            <a:ext cx="9895437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Организация и проведение мероприятий для жителей муниципального образования муниципальный округ №7 по профилактике экстремизма и терроризма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955410" y="2118359"/>
            <a:ext cx="3392146" cy="4481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Издание печатной продукции (листовок)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– </a:t>
            </a:r>
            <a:r>
              <a:rPr lang="ru-RU" sz="20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5,1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200 экз.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877" y="1808067"/>
            <a:ext cx="6316455" cy="427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95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62" y="691521"/>
            <a:ext cx="9895437" cy="1008692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0070C0"/>
                </a:solidFill>
                <a:latin typeface="Arial Black" panose="020B0A04020102020204" pitchFamily="34" charset="0"/>
              </a:rPr>
              <a:t>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501249" y="2093344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u="sng" dirty="0">
                <a:solidFill>
                  <a:srgbClr val="0070C0"/>
                </a:solidFill>
                <a:latin typeface="Montserrat Medium" panose="00000600000000000000" pitchFamily="2" charset="-52"/>
              </a:rPr>
              <a:t>Проведены следующие мероприятия: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проведены встречи с домоуправами УК «Возрождение» (на предмет информирования и взаимодействия).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осуществлено 45 обходов территории на предмет выявления мест концентрации молодежи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осуществлено  45 обходов территорий МО №7 на предмет выявления фактов осквернения зданий, сооружений, нанесения на них нацистской атрибутики или символики. Выявлено 2 факта, граффити оперативно устранено.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45 обходов территории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на предмет обнаружения брошенных, разукомплектованных ТС. Разукомплектованных ТС не выявлено.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26 обходов территорий МО №7  на предмет освещенности подъездов жилых домов, дворовых территорий, арочных проемов в темное время суток.</a:t>
            </a:r>
          </a:p>
        </p:txBody>
      </p:sp>
    </p:spTree>
    <p:extLst>
      <p:ext uri="{BB962C8B-B14F-4D97-AF65-F5344CB8AC3E}">
        <p14:creationId xmlns:p14="http://schemas.microsoft.com/office/powerpoint/2010/main" val="722806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337" y="442140"/>
            <a:ext cx="9895437" cy="1008692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0070C0"/>
                </a:solidFill>
                <a:latin typeface="Arial Black" panose="020B0A04020102020204" pitchFamily="34" charset="0"/>
              </a:rPr>
              <a:t>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254337" y="1937355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официальном сайте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размещен план мероприятий по профилактике терроризма и экстремизма, а также в минимизации и (или) ликвидации последствий проявления терроризма и экстремизма  на территории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2 обследования помещений муниципального образования МО №7 и МКУ «СЦ «Радуга» на предмет антитеррористической защищенности (1 и 4 кварталы 2024г.)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заседании комиссии по вопросам обеспечения правопорядка и профилактики правонарушений Василеостровского района Санкт-Петербурга.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выездном заседании Антитеррористической комиссии Василеостровского района Санкт-Петербурга.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заседании Антитеррористической комиссии Василеостровского района Санкт-Петербурга.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ежедневно проводится мониторинг СМИ, направленный на выявление материалов экстремистской направленности.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886595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96" y="536965"/>
            <a:ext cx="9895437" cy="1008692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0070C0"/>
                </a:solidFill>
                <a:latin typeface="Arial Black" panose="020B0A04020102020204" pitchFamily="34" charset="0"/>
              </a:rPr>
              <a:t>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358860" y="2093344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официальной странице в социальной сети «Вконтакте»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https://vk.com/mcmomo7)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размещены социальные видеоролики: «Профилактика терроризма», «У террора нет национальности», «Как спасти человека от терроризма».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сайте МО №7 по адресу www.mo7spb в разделе «НОВОСТИ» регулярно публикуются статьи по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противодействию терроризму и экстремизму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, в том числе  статьи прокуратуры и УМВД Василеостровского района (статьи «Действия при угрозе террористического акта», «Правила безопасности при угрозе террористического акта», «Терроризм и меры предосторожности», «МЕРЫ БЕЗОПАСНОСТИ ПРИ УГРОЗЕ ПРОВЕДЕНИЯ ТЕРРОРИСТИЧЕСКИХ АКТОВ», «Рекомендации по принятию мер по недопущению диверсионно-террористических акций», «ОБЩИЕ РЕКОМЕНДАЦИИ ГРАЖДАНАМ ПО ДЕЙСТВИЯМ ПРИ УГРОЗЕ СОВЕРШЕНИЯ ТЕРРОРИСТИЧЕСКОГО АКТА», «ОСТОРОЖНО, ЭКСТРЕМИЗМ!», «Памятка по недопущению вовлечения в организации националистического толка», «Противодействие проявлениям экстремизма в молодежной среде», «Уголовная ответственность за проявления экстремизма»).</a:t>
            </a:r>
          </a:p>
        </p:txBody>
      </p:sp>
    </p:spTree>
    <p:extLst>
      <p:ext uri="{BB962C8B-B14F-4D97-AF65-F5344CB8AC3E}">
        <p14:creationId xmlns:p14="http://schemas.microsoft.com/office/powerpoint/2010/main" val="1899947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Интерактивное мероприятие по экологическому просвещению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31893"/>
            <a:ext cx="0" cy="1416148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818492" y="4227897"/>
            <a:ext cx="5286383" cy="438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Общая сумма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–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30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,0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тыс.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Охват населения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– 60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человек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968188" y="1171762"/>
            <a:ext cx="6042305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Организация и проведение интерактивного мероприятия для жителей муниципального образования муниципальный округ №7 «Сортируй мусор правильно»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2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b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</a:b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</a:b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E3053-C849-3B28-A71F-E7A4C9812C94}"/>
              </a:ext>
            </a:extLst>
          </p:cNvPr>
          <p:cNvSpPr txBox="1"/>
          <p:nvPr/>
        </p:nvSpPr>
        <p:spPr>
          <a:xfrm>
            <a:off x="7010493" y="1033652"/>
            <a:ext cx="5094382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Организация работы проекта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«Крышечки Доброты»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на базе МКУ «СЦ «Радуга»-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3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БЕЗ ФИНАНСИРОВАНИЯ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br>
              <a:rPr kumimoji="0" lang="ru-RU" altLang="ru-RU" sz="2300" b="0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</a:b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</a:b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31" y="3012228"/>
            <a:ext cx="2472158" cy="32962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873" y="3694922"/>
            <a:ext cx="3324863" cy="24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06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99646"/>
            <a:ext cx="9210365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Организация и проведение мероприятий по профилактике дорожно-транспортного травматизма</a:t>
            </a:r>
            <a:b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31893"/>
            <a:ext cx="0" cy="1416148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993145" y="4639245"/>
            <a:ext cx="4684851" cy="887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2500" dirty="0"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2500" dirty="0"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2500" dirty="0"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500" b="1" dirty="0">
                <a:latin typeface="Montserrat Medium" panose="00000600000000000000" pitchFamily="2" charset="-52"/>
              </a:rPr>
              <a:t>Общая сумма </a:t>
            </a: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– 6</a:t>
            </a:r>
            <a:r>
              <a:rPr lang="ru-RU" sz="25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,0 </a:t>
            </a:r>
            <a:r>
              <a:rPr lang="ru-RU" sz="2500" b="1" dirty="0">
                <a:solidFill>
                  <a:srgbClr val="21778B"/>
                </a:solidFill>
                <a:latin typeface="Montserrat Medium" panose="00000600000000000000" pitchFamily="2" charset="-52"/>
              </a:rPr>
              <a:t> </a:t>
            </a:r>
            <a:r>
              <a:rPr lang="ru-RU" sz="2500" b="1" dirty="0">
                <a:latin typeface="Montserrat Medium" panose="00000600000000000000" pitchFamily="2" charset="-52"/>
              </a:rPr>
              <a:t>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br>
              <a:rPr lang="ru-RU" sz="2500" b="1" dirty="0">
                <a:latin typeface="Montserrat Medium" panose="00000600000000000000" pitchFamily="2" charset="-52"/>
              </a:rPr>
            </a:br>
            <a:r>
              <a:rPr lang="ru-RU" sz="2500" b="1" dirty="0">
                <a:latin typeface="Montserrat Medium" panose="00000600000000000000" pitchFamily="2" charset="-52"/>
              </a:rPr>
              <a:t>Охват населения </a:t>
            </a: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– 400</a:t>
            </a:r>
            <a:r>
              <a:rPr lang="ru-RU" sz="25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2500" b="1" dirty="0">
                <a:latin typeface="Montserrat Medium" panose="00000600000000000000" pitchFamily="2" charset="-52"/>
              </a:rPr>
              <a:t>человек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1013666" y="1459035"/>
            <a:ext cx="60423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alt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Изготовление и распространение печатной продукции (памятк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718" y="2065255"/>
            <a:ext cx="3090940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7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4143" y="393580"/>
            <a:ext cx="9210365" cy="100869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Организация и проведение </a:t>
            </a:r>
            <a:b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мероприятий по профилактике</a:t>
            </a:r>
            <a:b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 правонарушений</a:t>
            </a: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664260" y="4726622"/>
            <a:ext cx="5286383" cy="385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Общая сумма 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– 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6,0 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тыс.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b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</a:b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Охват населения 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– 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400 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человек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864523" y="1803151"/>
            <a:ext cx="604230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Изготовление и распространение печатной продукции (памятка по профилактике правонарушений)</a:t>
            </a:r>
            <a:br>
              <a:rPr kumimoji="0" lang="ru-RU" alt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</a:b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</a:b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2F0380-E060-6DA7-A892-AAD66238B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93" y="258452"/>
            <a:ext cx="4499967" cy="32132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AC80DF-E5C0-44EA-6A6B-05967844F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58" y="2927589"/>
            <a:ext cx="4621876" cy="33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29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Номер слайда 19">
            <a:extLst>
              <a:ext uri="{FF2B5EF4-FFF2-40B4-BE49-F238E27FC236}">
                <a16:creationId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B6B65BD-C49A-476B-9A3F-C4E56541FD3F}"/>
              </a:ext>
            </a:extLst>
          </p:cNvPr>
          <p:cNvSpPr/>
          <p:nvPr/>
        </p:nvSpPr>
        <p:spPr>
          <a:xfrm rot="2370478">
            <a:off x="8279085" y="-3952221"/>
            <a:ext cx="2437868" cy="5446137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0680" y="1506805"/>
            <a:ext cx="10515600" cy="1943509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Montserrat SemiBold" panose="00000700000000000000" pitchFamily="2" charset="-52"/>
              </a:rPr>
              <a:t>Социальная </a:t>
            </a:r>
            <a:br>
              <a:rPr lang="ru-RU" sz="6000" b="1" dirty="0">
                <a:solidFill>
                  <a:srgbClr val="0070C0"/>
                </a:solidFill>
                <a:latin typeface="Montserrat SemiBold" panose="00000700000000000000" pitchFamily="2" charset="-52"/>
              </a:rPr>
            </a:br>
            <a:r>
              <a:rPr lang="ru-RU" sz="6000" b="1" dirty="0">
                <a:solidFill>
                  <a:srgbClr val="0070C0"/>
                </a:solidFill>
                <a:latin typeface="Montserrat SemiBold" panose="00000700000000000000" pitchFamily="2" charset="-52"/>
              </a:rPr>
              <a:t>работа</a:t>
            </a:r>
            <a:br>
              <a:rPr lang="ru-RU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endParaRPr lang="ru-RU" sz="6000" b="1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8108492">
            <a:off x="-935135" y="4305797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4168946" y="1986458"/>
            <a:ext cx="4594370" cy="4996579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4411085" y="-1751451"/>
            <a:ext cx="4364598" cy="374890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440" y="3346575"/>
            <a:ext cx="4612663" cy="34594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620" y="633394"/>
            <a:ext cx="5253838" cy="317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34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703620"/>
            <a:ext cx="9667017" cy="100869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Организация и проведение досуговых мероприятий</a:t>
            </a:r>
            <a:b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 для жителей муниципального образования </a:t>
            </a:r>
            <a:b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в 2024 году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619860" y="1815973"/>
            <a:ext cx="8284949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25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Основные мероприятия программы: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 Black" panose="00000A00000000000000" pitchFamily="2" charset="-52"/>
              <a:ea typeface="+mj-ea"/>
              <a:cs typeface="+mj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 pitchFamily="2" charset="-52"/>
                <a:ea typeface="+mj-ea"/>
                <a:cs typeface="+mj-cs"/>
              </a:rPr>
              <a:t>Организация и проведение автобусных экскурсий 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 pitchFamily="2" charset="-52"/>
                <a:ea typeface="+mj-ea"/>
                <a:cs typeface="+mj-cs"/>
              </a:rPr>
              <a:t>Организация и проведение водных экскурсий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Light" panose="00000400000000000000" pitchFamily="2" charset="-52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Приняли участие в мероприятиях всего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1896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человек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1757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Light" panose="00000400000000000000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6971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614" y="523238"/>
            <a:ext cx="8563772" cy="65288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Организация и проведение досуговых мероприятий для жителей муниципального образования </a:t>
            </a:r>
            <a:b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в 2024 году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31E77B-E4FD-7C33-B30C-20C2019ED3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18" y="1769601"/>
            <a:ext cx="4276745" cy="32008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C751D7-BF1B-E6B1-8168-1ED40E6DB5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123" y="1806617"/>
            <a:ext cx="4829262" cy="362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0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62" y="153950"/>
            <a:ext cx="1658570" cy="1913736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09B8EA1-B8A6-49FB-8180-16006947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913" y="1180408"/>
            <a:ext cx="7058494" cy="3701568"/>
          </a:xfrm>
        </p:spPr>
        <p:txBody>
          <a:bodyPr>
            <a:noAutofit/>
          </a:bodyPr>
          <a:lstStyle/>
          <a:p>
            <a:pPr algn="ctr"/>
            <a:b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Montserrat Medium" panose="00000600000000000000" pitchFamily="2" charset="-52"/>
                <a:cs typeface="Times New Roman" pitchFamily="18" charset="0"/>
              </a:rPr>
              <a:t>о результатах своей деятельности и деятельности местной администрации, в том числе о решении вопросов, поставленных представительным органом муниципального образования</a:t>
            </a:r>
            <a:br>
              <a:rPr lang="ru-RU" sz="2000" b="1" dirty="0">
                <a:solidFill>
                  <a:srgbClr val="0070C0"/>
                </a:solidFill>
                <a:latin typeface="Montserrat Medium" panose="00000600000000000000" pitchFamily="2" charset="-52"/>
                <a:cs typeface="Times New Roman" pitchFamily="18" charset="0"/>
              </a:rPr>
            </a:br>
            <a:br>
              <a:rPr lang="ru-RU" sz="4000" b="1" dirty="0">
                <a:solidFill>
                  <a:srgbClr val="0070C0"/>
                </a:solidFill>
                <a:latin typeface="Montserrat Medium" panose="00000600000000000000" pitchFamily="2" charset="-52"/>
                <a:cs typeface="Times New Roman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Montserrat Medium" panose="00000600000000000000" pitchFamily="2" charset="-52"/>
                <a:cs typeface="Times New Roman" pitchFamily="18" charset="0"/>
              </a:rPr>
              <a:t>и ПЛАНЫ на 2025 год</a:t>
            </a:r>
            <a:br>
              <a:rPr lang="ru-RU" sz="4000" b="1" dirty="0">
                <a:solidFill>
                  <a:srgbClr val="0070C0"/>
                </a:solidFill>
                <a:latin typeface="Montserrat Medium" panose="00000600000000000000" pitchFamily="2" charset="-52"/>
                <a:cs typeface="Times New Roman" pitchFamily="18" charset="0"/>
              </a:rPr>
            </a:br>
            <a:endParaRPr lang="ru-RU" sz="4000" b="1" dirty="0">
              <a:solidFill>
                <a:srgbClr val="0070C0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204" y="153950"/>
            <a:ext cx="1797317" cy="2021983"/>
          </a:xfrm>
        </p:spPr>
      </p:pic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796762" y="4464488"/>
            <a:ext cx="12192000" cy="1384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  <a:defRPr/>
            </a:pPr>
            <a:r>
              <a:rPr lang="ru-RU" sz="2400" b="1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  <a:cs typeface="Times New Roman" pitchFamily="18" charset="0"/>
              </a:rPr>
              <a:t>ФЕДЕРАЛЬНЫЙ ЗАКОН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78119-8004-4EE2-9BDB-95BBCE77A216}"/>
              </a:ext>
            </a:extLst>
          </p:cNvPr>
          <p:cNvSpPr txBox="1"/>
          <p:nvPr/>
        </p:nvSpPr>
        <p:spPr>
          <a:xfrm>
            <a:off x="796762" y="5351766"/>
            <a:ext cx="8297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  <a:cs typeface="Times New Roman" pitchFamily="18" charset="0"/>
              </a:rPr>
              <a:t>ОБ ОБЩИХ ПРИНЦИПАХ ОРГАНИЗАЦИИ МЕСТНОГО САМОУПРАВЛЕНИЯ В РОССИЙСКОЙ ФЕДЕРАЦИИ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EA4CDC4-FAA4-448B-A186-1D1353783277}"/>
              </a:ext>
            </a:extLst>
          </p:cNvPr>
          <p:cNvCxnSpPr>
            <a:cxnSpLocks/>
          </p:cNvCxnSpPr>
          <p:nvPr/>
        </p:nvCxnSpPr>
        <p:spPr>
          <a:xfrm>
            <a:off x="423027" y="5459235"/>
            <a:ext cx="0" cy="1617260"/>
          </a:xfrm>
          <a:prstGeom prst="line">
            <a:avLst/>
          </a:prstGeom>
          <a:ln w="762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39FCF59-01A5-4F8B-8564-244EA7F9C890}"/>
              </a:ext>
            </a:extLst>
          </p:cNvPr>
          <p:cNvSpPr txBox="1"/>
          <p:nvPr/>
        </p:nvSpPr>
        <p:spPr>
          <a:xfrm>
            <a:off x="2561912" y="642301"/>
            <a:ext cx="7165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70C0"/>
                </a:solidFill>
                <a:latin typeface="Montserrat Medium" panose="00000600000000000000" pitchFamily="2" charset="-52"/>
                <a:cs typeface="Times New Roman" pitchFamily="18" charset="0"/>
              </a:rPr>
              <a:t>Ежегодные отчеты </a:t>
            </a:r>
            <a:endParaRPr lang="ru-RU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985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01" y="365756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Организация и проведение мероприятий </a:t>
            </a:r>
            <a:b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по сохранению и развитию местных традиций и обрядов </a:t>
            </a:r>
            <a:b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муниципального образования на 2024 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805214" y="2005203"/>
            <a:ext cx="8191266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25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anose="00000700000000000000" pitchFamily="2" charset="-52"/>
                <a:ea typeface="+mj-ea"/>
                <a:cs typeface="+mj-cs"/>
              </a:rPr>
              <a:t>Основные мероприятия программы: 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 pitchFamily="2" charset="-52"/>
                <a:ea typeface="+mj-ea"/>
                <a:cs typeface="+mj-cs"/>
              </a:rPr>
              <a:t>  Торжественное поздравление жителей МО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 pitchFamily="2" charset="-52"/>
                <a:ea typeface="+mj-ea"/>
                <a:cs typeface="+mj-cs"/>
              </a:rPr>
              <a:t>МО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 pitchFamily="2" charset="-52"/>
                <a:ea typeface="+mj-ea"/>
                <a:cs typeface="+mj-cs"/>
              </a:rPr>
              <a:t> №7 от 69 лет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 pitchFamily="2" charset="-52"/>
                <a:ea typeface="+mj-ea"/>
                <a:cs typeface="+mj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с днём рождения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 pitchFamily="2" charset="-52"/>
                <a:ea typeface="+mj-ea"/>
                <a:cs typeface="+mj-cs"/>
              </a:rPr>
              <a:t>, поздравление жителей МО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 pitchFamily="2" charset="-52"/>
                <a:ea typeface="+mj-ea"/>
                <a:cs typeface="+mj-cs"/>
              </a:rPr>
              <a:t>МО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 pitchFamily="2" charset="-52"/>
                <a:ea typeface="+mj-ea"/>
                <a:cs typeface="+mj-cs"/>
              </a:rPr>
              <a:t> № 7 с днём свадьбы (50, 60, 70 лет)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 pitchFamily="2" charset="-52"/>
                <a:ea typeface="+mj-ea"/>
                <a:cs typeface="+mj-cs"/>
              </a:rPr>
              <a:t>  «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Рождённый на Васильевском острове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 pitchFamily="2" charset="-52"/>
                <a:ea typeface="+mj-ea"/>
                <a:cs typeface="+mj-cs"/>
              </a:rPr>
              <a:t>» (Чествование новорожденных) 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 pitchFamily="2" charset="-52"/>
                <a:ea typeface="+mj-ea"/>
                <a:cs typeface="+mj-cs"/>
              </a:rPr>
              <a:t>  Клуб полезного досуга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Light" panose="00000400000000000000" pitchFamily="2" charset="-52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Приняли участие в мероприятиях всего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2732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человек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2323,7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Light" panose="00000400000000000000" pitchFamily="2" charset="-52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137ED2-95AC-C3E2-7769-D3B7FB22A3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351" y="2753597"/>
            <a:ext cx="2874628" cy="21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337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4" y="547087"/>
            <a:ext cx="9088256" cy="100869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Торжественное поздравление жителей МО </a:t>
            </a:r>
            <a:r>
              <a:rPr lang="ru-RU" sz="2000" dirty="0" err="1">
                <a:solidFill>
                  <a:srgbClr val="0070C0"/>
                </a:solidFill>
                <a:latin typeface="Arial Black" panose="020B0A04020102020204" pitchFamily="34" charset="0"/>
              </a:rPr>
              <a:t>МО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 №7 от 69 лет и старше с днём рождения, поздравление жителей МО </a:t>
            </a:r>
            <a:r>
              <a:rPr lang="ru-RU" sz="2000" dirty="0" err="1">
                <a:solidFill>
                  <a:srgbClr val="0070C0"/>
                </a:solidFill>
                <a:latin typeface="Arial Black" panose="020B0A04020102020204" pitchFamily="34" charset="0"/>
              </a:rPr>
              <a:t>МО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 № 7 с днём свадьбы (50,60,70 лет)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4" y="0"/>
            <a:ext cx="1" cy="141413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187641" y="1343573"/>
            <a:ext cx="5239378" cy="2277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В 2024 году поздравили с Днем рождения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2000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жителей округа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j-ea"/>
                <a:cs typeface="+mj-cs"/>
              </a:rPr>
              <a:t>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2 096,3 тыс. руб.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713AF1-6541-2159-A02A-80BDC077D6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706" y="3244564"/>
            <a:ext cx="2571750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6D995D-02AC-9ABD-CCB3-C36E812807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567" y="1971413"/>
            <a:ext cx="3073517" cy="409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122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815" y="474610"/>
            <a:ext cx="9088256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Чествование новорожденных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81362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96888" y="1331090"/>
            <a:ext cx="5917134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В 2024 году памятную медаль «Рожденный на Васильевском» получили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50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детей.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111,3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тыс. руб.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F616AF-70E4-C1A1-7356-E03ED19E3E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83" y="2437675"/>
            <a:ext cx="5917134" cy="39457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C2DA09-FBF9-BE60-CEC7-EAD4431B1D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324" y="2437675"/>
            <a:ext cx="4245893" cy="283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319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468" y="489509"/>
            <a:ext cx="9568532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Клуб полезного досуга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81362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063724" y="1317812"/>
            <a:ext cx="10848413" cy="734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В мероприятиях приняли участие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282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человека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116,1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тыс. руб.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FB17A-47E0-12F4-8468-E24F9A8C9F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884" y="2052032"/>
            <a:ext cx="5299046" cy="39742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92FA29-5F19-FD6A-C349-1A40FB7C46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946" y="2185167"/>
            <a:ext cx="4628033" cy="34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927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02" y="726886"/>
            <a:ext cx="9667017" cy="897665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Организация и проведение местных и участие в организации и проведении  городских праздничных и иных зрелищных мероприятий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217876" y="2041035"/>
            <a:ext cx="10255795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 </a:t>
            </a:r>
            <a:endParaRPr kumimoji="0" lang="ru-RU" sz="1800" b="0" i="0" u="sng" strike="noStrike" kern="1200" cap="none" spc="0" normalizeH="0" baseline="0" noProof="0" dirty="0">
              <a:ln>
                <a:noFill/>
              </a:ln>
              <a:solidFill>
                <a:srgbClr val="2997B1"/>
              </a:solidFill>
              <a:effectLst/>
              <a:uLnTx/>
              <a:uFillTx/>
              <a:latin typeface="Montserrat Medium" panose="00000600000000000000" pitchFamily="2" charset="-52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900" b="1" i="0" u="sng" strike="noStrike" kern="1200" cap="none" spc="0" normalizeH="0" baseline="0" noProof="0" dirty="0">
                <a:ln>
                  <a:noFill/>
                </a:ln>
                <a:solidFill>
                  <a:srgbClr val="2997B1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Основные мероприятия программы: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День полного освобождения Ленинграда от фашистской блокады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День Победы советского народа в Великой Отечественной войне 1941-1945 годов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Международный день пожилых людей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Новый год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День местного самоуправления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Medium" panose="00000600000000000000" pitchFamily="2" charset="-52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Общее количество охваченного населения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10 312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человек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6 139,9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Medium" panose="00000600000000000000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26224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53" y="303638"/>
            <a:ext cx="9210365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День полного освобождения Ленинграда</a:t>
            </a:r>
            <a:b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от фашистской блокады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874301" y="1222237"/>
            <a:ext cx="1000864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Выдано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250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памятных подарков жителям блокадного Ленинграда.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Вечера памяти, посвященные дню полного освобождения Ленинграда от фашистской блокады,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FBAC7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60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участников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874301" y="5758899"/>
            <a:ext cx="479979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Общий объем средств, израсходованных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на данные цели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–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428,9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тыс. рублей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3D12B7-0B63-B507-CD33-47E6C32A85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109" y="2522933"/>
            <a:ext cx="4572000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018435-30B2-21C5-491F-9A7E78A065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01" y="2249841"/>
            <a:ext cx="4678744" cy="350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682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День Победы советского народа в Великой Отечественной войне 1941-1945 годов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854382" y="1044398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Вручение памятных подарков, торжественно-траурные мероприятия, посвященные Дню Победы в Великой Отечественной войне 1941-1945 гг. В мероприятии приняли участие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300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человек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715713" y="5813602"/>
            <a:ext cx="505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Общий объем средств, израсходованных на данные цели –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297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тыс. руб.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EB0AD7-55E2-A260-7C79-C4DAEEBCAA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901" y="2042117"/>
            <a:ext cx="5263953" cy="39611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35C2DF-0019-A7CE-3BFD-E69F80894A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266" y="1778237"/>
            <a:ext cx="3048350" cy="40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578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1" y="299483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Международный день пожилого человека</a:t>
            </a:r>
            <a:b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1 октября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879965" y="1299714"/>
            <a:ext cx="9518715" cy="914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Вручение памятных подарков, праздничный концерт.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В мероприятии приняли участие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2000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человек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879965" y="2336297"/>
            <a:ext cx="5360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Общий объем средств, израсходованных на данные цели –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1785,0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тыс. рублей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895B40-9C80-227E-31EE-CD0CD15434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41" y="3317565"/>
            <a:ext cx="4485435" cy="29908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B539C-BB35-A94B-C642-CD0AD11FBE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830" y="2392741"/>
            <a:ext cx="4888029" cy="325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009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79" y="330779"/>
            <a:ext cx="9210365" cy="100869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Новый 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719854" y="1248804"/>
            <a:ext cx="9518715" cy="649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Общее количество участников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7700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человек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361386" y="3063838"/>
            <a:ext cx="56421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Новогодние представления для детей –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1 600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 человек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Вручение подарков -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2 000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 человек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Сувенирная продукция (календари) для жителей округа –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3900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человек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Уличные гулянья -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200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2A136D-C08D-41D5-A984-94533F38DFA9}"/>
              </a:ext>
            </a:extLst>
          </p:cNvPr>
          <p:cNvSpPr txBox="1"/>
          <p:nvPr/>
        </p:nvSpPr>
        <p:spPr>
          <a:xfrm>
            <a:off x="6771549" y="5300623"/>
            <a:ext cx="4608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Общий объем средств, израсходованных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на данные цели -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3 625,0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тыс. руб.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5C86A4-07AB-0994-5804-F8C17C762E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549" y="55760"/>
            <a:ext cx="4434395" cy="29562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573797-DEA6-5800-52BC-EE05492AB0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80" y="1764637"/>
            <a:ext cx="6179934" cy="412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507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187" y="375563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День местного самоуправления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31893"/>
            <a:ext cx="0" cy="1416148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7184339" y="5315380"/>
            <a:ext cx="5286383" cy="438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Общая сумма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4,00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тыс.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Охват населения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2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человека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968188" y="1171762"/>
            <a:ext cx="604230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Поздравление почетных жителей муниципального образования муниципальный округ №7 - 2 человека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</a:b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1B9DC4-A1EC-E5AC-7A9C-5EA86D3F7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071" y="497411"/>
            <a:ext cx="3340741" cy="44543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863A26-C4DB-37AA-C84F-391C177E14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29" y="2212585"/>
            <a:ext cx="5092185" cy="38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85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19" y="387546"/>
            <a:ext cx="9895437" cy="100869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Краткие сведения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6438116"/>
              </p:ext>
            </p:extLst>
          </p:nvPr>
        </p:nvGraphicFramePr>
        <p:xfrm>
          <a:off x="603475" y="1973077"/>
          <a:ext cx="9162105" cy="389648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46584">
                  <a:extLst>
                    <a:ext uri="{9D8B030D-6E8A-4147-A177-3AD203B41FA5}">
                      <a16:colId xmlns:a16="http://schemas.microsoft.com/office/drawing/2014/main" val="1026021288"/>
                    </a:ext>
                  </a:extLst>
                </a:gridCol>
                <a:gridCol w="5131558">
                  <a:extLst>
                    <a:ext uri="{9D8B030D-6E8A-4147-A177-3AD203B41FA5}">
                      <a16:colId xmlns:a16="http://schemas.microsoft.com/office/drawing/2014/main" val="3351461639"/>
                    </a:ext>
                  </a:extLst>
                </a:gridCol>
                <a:gridCol w="3483963">
                  <a:extLst>
                    <a:ext uri="{9D8B030D-6E8A-4147-A177-3AD203B41FA5}">
                      <a16:colId xmlns:a16="http://schemas.microsoft.com/office/drawing/2014/main" val="2097978172"/>
                    </a:ext>
                  </a:extLst>
                </a:gridCol>
              </a:tblGrid>
              <a:tr h="6961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#1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Территория МО №7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4,33 </a:t>
                      </a:r>
                      <a:r>
                        <a:rPr kumimoji="0" lang="ru-RU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кв.км</a:t>
                      </a: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.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8554093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#2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Количество жителей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36 091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5264714"/>
                  </a:ext>
                </a:extLst>
              </a:tr>
              <a:tr h="6138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#3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Количество детей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cs typeface="+mn-cs"/>
                        </a:rPr>
                        <a:t>5 373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277797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#4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ВУЗы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9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3316745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#5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Школы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8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625649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</a:t>
                      </a:r>
                      <a:r>
                        <a:rPr lang="ru-RU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6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Детские сады</a:t>
                      </a:r>
                    </a:p>
                  </a:txBody>
                  <a:tcPr marL="121920" marR="12192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21920" marR="12192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375680" y="744947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955062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834" y="313892"/>
            <a:ext cx="9210365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Проведение работ по </a:t>
            </a:r>
            <a:b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военно-патриотическому </a:t>
            </a:r>
            <a:b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воспитанию  граждан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515441" y="1760369"/>
            <a:ext cx="495823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3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Основные мероприятия: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300" b="1" i="0" u="sng" strike="noStrike" kern="1200" cap="none" spc="0" normalizeH="0" baseline="0" noProof="0" dirty="0">
              <a:ln>
                <a:noFill/>
              </a:ln>
              <a:solidFill>
                <a:srgbClr val="2997B1"/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Вахты памяти у мемориальных досок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3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Общее количество охваченного населения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250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2A136D-C08D-41D5-A984-94533F38DFA9}"/>
              </a:ext>
            </a:extLst>
          </p:cNvPr>
          <p:cNvSpPr txBox="1"/>
          <p:nvPr/>
        </p:nvSpPr>
        <p:spPr>
          <a:xfrm>
            <a:off x="6595169" y="5393182"/>
            <a:ext cx="5179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Общая сумма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–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1,8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тыс. руб.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F68986-891E-860E-48C4-53416A475F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34" y="1933661"/>
            <a:ext cx="5357769" cy="40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124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614" y="459737"/>
            <a:ext cx="9210365" cy="246664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Обеспечение условий для развития на территории муниципального образования физической культуры</a:t>
            </a:r>
            <a:b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2514749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1686380" y="2689264"/>
            <a:ext cx="9598813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5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Основные мероприятия программы: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Проведение физкультурно-оздоровительных мероприятий для жителей (бассейн)- 140 участников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Проведение спортивного соревнования среди жителей округа «Мама, папа и я – спортивная семья» - 52 участника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Количество охваченного населения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192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человека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Общий объем средств, израсходованных на данные цели - 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498,0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 тыс. рублей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23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17" y="369738"/>
            <a:ext cx="9210365" cy="100869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6" y="-85058"/>
            <a:ext cx="1" cy="178527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719060" y="2222762"/>
            <a:ext cx="523469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Проведено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ExtraBold" panose="00000900000000000000" pitchFamily="2" charset="-52"/>
                <a:ea typeface="+mn-ea"/>
                <a:cs typeface="+mn-cs"/>
              </a:rPr>
              <a:t>20 встреч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с жителями округа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Обучение неработающего населения в 2024 году проводилось в индивидуальном порядке при посещении МКУ «СЦ «Радуга» (вручались памятки)и группами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Приняли участие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ExtraBold" panose="00000900000000000000" pitchFamily="2" charset="-52"/>
                <a:ea typeface="+mn-ea"/>
                <a:cs typeface="+mn-cs"/>
              </a:rPr>
              <a:t>1366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человек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Общий объем средств, израсходованных на данные цели –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ExtraBold" panose="00000900000000000000" pitchFamily="2" charset="-52"/>
                <a:ea typeface="+mn-ea"/>
                <a:cs typeface="+mn-cs"/>
              </a:rPr>
              <a:t>24,0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тыс.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6C3E1A-E591-2D71-FE23-B483C8D163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46" y="1750125"/>
            <a:ext cx="3368084" cy="449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227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51" y="385785"/>
            <a:ext cx="9667017" cy="1008692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</a:rPr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</a:t>
            </a:r>
            <a:endParaRPr lang="ru-RU" sz="1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788651" y="1882775"/>
            <a:ext cx="7110250" cy="4608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2997B1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Основные мероприятия программы: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Medium" panose="00000600000000000000" pitchFamily="2" charset="-52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Общее количество охваченного населения –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11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человек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234,2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Medium" panose="00000600000000000000" pitchFamily="2" charset="-52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4451B3-A3B3-6AF6-2E41-F3EF6E00DB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515" y="2088125"/>
            <a:ext cx="4244830" cy="31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337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680" y="567235"/>
            <a:ext cx="8126996" cy="100869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Содействие развитию малого бизнеса на территории муниципального образования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016126" y="1700213"/>
            <a:ext cx="10363853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25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anose="00000700000000000000" pitchFamily="2" charset="-52"/>
                <a:ea typeface="+mj-ea"/>
                <a:cs typeface="+mj-cs"/>
              </a:rPr>
              <a:t>Основные цели</a:t>
            </a:r>
            <a:r>
              <a:rPr kumimoji="0" lang="en-US" sz="25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anose="00000700000000000000" pitchFamily="2" charset="-52"/>
                <a:ea typeface="+mj-ea"/>
                <a:cs typeface="+mj-cs"/>
              </a:rPr>
              <a:t>:</a:t>
            </a:r>
            <a:endParaRPr kumimoji="0" lang="ru-RU" sz="25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/>
                <a:ea typeface="+mj-ea"/>
                <a:cs typeface="+mj-cs"/>
              </a:rPr>
              <a:t>Содействие развитию малого бизнеса на территории муниципального образования.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/>
                <a:ea typeface="+mj-ea"/>
                <a:cs typeface="+mj-cs"/>
              </a:rPr>
              <a:t>Повышение информированности населения о работе малого бизнеса.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/>
                <a:ea typeface="+mj-ea"/>
                <a:cs typeface="+mj-cs"/>
              </a:rPr>
              <a:t>Повышение   привлекательности малого бизнеса.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 panose="00000400000000000000" pitchFamily="2" charset="-52"/>
                <a:ea typeface="+mj-ea"/>
                <a:cs typeface="+mj-cs"/>
              </a:rPr>
              <a:t>Издание информационных материалов (памятки)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Light" panose="00000400000000000000" pitchFamily="2" charset="-52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Приняли участие в мероприятиях всего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400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 человек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Black" panose="00000A00000000000000" pitchFamily="2" charset="-52"/>
                <a:ea typeface="+mj-ea"/>
                <a:cs typeface="+mj-cs"/>
              </a:rPr>
              <a:t>6,0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Light" panose="00000400000000000000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790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Основные Мероприятия проводимые </a:t>
            </a:r>
            <a:b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МКУ «СЦ «Радуга» без финансирования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778B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1386545" y="1326192"/>
            <a:ext cx="9210365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Организация художественных конкурсов, выставок посвященных различным праздничным датам, пешеходные экскурсии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Занятия в изостудии МКУ «СЦ «Радуга» для жителей округа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Организация совместных мероприятий с районной администрацией, с подростково-молодежными клубами, с домом детского творчества «На 9-ой линии», с библиотеками, с общественными организациями и т.д.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97FE63-E7F3-7AC9-1B4D-8A29FDF04C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759" y="3347208"/>
            <a:ext cx="4133907" cy="18602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3D12CA-0E9F-B4C5-715B-A055A2DB25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00" y="3429000"/>
            <a:ext cx="3043205" cy="22824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36CAEE-9511-9528-BE8E-698C9E6038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666" y="3313060"/>
            <a:ext cx="3585232" cy="26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080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59" y="297491"/>
            <a:ext cx="1920299" cy="22157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386" y="3643806"/>
            <a:ext cx="9325213" cy="1574403"/>
          </a:xfrm>
        </p:spPr>
        <p:txBody>
          <a:bodyPr>
            <a:noAutofit/>
          </a:bodyPr>
          <a:lstStyle/>
          <a:p>
            <a:pPr algn="ctr"/>
            <a:r>
              <a:rPr lang="ru-RU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575" y="257694"/>
            <a:ext cx="1816998" cy="2043545"/>
          </a:xfr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C86DFB5-6847-4B65-97C8-0FD9B921149F}"/>
              </a:ext>
            </a:extLst>
          </p:cNvPr>
          <p:cNvCxnSpPr>
            <a:cxnSpLocks/>
          </p:cNvCxnSpPr>
          <p:nvPr/>
        </p:nvCxnSpPr>
        <p:spPr>
          <a:xfrm>
            <a:off x="9758149" y="5751865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1B86D58-43F1-4913-9CE7-7C762E8D8C14}"/>
              </a:ext>
            </a:extLst>
          </p:cNvPr>
          <p:cNvCxnSpPr>
            <a:cxnSpLocks/>
          </p:cNvCxnSpPr>
          <p:nvPr/>
        </p:nvCxnSpPr>
        <p:spPr>
          <a:xfrm>
            <a:off x="0" y="980381"/>
            <a:ext cx="7306574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973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666" y="138351"/>
            <a:ext cx="1740189" cy="20079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772" y="4051785"/>
            <a:ext cx="9325213" cy="1574403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0070C0"/>
                </a:solidFill>
                <a:latin typeface="Arial Black" panose="020B0A04020102020204" pitchFamily="34" charset="0"/>
              </a:rPr>
              <a:t>Общественные обсуждения благоустройства в 2026 году </a:t>
            </a:r>
            <a:br>
              <a:rPr lang="ru-RU" sz="3000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3000" b="1" dirty="0">
                <a:solidFill>
                  <a:srgbClr val="0070C0"/>
                </a:solidFill>
                <a:latin typeface="Arial Black" panose="020B0A04020102020204" pitchFamily="34" charset="0"/>
              </a:rPr>
              <a:t>в рамках проекта </a:t>
            </a:r>
            <a:br>
              <a:rPr lang="ru-RU" sz="3000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«Формирование комфортной городской среды»</a:t>
            </a:r>
            <a:b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500" b="1" dirty="0">
                <a:solidFill>
                  <a:srgbClr val="0070C0"/>
                </a:solidFill>
                <a:latin typeface="Arial Black" panose="020B0A04020102020204" pitchFamily="34" charset="0"/>
              </a:rPr>
              <a:t>презентация проекта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094" y="290945"/>
            <a:ext cx="1513960" cy="1702724"/>
          </a:xfr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C86DFB5-6847-4B65-97C8-0FD9B921149F}"/>
              </a:ext>
            </a:extLst>
          </p:cNvPr>
          <p:cNvCxnSpPr>
            <a:cxnSpLocks/>
          </p:cNvCxnSpPr>
          <p:nvPr/>
        </p:nvCxnSpPr>
        <p:spPr>
          <a:xfrm>
            <a:off x="9758149" y="5751865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1B86D58-43F1-4913-9CE7-7C762E8D8C14}"/>
              </a:ext>
            </a:extLst>
          </p:cNvPr>
          <p:cNvCxnSpPr>
            <a:cxnSpLocks/>
          </p:cNvCxnSpPr>
          <p:nvPr/>
        </p:nvCxnSpPr>
        <p:spPr>
          <a:xfrm>
            <a:off x="0" y="980381"/>
            <a:ext cx="7306574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393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82879"/>
            <a:ext cx="1617716" cy="18665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ru-RU" dirty="0">
                <a:latin typeface="Bahnschrift SemiLight Condensed" panose="020B0502040204020203" pitchFamily="34" charset="0"/>
              </a:rPr>
            </a:br>
            <a:br>
              <a:rPr lang="ru-RU" dirty="0">
                <a:latin typeface="Bahnschrift SemiLight Condensed" panose="020B0502040204020203" pitchFamily="34" charset="0"/>
              </a:rPr>
            </a:br>
            <a:br>
              <a:rPr lang="ru-RU" sz="3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8000" dirty="0">
              <a:solidFill>
                <a:schemeClr val="tx1">
                  <a:lumMod val="85000"/>
                  <a:lumOff val="1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594" y="117234"/>
            <a:ext cx="1535099" cy="1726293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324196" y="440575"/>
            <a:ext cx="11341497" cy="3890355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/>
              <a:t>                     </a:t>
            </a:r>
            <a:r>
              <a:rPr lang="ru-RU" sz="4500" b="1" dirty="0">
                <a:solidFill>
                  <a:schemeClr val="tx1"/>
                </a:solidFill>
              </a:rPr>
              <a:t>16 ЛИНИЯ </a:t>
            </a:r>
            <a:r>
              <a:rPr lang="ru-RU" sz="4500" b="1" dirty="0" err="1">
                <a:solidFill>
                  <a:schemeClr val="tx1"/>
                </a:solidFill>
              </a:rPr>
              <a:t>в.о</a:t>
            </a:r>
            <a:r>
              <a:rPr lang="ru-RU" sz="4500" b="1" dirty="0">
                <a:solidFill>
                  <a:schemeClr val="tx1"/>
                </a:solidFill>
              </a:rPr>
              <a:t>., Д. 23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pPr marL="342900" indent="-342900" algn="r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marL="342900" indent="-342900" algn="r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algn="r"/>
            <a:endParaRPr lang="ru-RU" sz="4300" dirty="0">
              <a:solidFill>
                <a:schemeClr val="tx1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C86DFB5-6847-4B65-97C8-0FD9B921149F}"/>
              </a:ext>
            </a:extLst>
          </p:cNvPr>
          <p:cNvCxnSpPr>
            <a:cxnSpLocks/>
          </p:cNvCxnSpPr>
          <p:nvPr/>
        </p:nvCxnSpPr>
        <p:spPr>
          <a:xfrm>
            <a:off x="9169189" y="6494815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1B86D58-43F1-4913-9CE7-7C762E8D8C14}"/>
              </a:ext>
            </a:extLst>
          </p:cNvPr>
          <p:cNvCxnSpPr>
            <a:cxnSpLocks/>
          </p:cNvCxnSpPr>
          <p:nvPr/>
        </p:nvCxnSpPr>
        <p:spPr>
          <a:xfrm>
            <a:off x="0" y="980381"/>
            <a:ext cx="7306574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538" y="2746798"/>
            <a:ext cx="3542371" cy="2308894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458" y="2049474"/>
            <a:ext cx="6093270" cy="42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828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82879"/>
            <a:ext cx="1617716" cy="18665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ru-RU" dirty="0">
                <a:latin typeface="Bahnschrift SemiLight Condensed" panose="020B0502040204020203" pitchFamily="34" charset="0"/>
              </a:rPr>
            </a:br>
            <a:br>
              <a:rPr lang="ru-RU" dirty="0">
                <a:latin typeface="Bahnschrift SemiLight Condensed" panose="020B0502040204020203" pitchFamily="34" charset="0"/>
              </a:rPr>
            </a:br>
            <a:br>
              <a:rPr lang="ru-RU" sz="3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8000" dirty="0">
              <a:solidFill>
                <a:schemeClr val="tx1">
                  <a:lumMod val="85000"/>
                  <a:lumOff val="1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594" y="117234"/>
            <a:ext cx="1535099" cy="1726293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324196" y="440575"/>
            <a:ext cx="11341497" cy="3890355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/>
              <a:t>                     </a:t>
            </a:r>
            <a:r>
              <a:rPr lang="ru-RU" sz="4500" b="1" dirty="0">
                <a:solidFill>
                  <a:schemeClr val="tx1"/>
                </a:solidFill>
              </a:rPr>
              <a:t>16 ЛИНИЯ </a:t>
            </a:r>
            <a:r>
              <a:rPr lang="ru-RU" sz="4500" b="1" dirty="0" err="1">
                <a:solidFill>
                  <a:schemeClr val="tx1"/>
                </a:solidFill>
              </a:rPr>
              <a:t>в.о</a:t>
            </a:r>
            <a:r>
              <a:rPr lang="ru-RU" sz="4500" b="1" dirty="0">
                <a:solidFill>
                  <a:schemeClr val="tx1"/>
                </a:solidFill>
              </a:rPr>
              <a:t>., Д. 23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pPr marL="342900" indent="-342900" algn="r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marL="342900" indent="-342900" algn="r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algn="r"/>
            <a:endParaRPr lang="ru-RU" sz="4300" dirty="0">
              <a:solidFill>
                <a:schemeClr val="tx1"/>
              </a:solidFill>
            </a:endParaRPr>
          </a:p>
          <a:p>
            <a:pPr algn="r"/>
            <a:r>
              <a:rPr lang="ru-RU" sz="4300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C86DFB5-6847-4B65-97C8-0FD9B921149F}"/>
              </a:ext>
            </a:extLst>
          </p:cNvPr>
          <p:cNvCxnSpPr>
            <a:cxnSpLocks/>
          </p:cNvCxnSpPr>
          <p:nvPr/>
        </p:nvCxnSpPr>
        <p:spPr>
          <a:xfrm>
            <a:off x="9169189" y="6494815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1B86D58-43F1-4913-9CE7-7C762E8D8C14}"/>
              </a:ext>
            </a:extLst>
          </p:cNvPr>
          <p:cNvCxnSpPr>
            <a:cxnSpLocks/>
          </p:cNvCxnSpPr>
          <p:nvPr/>
        </p:nvCxnSpPr>
        <p:spPr>
          <a:xfrm>
            <a:off x="0" y="980381"/>
            <a:ext cx="7306574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996" y="1650462"/>
            <a:ext cx="6312877" cy="4214719"/>
          </a:xfrm>
        </p:spPr>
      </p:pic>
    </p:spTree>
    <p:extLst>
      <p:ext uri="{BB962C8B-B14F-4D97-AF65-F5344CB8AC3E}">
        <p14:creationId xmlns:p14="http://schemas.microsoft.com/office/powerpoint/2010/main" val="2198058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43" y="287883"/>
            <a:ext cx="9895437" cy="100869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Динамика доходов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053344" y="661983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graphicFrame>
        <p:nvGraphicFramePr>
          <p:cNvPr id="13" name="Объект 3">
            <a:extLst>
              <a:ext uri="{FF2B5EF4-FFF2-40B4-BE49-F238E27FC236}">
                <a16:creationId xmlns:a16="http://schemas.microsoft.com/office/drawing/2014/main" id="{9862AEA8-1420-48F5-9B68-3C4C7D7BB0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036936"/>
              </p:ext>
            </p:extLst>
          </p:nvPr>
        </p:nvGraphicFramePr>
        <p:xfrm>
          <a:off x="528455" y="1341649"/>
          <a:ext cx="10945216" cy="5331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993E42-2E9A-4341-9949-3855F3FEDF87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A58448-8506-4552-B453-FBB3362FF870}"/>
              </a:ext>
            </a:extLst>
          </p:cNvPr>
          <p:cNvSpPr/>
          <p:nvPr/>
        </p:nvSpPr>
        <p:spPr>
          <a:xfrm rot="15909340">
            <a:off x="-1555319" y="5652124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8237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82879"/>
            <a:ext cx="1617716" cy="18665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ru-RU" dirty="0">
                <a:latin typeface="Bahnschrift SemiLight Condensed" panose="020B0502040204020203" pitchFamily="34" charset="0"/>
              </a:rPr>
            </a:br>
            <a:br>
              <a:rPr lang="ru-RU" dirty="0">
                <a:latin typeface="Bahnschrift SemiLight Condensed" panose="020B0502040204020203" pitchFamily="34" charset="0"/>
              </a:rPr>
            </a:br>
            <a:br>
              <a:rPr lang="ru-RU" sz="3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8000" dirty="0">
              <a:solidFill>
                <a:schemeClr val="tx1">
                  <a:lumMod val="85000"/>
                  <a:lumOff val="1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594" y="117234"/>
            <a:ext cx="1535099" cy="1726293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324196" y="-1047404"/>
            <a:ext cx="11341497" cy="5220393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/>
              <a:t>                     </a:t>
            </a:r>
            <a:r>
              <a:rPr lang="ru-RU" sz="4500" b="1" dirty="0">
                <a:solidFill>
                  <a:schemeClr val="tx1"/>
                </a:solidFill>
              </a:rPr>
              <a:t>16 ЛИНИЯ </a:t>
            </a:r>
            <a:r>
              <a:rPr lang="ru-RU" sz="4500" b="1" dirty="0" err="1">
                <a:solidFill>
                  <a:schemeClr val="tx1"/>
                </a:solidFill>
              </a:rPr>
              <a:t>в.о</a:t>
            </a:r>
            <a:r>
              <a:rPr lang="ru-RU" sz="4500" b="1" dirty="0">
                <a:solidFill>
                  <a:schemeClr val="tx1"/>
                </a:solidFill>
              </a:rPr>
              <a:t>., Д. 23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pPr marL="342900" indent="-342900" algn="r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marL="342900" indent="-342900" algn="r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algn="r"/>
            <a:endParaRPr lang="ru-RU" sz="4300" dirty="0">
              <a:solidFill>
                <a:schemeClr val="tx1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C86DFB5-6847-4B65-97C8-0FD9B921149F}"/>
              </a:ext>
            </a:extLst>
          </p:cNvPr>
          <p:cNvCxnSpPr>
            <a:cxnSpLocks/>
          </p:cNvCxnSpPr>
          <p:nvPr/>
        </p:nvCxnSpPr>
        <p:spPr>
          <a:xfrm>
            <a:off x="9169189" y="6494815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1B86D58-43F1-4913-9CE7-7C762E8D8C14}"/>
              </a:ext>
            </a:extLst>
          </p:cNvPr>
          <p:cNvCxnSpPr>
            <a:cxnSpLocks/>
          </p:cNvCxnSpPr>
          <p:nvPr/>
        </p:nvCxnSpPr>
        <p:spPr>
          <a:xfrm>
            <a:off x="0" y="980381"/>
            <a:ext cx="7306574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776" y="1660109"/>
            <a:ext cx="6931359" cy="4548915"/>
          </a:xfrm>
        </p:spPr>
      </p:pic>
    </p:spTree>
    <p:extLst>
      <p:ext uri="{BB962C8B-B14F-4D97-AF65-F5344CB8AC3E}">
        <p14:creationId xmlns:p14="http://schemas.microsoft.com/office/powerpoint/2010/main" val="223048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08" y="331161"/>
            <a:ext cx="9895437" cy="100869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Основные параметры</a:t>
            </a:r>
            <a:b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 бюджета 2024 года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470811"/>
              </p:ext>
            </p:extLst>
          </p:nvPr>
        </p:nvGraphicFramePr>
        <p:xfrm>
          <a:off x="1071965" y="2403432"/>
          <a:ext cx="8615521" cy="197616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131558">
                  <a:extLst>
                    <a:ext uri="{9D8B030D-6E8A-4147-A177-3AD203B41FA5}">
                      <a16:colId xmlns:a16="http://schemas.microsoft.com/office/drawing/2014/main" val="3351461639"/>
                    </a:ext>
                  </a:extLst>
                </a:gridCol>
                <a:gridCol w="3483963">
                  <a:extLst>
                    <a:ext uri="{9D8B030D-6E8A-4147-A177-3AD203B41FA5}">
                      <a16:colId xmlns:a16="http://schemas.microsoft.com/office/drawing/2014/main" val="2097978172"/>
                    </a:ext>
                  </a:extLst>
                </a:gridCol>
              </a:tblGrid>
              <a:tr h="69611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Доходы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84 847 ,2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8554093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Расходы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91 713, 8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5264714"/>
                  </a:ext>
                </a:extLst>
              </a:tr>
              <a:tr h="6138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Дефицит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6 866,6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277797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071965" y="825826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 (тыс. руб.)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7509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542" y="482776"/>
            <a:ext cx="9895437" cy="100869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Выделенные средства обеспечивают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484542" y="863512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AE1F51A3-D9BF-47C0-97F4-BFE5E008C006}"/>
              </a:ext>
            </a:extLst>
          </p:cNvPr>
          <p:cNvSpPr txBox="1">
            <a:spLocks/>
          </p:cNvSpPr>
          <p:nvPr/>
        </p:nvSpPr>
        <p:spPr>
          <a:xfrm>
            <a:off x="1413909" y="2124317"/>
            <a:ext cx="7410254" cy="3823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2000" b="0" u="none" strike="noStrike" dirty="0">
                <a:solidFill>
                  <a:srgbClr val="21778B"/>
                </a:solidFill>
                <a:effectLst/>
                <a:latin typeface="Montserrat Black" panose="00000A00000000000000" pitchFamily="2" charset="-52"/>
              </a:rPr>
              <a:t>#1</a:t>
            </a:r>
            <a:r>
              <a:rPr lang="ru-RU" sz="2000" b="0" u="none" strike="noStrike" dirty="0">
                <a:solidFill>
                  <a:srgbClr val="21778B"/>
                </a:solidFill>
                <a:effectLst/>
                <a:latin typeface="Montserrat Black" panose="00000A00000000000000" pitchFamily="2" charset="-52"/>
              </a:rPr>
              <a:t> </a:t>
            </a:r>
            <a:r>
              <a:rPr lang="ru-RU" sz="2000" b="1" dirty="0">
                <a:latin typeface="Montserrat Light" panose="00000400000000000000" pitchFamily="2" charset="-52"/>
              </a:rPr>
              <a:t>Содержание органов местного самоуправления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2 </a:t>
            </a:r>
            <a:r>
              <a:rPr lang="ru-RU" sz="2000" b="1" dirty="0">
                <a:latin typeface="Montserrat Light" panose="00000400000000000000" pitchFamily="2" charset="-52"/>
              </a:rPr>
              <a:t>Исполнение отдельных государственных полномочий по составлению протоколов об административных правонарушениях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3 </a:t>
            </a:r>
            <a:r>
              <a:rPr lang="ru-RU" sz="2000" b="1" dirty="0">
                <a:latin typeface="Montserrat Light" panose="00000400000000000000" pitchFamily="2" charset="-52"/>
              </a:rPr>
              <a:t>Исполнение отдельных государственных полномочий по опеке и попечительству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4 </a:t>
            </a:r>
            <a:r>
              <a:rPr lang="ru-RU" sz="2000" b="1" dirty="0">
                <a:latin typeface="Montserrat Light" panose="00000400000000000000" pitchFamily="2" charset="-52"/>
              </a:rPr>
              <a:t>Реализацию муниципальных программ</a:t>
            </a:r>
          </a:p>
          <a:p>
            <a:pPr marL="0" indent="0">
              <a:spcBef>
                <a:spcPts val="1800"/>
              </a:spcBef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  <a:p>
            <a:pPr marL="0" indent="0">
              <a:spcBef>
                <a:spcPts val="1800"/>
              </a:spcBef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0701637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2467</TotalTime>
  <Words>4271</Words>
  <Application>Microsoft Office PowerPoint</Application>
  <PresentationFormat>Широкоэкранный</PresentationFormat>
  <Paragraphs>962</Paragraphs>
  <Slides>70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89" baseType="lpstr">
      <vt:lpstr>Arial</vt:lpstr>
      <vt:lpstr>Arial Black</vt:lpstr>
      <vt:lpstr>Bahnschrift SemiLight Condensed</vt:lpstr>
      <vt:lpstr>Calibri</vt:lpstr>
      <vt:lpstr>Calibri Light</vt:lpstr>
      <vt:lpstr>Cambria Math</vt:lpstr>
      <vt:lpstr>Franklin Gothic Medium</vt:lpstr>
      <vt:lpstr>Lucida Console</vt:lpstr>
      <vt:lpstr>Montserrat Black</vt:lpstr>
      <vt:lpstr>Montserrat ExtraBold</vt:lpstr>
      <vt:lpstr>Montserrat Light</vt:lpstr>
      <vt:lpstr>Montserrat Medium</vt:lpstr>
      <vt:lpstr>Montserrat SemiBold</vt:lpstr>
      <vt:lpstr>Segoe UI Black</vt:lpstr>
      <vt:lpstr>Snap ITC</vt:lpstr>
      <vt:lpstr>Symbol</vt:lpstr>
      <vt:lpstr>Times New Roman</vt:lpstr>
      <vt:lpstr>Wingdings 2</vt:lpstr>
      <vt:lpstr>Ретро</vt:lpstr>
      <vt:lpstr>   ОТЧЕТ ГЛАВЫ муниципального образования</vt:lpstr>
      <vt:lpstr>Наше новое наименование: Внутригородское муниципальное образование города федерального значения  Санкт-Петербурга муниципальный округ №7</vt:lpstr>
      <vt:lpstr>Презентация PowerPoint</vt:lpstr>
      <vt:lpstr>НАШИ КОНТАКТЫ:</vt:lpstr>
      <vt:lpstr> о результатах своей деятельности и деятельности местной администрации, в том числе о решении вопросов, поставленных представительным органом муниципального образования  и ПЛАНЫ на 2025 год </vt:lpstr>
      <vt:lpstr>Краткие сведения</vt:lpstr>
      <vt:lpstr>Динамика доходов</vt:lpstr>
      <vt:lpstr>Основные параметры  бюджета 2024 года</vt:lpstr>
      <vt:lpstr>Выделенные средства обеспечивают</vt:lpstr>
      <vt:lpstr>Статьи расходов бюджета  МО МО №7 (%) 2024 год</vt:lpstr>
      <vt:lpstr>Работа с письмами и обращениями</vt:lpstr>
      <vt:lpstr>Отдельные государственные  полномочия</vt:lpstr>
      <vt:lpstr>Работа  с семьей  (опекаемые, приемные семьи)</vt:lpstr>
      <vt:lpstr>Прием жителей специалистами  ОТДЕЛА  ОПЕКИ И ПОПЕЧИТЕЛЬСТВА</vt:lpstr>
      <vt:lpstr>Анализ результатов судебной деятельности по защите прав несовершеннолетних: </vt:lpstr>
      <vt:lpstr>БЛАГОУСТРОЙСТВО  территории МО МО №7   в 2024 году</vt:lpstr>
      <vt:lpstr>Презентация PowerPoint</vt:lpstr>
      <vt:lpstr>Основные виды работ программы</vt:lpstr>
      <vt:lpstr>Замена игрового  оборудования, ремонт покрытия</vt:lpstr>
      <vt:lpstr>Замена игрового  оборудования, ремонт покрытия</vt:lpstr>
      <vt:lpstr>Замена игрового  оборудования, ремонт покрытия</vt:lpstr>
      <vt:lpstr>Ремонт асфальтового покрытия</vt:lpstr>
      <vt:lpstr>Посадка цветочной рассады</vt:lpstr>
      <vt:lpstr>Подпрограмма  организация благоустройства на внутриквартальной территории муниципального образования </vt:lpstr>
      <vt:lpstr>Подпрограмма осуществление работ в сфере озеленения на территории зеленых насаждений общего пользования местного значения муниципального образования</vt:lpstr>
      <vt:lpstr>Подпрограмма Организация благоустройства территории муниципального образования, находящейся в границах территорий объектов культурного наследия народов Российской Федерации (выявленных объектов культурного наследия)</vt:lpstr>
      <vt:lpstr>Презентация PowerPoint</vt:lpstr>
      <vt:lpstr>20 линия В.О., д. 11-13</vt:lpstr>
      <vt:lpstr>Тучков переулок, д. 5</vt:lpstr>
      <vt:lpstr>Новогоднее оформление</vt:lpstr>
      <vt:lpstr>Сравнение выполнения работ по благоустройству за период  с 2011 по 2024 годы</vt:lpstr>
      <vt:lpstr>Сравнение выполнения работ по благоустройству за период  с 2011 по 2024 годы</vt:lpstr>
      <vt:lpstr>Сравнение выполнения работ по благоустройству за период  с 2011 по 2024 годы</vt:lpstr>
      <vt:lpstr>Планы по благоустройству на 2025г.</vt:lpstr>
      <vt:lpstr>сми</vt:lpstr>
      <vt:lpstr>Средства массовой информации</vt:lpstr>
      <vt:lpstr>П Р О Ф И Л А К Т И К А</vt:lpstr>
      <vt:lpstr>Организация и проведение мероприятий для жителей муниципального образования муниципальный округ №7 по профилактике наркотической зависимости</vt:lpstr>
      <vt:lpstr>Организация и проведение мероприятий для жителей муниципального образования муниципальный округ №7 по укреплению межнационального и межконфессионального согласия</vt:lpstr>
      <vt:lpstr>Организация и проведение мероприятий для жителей муниципального образования муниципальный округ №7 по профилактике экстремизма и терроризма </vt:lpstr>
      <vt:lpstr>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</vt:lpstr>
      <vt:lpstr>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</vt:lpstr>
      <vt:lpstr>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</vt:lpstr>
      <vt:lpstr>Интерактивное мероприятие по экологическому просвещению</vt:lpstr>
      <vt:lpstr>Организация и проведение мероприятий по профилактике дорожно-транспортного травматизма </vt:lpstr>
      <vt:lpstr>Организация и проведение  мероприятий по профилактике  правонарушений</vt:lpstr>
      <vt:lpstr>Социальная  работа </vt:lpstr>
      <vt:lpstr>Организация и проведение досуговых мероприятий  для жителей муниципального образования  в 2024 году</vt:lpstr>
      <vt:lpstr>Организация и проведение досуговых мероприятий для жителей муниципального образования  в 2024 году</vt:lpstr>
      <vt:lpstr>Организация и проведение мероприятий  по сохранению и развитию местных традиций и обрядов  муниципального образования на 2024 год</vt:lpstr>
      <vt:lpstr>Торжественное поздравление жителей МО МО №7 от 69 лет и старше с днём рождения, поздравление жителей МО МО № 7 с днём свадьбы (50,60,70 лет)</vt:lpstr>
      <vt:lpstr>Чествование новорожденных</vt:lpstr>
      <vt:lpstr>Клуб полезного досуга</vt:lpstr>
      <vt:lpstr>Организация и проведение местных и участие в организации и проведении  городских праздничных и иных зрелищных мероприятий</vt:lpstr>
      <vt:lpstr>День полного освобождения Ленинграда от фашистской блокады</vt:lpstr>
      <vt:lpstr>День Победы советского народа в Великой Отечественной войне 1941-1945 годов</vt:lpstr>
      <vt:lpstr>Международный день пожилого человека 1 октября</vt:lpstr>
      <vt:lpstr>Новый год</vt:lpstr>
      <vt:lpstr>День местного самоуправления</vt:lpstr>
      <vt:lpstr>Проведение работ по  военно-патриотическому  воспитанию  граждан</vt:lpstr>
      <vt:lpstr>Обеспечение условий для развития на территории муниципального образования физической культуры 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</vt:lpstr>
      <vt:lpstr>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vt:lpstr>
      <vt:lpstr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</vt:lpstr>
      <vt:lpstr>Содействие развитию малого бизнеса на территории муниципального образования</vt:lpstr>
      <vt:lpstr>Основные Мероприятия проводимые  МКУ «СЦ «Радуга» без финансирования</vt:lpstr>
      <vt:lpstr>Спасибо за внимание!</vt:lpstr>
      <vt:lpstr>Общественные обсуждения благоустройства в 2026 году  в рамках проекта  «Формирование комфортной городской среды» презентация проекта</vt:lpstr>
      <vt:lpstr>    </vt:lpstr>
      <vt:lpstr>    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325</cp:revision>
  <cp:lastPrinted>2025-02-19T08:51:01Z</cp:lastPrinted>
  <dcterms:created xsi:type="dcterms:W3CDTF">2021-03-09T11:07:40Z</dcterms:created>
  <dcterms:modified xsi:type="dcterms:W3CDTF">2025-04-17T09:38:46Z</dcterms:modified>
</cp:coreProperties>
</file>