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media/image45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4" r:id="rId1"/>
  </p:sldMasterIdLst>
  <p:notesMasterIdLst>
    <p:notesMasterId r:id="rId70"/>
  </p:notesMasterIdLst>
  <p:sldIdLst>
    <p:sldId id="1469" r:id="rId2"/>
    <p:sldId id="1470" r:id="rId3"/>
    <p:sldId id="1471" r:id="rId4"/>
    <p:sldId id="1472" r:id="rId5"/>
    <p:sldId id="1473" r:id="rId6"/>
    <p:sldId id="1474" r:id="rId7"/>
    <p:sldId id="1186" r:id="rId8"/>
    <p:sldId id="1187" r:id="rId9"/>
    <p:sldId id="1188" r:id="rId10"/>
    <p:sldId id="1477" r:id="rId11"/>
    <p:sldId id="1478" r:id="rId12"/>
    <p:sldId id="1191" r:id="rId13"/>
    <p:sldId id="1192" r:id="rId14"/>
    <p:sldId id="1193" r:id="rId15"/>
    <p:sldId id="1407" r:id="rId16"/>
    <p:sldId id="1482" r:id="rId17"/>
    <p:sldId id="1492" r:id="rId18"/>
    <p:sldId id="1441" r:id="rId19"/>
    <p:sldId id="1483" r:id="rId20"/>
    <p:sldId id="1484" r:id="rId21"/>
    <p:sldId id="1220" r:id="rId22"/>
    <p:sldId id="1221" r:id="rId23"/>
    <p:sldId id="1224" r:id="rId24"/>
    <p:sldId id="1222" r:id="rId25"/>
    <p:sldId id="1225" r:id="rId26"/>
    <p:sldId id="1226" r:id="rId27"/>
    <p:sldId id="1223" r:id="rId28"/>
    <p:sldId id="1399" r:id="rId29"/>
    <p:sldId id="1424" r:id="rId30"/>
    <p:sldId id="1439" r:id="rId31"/>
    <p:sldId id="1485" r:id="rId32"/>
    <p:sldId id="1438" r:id="rId33"/>
    <p:sldId id="1486" r:id="rId34"/>
    <p:sldId id="1440" r:id="rId35"/>
    <p:sldId id="1487" r:id="rId36"/>
    <p:sldId id="1437" r:id="rId37"/>
    <p:sldId id="1488" r:id="rId38"/>
    <p:sldId id="1425" r:id="rId39"/>
    <p:sldId id="1431" r:id="rId40"/>
    <p:sldId id="1432" r:id="rId41"/>
    <p:sldId id="1433" r:id="rId42"/>
    <p:sldId id="1434" r:id="rId43"/>
    <p:sldId id="1435" r:id="rId44"/>
    <p:sldId id="1436" r:id="rId45"/>
    <p:sldId id="1493" r:id="rId46"/>
    <p:sldId id="1426" r:id="rId47"/>
    <p:sldId id="1427" r:id="rId48"/>
    <p:sldId id="1428" r:id="rId49"/>
    <p:sldId id="1429" r:id="rId50"/>
    <p:sldId id="1430" r:id="rId51"/>
    <p:sldId id="1442" r:id="rId52"/>
    <p:sldId id="1489" r:id="rId53"/>
    <p:sldId id="1219" r:id="rId54"/>
    <p:sldId id="1490" r:id="rId55"/>
    <p:sldId id="1451" r:id="rId56"/>
    <p:sldId id="1452" r:id="rId57"/>
    <p:sldId id="1453" r:id="rId58"/>
    <p:sldId id="1454" r:id="rId59"/>
    <p:sldId id="1455" r:id="rId60"/>
    <p:sldId id="1456" r:id="rId61"/>
    <p:sldId id="1457" r:id="rId62"/>
    <p:sldId id="1458" r:id="rId63"/>
    <p:sldId id="1459" r:id="rId64"/>
    <p:sldId id="1491" r:id="rId65"/>
    <p:sldId id="1462" r:id="rId66"/>
    <p:sldId id="1463" r:id="rId67"/>
    <p:sldId id="1464" r:id="rId68"/>
    <p:sldId id="1367" r:id="rId6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00FF"/>
    <a:srgbClr val="F2F7FC"/>
    <a:srgbClr val="2997B1"/>
    <a:srgbClr val="21778B"/>
    <a:srgbClr val="278DA5"/>
    <a:srgbClr val="FFFFFF"/>
    <a:srgbClr val="ABD3EB"/>
    <a:srgbClr val="ABDFEB"/>
    <a:srgbClr val="6DC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72</c:v>
                </c:pt>
                <c:pt idx="1">
                  <c:v>78</c:v>
                </c:pt>
                <c:pt idx="2">
                  <c:v>91</c:v>
                </c:pt>
                <c:pt idx="3">
                  <c:v>97</c:v>
                </c:pt>
                <c:pt idx="4">
                  <c:v>110</c:v>
                </c:pt>
                <c:pt idx="5">
                  <c:v>102</c:v>
                </c:pt>
                <c:pt idx="6">
                  <c:v>92</c:v>
                </c:pt>
                <c:pt idx="7">
                  <c:v>97</c:v>
                </c:pt>
                <c:pt idx="8">
                  <c:v>69</c:v>
                </c:pt>
                <c:pt idx="9">
                  <c:v>67</c:v>
                </c:pt>
                <c:pt idx="10">
                  <c:v>85</c:v>
                </c:pt>
                <c:pt idx="11">
                  <c:v>78.5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38387712"/>
        <c:axId val="38524416"/>
      </c:barChart>
      <c:catAx>
        <c:axId val="3838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  <c:crossAx val="38524416"/>
        <c:crosses val="autoZero"/>
        <c:auto val="1"/>
        <c:lblAlgn val="ctr"/>
        <c:lblOffset val="100"/>
        <c:noMultiLvlLbl val="0"/>
      </c:catAx>
      <c:valAx>
        <c:axId val="3852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38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22,07 %</c:v>
                </c:pt>
                <c:pt idx="1">
                  <c:v>Общегосударственные расходы 36,53 %</c:v>
                </c:pt>
                <c:pt idx="2">
                  <c:v>Содержание подведомственного учреждения 13,5 %</c:v>
                </c:pt>
                <c:pt idx="3">
                  <c:v>Культура 10,81 %</c:v>
                </c:pt>
                <c:pt idx="4">
                  <c:v>Социальная политика 13,62 %</c:v>
                </c:pt>
                <c:pt idx="5">
                  <c:v>Средства массовой информации 2,26%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1,21 %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22.07</c:v>
                </c:pt>
                <c:pt idx="1">
                  <c:v>36.53</c:v>
                </c:pt>
                <c:pt idx="2">
                  <c:v>13.5</c:v>
                </c:pt>
                <c:pt idx="3">
                  <c:v>10.81</c:v>
                </c:pt>
                <c:pt idx="4">
                  <c:v>13.62</c:v>
                </c:pt>
                <c:pt idx="5">
                  <c:v>2.2599999999999998</c:v>
                </c:pt>
                <c:pt idx="6">
                  <c:v>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3514483805684796E-3"/>
          <c:y val="6.5605381818779104E-2"/>
          <c:w val="0.43227649817665165"/>
          <c:h val="0.89409667847171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PT Sans" panose="020B0503020203020204" pitchFamily="34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7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6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265DB-13E7-A24F-B3E3-944A074BE7A0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989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265DB-13E7-A24F-B3E3-944A074BE7A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9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4983-D4A2-C6B5-76EC-05CBBD5F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A9976D-785A-6C95-B21F-83E047C20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9D843-0E8C-1170-ABA1-0EA14FC2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DBE27-AAD0-166B-B9F4-6BEAFC03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99BBA-06A3-B4BE-B670-FD7FAC26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91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906F4-05DF-F4DB-40BB-646EADFB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298294-6064-CFB4-A77B-7FFA3D48D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43F6DF-2DE3-D20A-1488-352390ED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AFE38-AFAC-F941-DD1D-F2910AF2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F5664A-492D-585B-CC50-74F503C7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869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6BACA0-4922-7A1B-959C-49879D6B5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34C476-BC46-8B7E-765D-E8BD12D3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72520-1523-61F8-2040-2BBAF4CD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B0540-024B-3564-ADC8-7DCC5E30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D45711-703B-FEF8-7A37-1E74903F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44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500A8-E900-0B20-9F7B-A0E29591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801D6-B33C-F4F5-3B93-D872F97E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C37AEA-EA79-D8E3-91C5-2133B93BA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50E5D8-B5C1-79D8-A896-4F5A92B3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0BB4EB-4481-8FC9-F267-0BC710978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24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34024-8DE0-8812-C390-49737280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A5328F-C2FC-A08B-8F0E-3CC68C541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87516-702B-DE97-6E0C-0FD743FA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EAF61E-2925-B9A4-23CC-ACACC2741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C8107E-48B2-105F-0138-ECA69C82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91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8B2D2-7CEE-703B-891A-B2E2E87B7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4646E-5E88-D895-C009-A38D5250D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65430C-5641-BB6A-3227-E591CF36F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D8579-3984-684B-CECD-B15CE4226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E0AD6-CE7F-9FF9-8300-5944F6A7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38F3A5-8AE9-F391-D858-927AA509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0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65336-D5D0-BE2C-BCA9-D39A25F3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3FD1B0-0007-6D14-9E14-A2C0DBADB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44AC27-ED53-1561-5B0D-796547CB3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750B46-1662-976A-56FD-941F5E005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3FD803-7664-19D1-E98A-914F9F85E5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53EE60-3358-0E7E-1194-F93ED100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11.03.2026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CD9E42-29B9-B7D3-E5FF-DF94BC49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4178CD-1638-ED60-0064-229B1D8E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9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20075-5D5B-D6C4-9D83-22040F31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9A9830-A609-E21E-C167-5C5EDA310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11.03.2026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11850B-E381-195F-7FC2-B3CD2C43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EE6AFA-0F18-9ED1-8EC5-20331AEE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73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BE66FB-F7DE-E47E-6932-2B7878FB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11.03.2026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5E3082-3B34-8293-CD10-6DAB17AB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57BEDA-FE27-F2FA-6389-4660A0CF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69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ADF46-2DD5-7A39-ED2C-10CD0F3D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BD75E-57B0-D77C-70FD-15413354E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8F042A-630E-DDB1-35DE-AB286483E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052AEA-191F-9ED5-5EAD-7AC44B28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4ED-8BF7-4B17-9457-1DB822EFAFFC}" type="datetime1">
              <a:rPr lang="ru-RU" smtClean="0"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0E9FC0-90D4-8C33-8300-DC3E0C46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581976-AF82-57EB-BDEE-23ED82E20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24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BA00D-DE39-81A9-2D15-B1F7B7568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6B6D927-75B5-8D0A-EF6E-C818FB089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73F8C7-CF5C-DF15-947C-51266D2A0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4C2C7C-1E2B-76F6-FED9-919A51CC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11.03.2026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221AD9-81F0-C956-E6BA-4558F2C3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4A916C-D3F9-FCB7-A1ED-FD284C3B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47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13FBF-90F1-C339-8034-EA397F0C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008942-D130-8489-C213-11CBDA25E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B71E7F-8ADA-27BF-4FF6-680766689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1DFE-A8F9-44E0-AF99-9C966D3D0B78}" type="datetime1">
              <a:rPr lang="ru-RU" smtClean="0"/>
              <a:t>11.03.2026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56B91-4472-D641-D9F9-AF37A3D1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3C16D-9723-397B-AD20-FC6315671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22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54B3FD8-D2B8-428B-DC2F-FED5E0F98340}"/>
              </a:ext>
            </a:extLst>
          </p:cNvPr>
          <p:cNvSpPr txBox="1">
            <a:spLocks/>
          </p:cNvSpPr>
          <p:nvPr/>
        </p:nvSpPr>
        <p:spPr>
          <a:xfrm>
            <a:off x="1094091" y="914401"/>
            <a:ext cx="9595682" cy="487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88" y="178706"/>
            <a:ext cx="1711372" cy="19746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206" y="2661413"/>
            <a:ext cx="5541576" cy="2127023"/>
          </a:xfrm>
        </p:spPr>
        <p:txBody>
          <a:bodyPr anchor="t">
            <a:noAutofit/>
          </a:bodyPr>
          <a:lstStyle/>
          <a:p>
            <a:pPr algn="ctr"/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</a:rPr>
              <a:t>ОТЧЕТ ГЛАВЫ муниципального образования</a:t>
            </a:r>
            <a:endParaRPr lang="ru-RU" sz="8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9" y="144726"/>
            <a:ext cx="1731824" cy="1947752"/>
          </a:xfr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797380" y="144726"/>
            <a:ext cx="4484631" cy="1031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Санкт – Петербург</a:t>
            </a:r>
          </a:p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14 апреля 2026</a:t>
            </a:r>
            <a:r>
              <a:rPr lang="en-US" sz="35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 </a:t>
            </a:r>
            <a:r>
              <a:rPr lang="ru-RU" sz="35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года</a:t>
            </a:r>
          </a:p>
          <a:p>
            <a:pPr marL="365760" indent="-365760" algn="ctr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35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17:00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2339072" y="4539604"/>
            <a:ext cx="74012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/>
            </a:r>
            <a:b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об исполнении бюджета  внутригородского муниципального образования города федерального значения Санкт-Петербурга муниципальный округ №7</a:t>
            </a:r>
            <a:b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 txBox="1">
            <a:spLocks/>
          </p:cNvSpPr>
          <p:nvPr/>
        </p:nvSpPr>
        <p:spPr>
          <a:xfrm>
            <a:off x="407936" y="2661413"/>
            <a:ext cx="5382270" cy="17639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</a:rPr>
              <a:t>ОТЧЕТ ГЛАВЫ </a:t>
            </a:r>
          </a:p>
          <a:p>
            <a:pPr algn="ctr"/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</a:rPr>
              <a:t>местной администрации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 txBox="1">
            <a:spLocks/>
          </p:cNvSpPr>
          <p:nvPr/>
        </p:nvSpPr>
        <p:spPr>
          <a:xfrm>
            <a:off x="4757183" y="5507067"/>
            <a:ext cx="2677633" cy="1280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</a:rPr>
              <a:t>2025</a:t>
            </a:r>
            <a:endParaRPr lang="ru-RU" sz="8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1854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139474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Работа с письмами и обращениями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23" y="1445709"/>
            <a:ext cx="4940881" cy="5045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Зарегистрировано писем в 2025 году:</a:t>
            </a:r>
          </a:p>
          <a:p>
            <a:pPr marL="0" indent="0">
              <a:buNone/>
            </a:pPr>
            <a:endParaRPr lang="ru-RU" sz="2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2000" b="1" dirty="0" err="1">
                <a:latin typeface="PT Sans" panose="020B0503020203020204" pitchFamily="34" charset="-52"/>
                <a:ea typeface="PT Sans" panose="020B0503020203020204" pitchFamily="34" charset="-52"/>
              </a:rPr>
              <a:t>Вх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. -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2234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Исх. –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1 285</a:t>
            </a:r>
          </a:p>
          <a:p>
            <a:pPr marL="0" indent="0">
              <a:buNone/>
            </a:pPr>
            <a:endParaRPr lang="ru-RU" sz="20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Обращений от жителей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(устных и письменных): </a:t>
            </a:r>
            <a:r>
              <a:rPr lang="ru-RU" sz="2000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532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В том числе обращений через ПОС -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114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  <a:buNone/>
            </a:pPr>
            <a:r>
              <a:rPr lang="en-US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(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из них оказано </a:t>
            </a:r>
            <a:r>
              <a:rPr lang="ru-RU" sz="2000" b="1" dirty="0" err="1">
                <a:latin typeface="PT Sans" panose="020B0503020203020204" pitchFamily="34" charset="-52"/>
                <a:ea typeface="PT Sans" panose="020B0503020203020204" pitchFamily="34" charset="-52"/>
              </a:rPr>
              <a:t>гос.услуг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16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)                                                    </a:t>
            </a:r>
          </a:p>
          <a:p>
            <a:pPr marL="0" indent="0">
              <a:buNone/>
            </a:pPr>
            <a:endParaRPr lang="ru-RU" sz="20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endParaRPr lang="ru-RU" sz="20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endParaRPr lang="ru-RU" sz="20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484542" y="1811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6647184" y="1269523"/>
            <a:ext cx="554481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запросов от ИОГВ: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884</a:t>
            </a:r>
          </a:p>
          <a:p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запросов судебных: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283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</a:p>
          <a:p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запросов от ОМСУ: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317</a:t>
            </a:r>
          </a:p>
          <a:p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Запросов и обращений из учреждений здравоохранения  и образования: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64</a:t>
            </a:r>
          </a:p>
          <a:p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прочих запросов: </a:t>
            </a:r>
            <a:r>
              <a:rPr lang="ru-RU" sz="2000" b="1" u="sng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686</a:t>
            </a:r>
          </a:p>
          <a:p>
            <a:endParaRPr lang="ru-RU" sz="2000" b="1" u="sng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Проведено проверок прокуратуры –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4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Поступило запросов прокуратуры -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37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Издано Решений МС –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31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Проведено заседаний МС  -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10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Проведено публичных слушаний – 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Издано газет «ВП» -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8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Издано бюллетеней – </a:t>
            </a:r>
            <a:r>
              <a:rPr lang="ru-RU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10</a:t>
            </a:r>
          </a:p>
          <a:p>
            <a:pPr marL="285750" indent="-285750"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Зарегистрировано НПА в РЕГИСТРЕ – </a:t>
            </a:r>
            <a:r>
              <a:rPr lang="en-US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22</a:t>
            </a:r>
            <a:endParaRPr lang="ru-RU" b="1" dirty="0">
              <a:solidFill>
                <a:srgbClr val="0000FF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4668" y="6348194"/>
            <a:ext cx="522283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36308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21" y="318556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Отдельные государственные </a:t>
            </a:r>
            <a:b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полномочия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115" y="2457674"/>
            <a:ext cx="4705372" cy="263835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2025</a:t>
            </a: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  <a:t>Число поступивших сообщений о нарушении прав детей –  </a:t>
            </a:r>
            <a:r>
              <a:rPr lang="ru-RU" sz="1600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16</a:t>
            </a:r>
            <a: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  <a:t> из них:</a:t>
            </a:r>
            <a:b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endParaRPr lang="ru-RU" sz="16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1. О выявлении детей, оставшихся без попечения родителей – 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10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063724" y="642316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955659" y="2429708"/>
            <a:ext cx="5394741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2024</a:t>
            </a: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  <a:t>Число поступивших сообщений о нарушении прав детей –  </a:t>
            </a:r>
            <a:r>
              <a:rPr lang="ru-RU" sz="1600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38</a:t>
            </a:r>
            <a: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  <a:t> из них: </a:t>
            </a:r>
            <a:br>
              <a:rPr lang="ru-RU" sz="16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endParaRPr lang="ru-RU" sz="16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1. О выявлении детей, оставшихся без попечения родителей –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 5  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33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952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11" y="322758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+mn-lt"/>
              </a:rPr>
              <a:t>Работа  с семьей </a:t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(опекаемые, приемные семьи)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801" y="1583191"/>
            <a:ext cx="10298056" cy="4857720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/>
              <a:t>Состояло  детей на учете  на начало отчетного  2025  года  - </a:t>
            </a:r>
            <a:r>
              <a:rPr lang="ru-RU" sz="1800" b="1" dirty="0">
                <a:solidFill>
                  <a:srgbClr val="0000FF"/>
                </a:solidFill>
              </a:rPr>
              <a:t>29</a:t>
            </a:r>
            <a:endParaRPr lang="ru-RU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/>
              <a:t>Принято детей на воспитание за отчетный год -  </a:t>
            </a:r>
            <a:r>
              <a:rPr lang="ru-RU" sz="1800" b="1" dirty="0">
                <a:solidFill>
                  <a:srgbClr val="0000FF"/>
                </a:solidFill>
              </a:rPr>
              <a:t>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/>
              <a:t>Снято с учета детей, за отчетный год –  </a:t>
            </a:r>
            <a:r>
              <a:rPr lang="ru-RU" sz="1800" dirty="0">
                <a:solidFill>
                  <a:srgbClr val="0000FF"/>
                </a:solidFill>
              </a:rPr>
              <a:t>6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u="sng" dirty="0"/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По достижении совершеннолетия -</a:t>
            </a:r>
            <a:r>
              <a:rPr lang="ru-RU" sz="1800" dirty="0">
                <a:solidFill>
                  <a:srgbClr val="0000FF"/>
                </a:solidFill>
              </a:rPr>
              <a:t>3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В связи с переменой места жительства -</a:t>
            </a:r>
            <a:r>
              <a:rPr lang="ru-RU" sz="1800" dirty="0">
                <a:solidFill>
                  <a:srgbClr val="0000FF"/>
                </a:solidFill>
              </a:rPr>
              <a:t>3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Иные основания - </a:t>
            </a:r>
            <a:r>
              <a:rPr lang="ru-RU" sz="1800" dirty="0">
                <a:solidFill>
                  <a:srgbClr val="0000FF"/>
                </a:solidFill>
              </a:rPr>
              <a:t>0</a:t>
            </a:r>
            <a:r>
              <a:rPr lang="ru-RU" sz="1800" dirty="0"/>
              <a:t> 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Помещены в организации для детей-сирот и детей, оставшихся без попечения родителей, на полное государственное обеспечение </a:t>
            </a:r>
            <a:r>
              <a:rPr lang="ru-RU" sz="1800" dirty="0">
                <a:solidFill>
                  <a:srgbClr val="0000FF"/>
                </a:solidFill>
              </a:rPr>
              <a:t>5</a:t>
            </a:r>
            <a:r>
              <a:rPr lang="ru-RU" sz="1800" dirty="0"/>
              <a:t> –(отменены решения о передаче детей на воспитание в семью -  </a:t>
            </a:r>
            <a:r>
              <a:rPr lang="ru-RU" sz="1800" dirty="0">
                <a:solidFill>
                  <a:srgbClr val="0000FF"/>
                </a:solidFill>
              </a:rPr>
              <a:t>0</a:t>
            </a:r>
            <a:r>
              <a:rPr lang="ru-RU" sz="1800" dirty="0"/>
              <a:t> ) 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На учете по состоянию </a:t>
            </a:r>
            <a:r>
              <a:rPr lang="ru-RU" sz="1800" u="sng" dirty="0"/>
              <a:t>на 31.12.2025 </a:t>
            </a:r>
            <a:r>
              <a:rPr lang="ru-RU" sz="1800" dirty="0"/>
              <a:t>-</a:t>
            </a:r>
            <a:r>
              <a:rPr lang="ru-RU" sz="1800" dirty="0">
                <a:solidFill>
                  <a:srgbClr val="0000FF"/>
                </a:solidFill>
              </a:rPr>
              <a:t>25</a:t>
            </a:r>
          </a:p>
          <a:p>
            <a:pPr>
              <a:spcBef>
                <a:spcPts val="1200"/>
              </a:spcBef>
            </a:pPr>
            <a:r>
              <a:rPr lang="ru-RU" sz="1800" dirty="0"/>
              <a:t>Из них детей-сирот –  </a:t>
            </a:r>
            <a:r>
              <a:rPr lang="ru-RU" sz="1800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5781"/>
            <a:ext cx="12192000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Прием жителей специалистами </a:t>
            </a:r>
            <a:br>
              <a:rPr lang="ru-RU" sz="2800" dirty="0"/>
            </a:br>
            <a:r>
              <a:rPr lang="ru-RU" sz="2800" dirty="0"/>
              <a:t>ОТДЕЛА ОПЕКИ И ПОПЕЧИТЕЛЬСТВА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88" y="2259105"/>
            <a:ext cx="6844890" cy="33863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0000FF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solidFill>
                  <a:srgbClr val="0000FF"/>
                </a:solidFill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solidFill>
                  <a:srgbClr val="0000FF"/>
                </a:solidFill>
                <a:latin typeface="Montserrat Medium" panose="00000600000000000000" pitchFamily="2" charset="-52"/>
              </a:rPr>
              <a:t> с 09.00 до 17.00</a:t>
            </a:r>
            <a:r>
              <a:rPr lang="ru-RU" sz="2000" dirty="0">
                <a:latin typeface="Montserrat Medium" panose="00000600000000000000" pitchFamily="2" charset="-52"/>
              </a:rPr>
              <a:t>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</a:t>
            </a:r>
            <a:r>
              <a:rPr lang="ru-RU" sz="2000" b="1" dirty="0">
                <a:solidFill>
                  <a:srgbClr val="0000FF"/>
                </a:solidFill>
                <a:latin typeface="Montserrat Light" panose="00000400000000000000" pitchFamily="2" charset="-52"/>
              </a:rPr>
              <a:t>10</a:t>
            </a:r>
            <a:r>
              <a:rPr lang="ru-RU" sz="2000" b="1" dirty="0">
                <a:latin typeface="Montserrat Light" panose="00000400000000000000" pitchFamily="2" charset="-52"/>
              </a:rPr>
              <a:t>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</a:t>
            </a:r>
            <a:r>
              <a:rPr lang="ru-RU" sz="2000" b="1" dirty="0">
                <a:solidFill>
                  <a:srgbClr val="0000FF"/>
                </a:solidFill>
                <a:latin typeface="Montserrat Medium" panose="00000600000000000000" pitchFamily="2" charset="-52"/>
              </a:rPr>
              <a:t>09.00 — 17.00</a:t>
            </a:r>
            <a:r>
              <a:rPr lang="ru-RU" sz="2000" b="1" dirty="0">
                <a:latin typeface="Montserrat Medium" panose="00000600000000000000" pitchFamily="2" charset="-52"/>
              </a:rPr>
              <a:t>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0000FF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07">
                        <a14:foregroundMark x1="30469" y1="84375" x2="30469" y2="86914"/>
                        <a14:foregroundMark x1="70410" y1="85156" x2="70410" y2="86328"/>
                        <a14:foregroundMark x1="66113" y1="47266" x2="66113" y2="47266"/>
                        <a14:foregroundMark x1="66309" y1="50977" x2="66309" y2="50977"/>
                        <a14:foregroundMark x1="68555" y1="58203" x2="68555" y2="58203"/>
                        <a14:foregroundMark x1="64258" y1="58594" x2="64258" y2="58594"/>
                        <a14:foregroundMark x1="27148" y1="28711" x2="27148" y2="28711"/>
                        <a14:foregroundMark x1="28809" y1="33203" x2="28809" y2="33203"/>
                        <a14:foregroundMark x1="33691" y1="50781" x2="33691" y2="50781"/>
                        <a14:foregroundMark x1="23828" y1="44531" x2="31641" y2="61523"/>
                        <a14:foregroundMark x1="34961" y1="42773" x2="39941" y2="49219"/>
                        <a14:foregroundMark x1="47168" y1="54492" x2="50586" y2="64453"/>
                        <a14:foregroundMark x1="51074" y1="49219" x2="49219" y2="48438"/>
                        <a14:foregroundMark x1="27344" y1="33594" x2="26074" y2="37109"/>
                        <a14:foregroundMark x1="17480" y1="44531" x2="15332" y2="49805"/>
                        <a14:foregroundMark x1="12305" y1="55664" x2="12305" y2="58398"/>
                        <a14:foregroundMark x1="78223" y1="26172" x2="78906" y2="28906"/>
                        <a14:foregroundMark x1="81152" y1="41406" x2="81152" y2="46680"/>
                        <a14:foregroundMark x1="67578" y1="41211" x2="68164" y2="43750"/>
                        <a14:foregroundMark x1="65723" y1="30078" x2="67578" y2="29492"/>
                        <a14:foregroundMark x1="62988" y1="41016" x2="68750" y2="38281"/>
                        <a14:foregroundMark x1="70996" y1="43359" x2="72266" y2="51563"/>
                        <a14:foregroundMark x1="81152" y1="50586" x2="81543" y2="65625"/>
                        <a14:foregroundMark x1="73926" y1="64453" x2="75000" y2="69727"/>
                        <a14:foregroundMark x1="63867" y1="65234" x2="63867" y2="72461"/>
                        <a14:foregroundMark x1="70801" y1="82617" x2="72656" y2="87500"/>
                        <a14:foregroundMark x1="56445" y1="83789" x2="57031" y2="88867"/>
                        <a14:foregroundMark x1="47559" y1="84570" x2="47754" y2="90234"/>
                        <a14:foregroundMark x1="37891" y1="82031" x2="42773" y2="81445"/>
                        <a14:foregroundMark x1="32031" y1="82813" x2="33691" y2="86523"/>
                        <a14:backgroundMark x1="10840" y1="8984" x2="4883" y2="14844"/>
                        <a14:backgroundMark x1="98242" y1="72461" x2="81543" y2="9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78" y="1846305"/>
            <a:ext cx="4031673" cy="425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65" y="306340"/>
            <a:ext cx="9547671" cy="100869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Анализ результатов судебной деятельности по защите прав несовершеннолетних: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691" y="1854225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u="sng" dirty="0">
                <a:solidFill>
                  <a:srgbClr val="0000FF"/>
                </a:solidFill>
              </a:rPr>
              <a:t>2025</a:t>
            </a:r>
            <a:endParaRPr lang="ru-RU" sz="1600" u="sng" dirty="0">
              <a:solidFill>
                <a:srgbClr val="0000FF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/>
              <a:t>Проведено судебных заседаний:</a:t>
            </a:r>
            <a:r>
              <a:rPr lang="ru-RU" sz="1600" dirty="0">
                <a:solidFill>
                  <a:srgbClr val="0070C0"/>
                </a:solidFill>
              </a:rPr>
              <a:t>  </a:t>
            </a:r>
            <a:r>
              <a:rPr lang="ru-RU" sz="1600" dirty="0">
                <a:solidFill>
                  <a:srgbClr val="0000FF"/>
                </a:solidFill>
              </a:rPr>
              <a:t>46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/>
              <a:t>Численность детей, родители которых лишены родительских прав – </a:t>
            </a:r>
            <a:r>
              <a:rPr lang="ru-RU" sz="1400" dirty="0">
                <a:solidFill>
                  <a:srgbClr val="0000FF"/>
                </a:solidFill>
              </a:rPr>
              <a:t>1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/>
              <a:t>Численность детей, у которых родители ограничены в родительских правах – </a:t>
            </a:r>
            <a:r>
              <a:rPr lang="ru-RU" sz="1400" dirty="0">
                <a:solidFill>
                  <a:srgbClr val="0000FF"/>
                </a:solidFill>
              </a:rPr>
              <a:t> 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/>
              <a:t>Численность родителей, лишенных родительских прав -  </a:t>
            </a:r>
            <a:r>
              <a:rPr lang="ru-RU" sz="1400" dirty="0">
                <a:solidFill>
                  <a:srgbClr val="0000FF"/>
                </a:solidFill>
              </a:rPr>
              <a:t>1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400" dirty="0"/>
              <a:t>Численность родителей ограниченных в родительских правах –  </a:t>
            </a:r>
            <a:r>
              <a:rPr lang="ru-RU" sz="1400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974761" y="1854225"/>
            <a:ext cx="5012509" cy="44542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u="sng" dirty="0">
                <a:solidFill>
                  <a:srgbClr val="0000FF"/>
                </a:solidFill>
              </a:rPr>
              <a:t>2024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dirty="0"/>
              <a:t>Проведено судебных заседаний: </a:t>
            </a:r>
            <a:r>
              <a:rPr lang="ru-RU" sz="1600" dirty="0">
                <a:solidFill>
                  <a:srgbClr val="0000FF"/>
                </a:solidFill>
              </a:rPr>
              <a:t>46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solidFill>
                <a:srgbClr val="0000FF"/>
              </a:solidFill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/>
              <a:t>Численность детей, родители которых лишены родительских прав – </a:t>
            </a:r>
            <a:r>
              <a:rPr lang="ru-RU" sz="1400" dirty="0">
                <a:solidFill>
                  <a:srgbClr val="0000FF"/>
                </a:solidFill>
              </a:rPr>
              <a:t>1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/>
              <a:t>Численность детей, у которых родители ограничены в родительских правах –  </a:t>
            </a:r>
            <a:r>
              <a:rPr lang="ru-RU" sz="1400" dirty="0">
                <a:solidFill>
                  <a:srgbClr val="0000FF"/>
                </a:solidFill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/>
              <a:t>Численность родителей, лишенных родительских прав -  </a:t>
            </a:r>
            <a:r>
              <a:rPr lang="ru-RU" sz="1400" dirty="0">
                <a:solidFill>
                  <a:srgbClr val="0000FF"/>
                </a:solidFill>
              </a:rPr>
              <a:t>1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/>
              <a:t>Численность родителей ограниченных в родительских правах – </a:t>
            </a:r>
            <a:r>
              <a:rPr lang="ru-RU" sz="1400" dirty="0">
                <a:solidFill>
                  <a:srgbClr val="0000FF"/>
                </a:solidFill>
              </a:rPr>
              <a:t>0</a:t>
            </a:r>
            <a:r>
              <a:rPr lang="ru-RU" sz="1400" dirty="0"/>
              <a:t> </a:t>
            </a:r>
          </a:p>
        </p:txBody>
      </p:sp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Текст 5">
            <a:extLst>
              <a:ext uri="{FF2B5EF4-FFF2-40B4-BE49-F238E27FC236}">
                <a16:creationId xmlns:a16="http://schemas.microsoft.com/office/drawing/2014/main" id="{537B8F65-B531-4BD0-A5AE-B0948FE56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848" y="3014683"/>
            <a:ext cx="11172305" cy="828634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altLang="ru-RU" sz="5000" b="1" dirty="0">
                <a:solidFill>
                  <a:schemeClr val="tx1"/>
                </a:solidFill>
                <a:cs typeface="Times New Roman" panose="02020603050405020304" pitchFamily="18" charset="0"/>
              </a:rPr>
              <a:t>Муниципальные программы </a:t>
            </a:r>
          </a:p>
        </p:txBody>
      </p:sp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0576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358860" y="1658645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endParaRPr lang="ru-RU" sz="1600" dirty="0">
              <a:latin typeface="+mn-lt"/>
            </a:endParaRP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16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140957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latin typeface="+mn-lt"/>
              </a:rPr>
              <a:t>У П Р А В Л Е Н И 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68161" y="1532966"/>
            <a:ext cx="104500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Организация профессионального образования и дополнительного профессионального образования выборных должностных лиц местного самоуправления, членов выборных органов местного самоуправления.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Содействие развитию малого бизнеса на территории муниципального образования.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Осуществление экологического просвещения, а также организация экологического воспитания и формирования экологической культуры в области обращения с твердыми коммунальными отходами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17" y="3670609"/>
            <a:ext cx="3171576" cy="2685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08" y="3670608"/>
            <a:ext cx="3171577" cy="26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2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82" y="2457945"/>
            <a:ext cx="4642598" cy="3203393"/>
          </a:xfrm>
          <a:prstGeom prst="rect">
            <a:avLst/>
          </a:prstGeom>
        </p:spPr>
      </p:pic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17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70951" y="368271"/>
            <a:ext cx="10450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Организация профессионального образования и дополнительного профессионального образования выборных должностных лиц местного самоуправления, членов выборных органов местного самоуправления.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382291" y="2579219"/>
            <a:ext cx="6442457" cy="308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цели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: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Организация профессионального образования.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Повышение эффективности и качества муниципального управления.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1800" dirty="0"/>
              <a:t>Повышение эффективности профессиональной служебной деятельности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Приняли участие в мероприятиях всего – </a:t>
            </a:r>
            <a:r>
              <a:rPr lang="ru-RU" sz="1800" dirty="0">
                <a:solidFill>
                  <a:srgbClr val="0000FF"/>
                </a:solidFill>
              </a:rPr>
              <a:t>3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</a:t>
            </a:r>
            <a:b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на данные цели – </a:t>
            </a:r>
            <a:r>
              <a:rPr lang="ru-RU" sz="1800" dirty="0">
                <a:solidFill>
                  <a:srgbClr val="0000FF"/>
                </a:solidFill>
              </a:rPr>
              <a:t>30,6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4" t="18870" r="33163" b="73755"/>
          <a:stretch/>
        </p:blipFill>
        <p:spPr>
          <a:xfrm>
            <a:off x="8601787" y="2822054"/>
            <a:ext cx="1537856" cy="2493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03635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640" y="274061"/>
            <a:ext cx="7822720" cy="1042115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Содействие развитию малого бизнеса на территории муниципального образования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340727" y="2296587"/>
            <a:ext cx="6442457" cy="308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цели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: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Содействие развитию малого бизнеса на территории муниципального образования.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Повышение информированности населения о работе малого бизнеса.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Повышение   привлекательности малого бизнеса.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Издание информационных материалов (памятки)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Приняли участие в мероприятиях всего –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100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</a:t>
            </a:r>
            <a:b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на данные цели –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1,5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18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41" y="1285059"/>
            <a:ext cx="3592951" cy="2552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41" y="3968230"/>
            <a:ext cx="3592951" cy="255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0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18" y="113375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Интерактивное мероприятие по экологическому просвещению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414800" y="4825005"/>
            <a:ext cx="5286383" cy="438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Общая сумма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–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5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0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,0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Охват населения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–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120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+mj-ea"/>
                <a:cs typeface="+mj-cs"/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06311" y="1185203"/>
            <a:ext cx="604230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Организация и проведение интерактивного мероприятия для жителей муниципального образования муниципальный округ №7 «Сортируй мусор правильно»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/>
            </a:r>
            <a:b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</a:b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/>
            </a:r>
            <a:b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E3053-C849-3B28-A71F-E7A4C9812C94}"/>
              </a:ext>
            </a:extLst>
          </p:cNvPr>
          <p:cNvSpPr txBox="1"/>
          <p:nvPr/>
        </p:nvSpPr>
        <p:spPr>
          <a:xfrm>
            <a:off x="7682579" y="1188432"/>
            <a:ext cx="418813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Организация работы проекта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«Крышечки Доброты»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на базе МКУ «СЦ «Радуга»-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3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БЕЗ ФИНАНСИРОВАНИЯ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1" y="2861693"/>
            <a:ext cx="4595661" cy="3446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05" y="3267815"/>
            <a:ext cx="2585059" cy="2585059"/>
          </a:xfrm>
          <a:prstGeom prst="rect">
            <a:avLst/>
          </a:prstGeom>
        </p:spPr>
      </p:pic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prstClr val="black"/>
                </a:solidFill>
                <a:latin typeface="PT Sans"/>
                <a:ea typeface="PT Sans" panose="020B0503020203020204" pitchFamily="34" charset="-52"/>
              </a:rPr>
              <a:t>19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PT Sans" panose="020B0503020203020204" pitchFamily="34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8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628668" y="415636"/>
            <a:ext cx="10911060" cy="62435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/>
            </a:r>
            <a:b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Глава муниципального образования, исполняющий полномочия председателя муниципального совета – </a:t>
            </a:r>
          </a:p>
          <a:p>
            <a:pPr algn="ctr"/>
            <a:r>
              <a:rPr lang="ru-RU" sz="4100" b="1" dirty="0">
                <a:solidFill>
                  <a:srgbClr val="0000FF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БОРИСОВ Владимир Анатольевич</a:t>
            </a:r>
          </a:p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Часы приема: </a:t>
            </a:r>
          </a:p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вторник с 16.00 до 18.00</a:t>
            </a:r>
          </a:p>
          <a:p>
            <a:pPr algn="ctr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Глава местной администрации –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ХАРИТОНОВА Анна Викторовна</a:t>
            </a:r>
          </a:p>
          <a:p>
            <a:pPr algn="ctr"/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Часы приема:</a:t>
            </a:r>
          </a:p>
          <a:p>
            <a:pPr algn="ctr"/>
            <a: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  <a:t>Четверг с 14.00 до 17.00</a:t>
            </a:r>
            <a:br>
              <a:rPr lang="ru-RU" sz="2400" b="1" dirty="0">
                <a:latin typeface="Pt sans" panose="020B0503020203020204" pitchFamily="34" charset="-52"/>
                <a:ea typeface="Pt sans" panose="020B0503020203020204" pitchFamily="34" charset="-52"/>
              </a:rPr>
            </a:br>
            <a:endParaRPr lang="ru-RU" sz="24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5856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1805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82,1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82,1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223</a:t>
            </a:r>
            <a:r>
              <a:rPr lang="ru-RU" dirty="0"/>
              <a:t> человека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8863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834" y="132889"/>
            <a:ext cx="9547671" cy="1008692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+mn-lt"/>
              </a:rPr>
              <a:t>П Р О Ф И Л А К Т И К 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384" y="540327"/>
            <a:ext cx="10634578" cy="589736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b="1" dirty="0"/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профилактике незаконного потребления наркотических средств</a:t>
            </a:r>
            <a:r>
              <a:rPr lang="ru-RU" sz="1600" b="1" dirty="0">
                <a:solidFill>
                  <a:srgbClr val="21778B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cs typeface="Times New Roman" panose="02020603050405020304" pitchFamily="18" charset="0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«Участие в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профилактике терроризма и экстремизма</a:t>
            </a:r>
            <a:r>
              <a:rPr lang="ru-RU" sz="1600" dirty="0">
                <a:cs typeface="Times New Roman" panose="02020603050405020304" pitchFamily="18" charset="0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«Участие в создании условий для реализации мер, направленных на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укрепление межнационального и межконфессионального согласия</a:t>
            </a:r>
            <a:r>
              <a:rPr lang="ru-RU" sz="1600" dirty="0">
                <a:cs typeface="Times New Roman" panose="02020603050405020304" pitchFamily="18" charset="0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«Участие в реализации мер по профилактике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дорожно-транспортного травматизма</a:t>
            </a:r>
            <a:r>
              <a:rPr lang="ru-RU" sz="1600" b="1" dirty="0">
                <a:solidFill>
                  <a:srgbClr val="21778B"/>
                </a:solidFill>
                <a:cs typeface="Times New Roman" panose="02020603050405020304" pitchFamily="18" charset="0"/>
              </a:rPr>
              <a:t> </a:t>
            </a:r>
            <a:r>
              <a:rPr lang="ru-RU" sz="1600" dirty="0">
                <a:cs typeface="Times New Roman" panose="02020603050405020304" pitchFamily="18" charset="0"/>
              </a:rPr>
              <a:t>на территории муниципального образования   муниципальный округ №7»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«Участие в деятельности по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профилактике правонарушений </a:t>
            </a:r>
            <a:r>
              <a:rPr lang="ru-RU" sz="1600" dirty="0">
                <a:cs typeface="Times New Roman" panose="02020603050405020304" pitchFamily="18" charset="0"/>
              </a:rPr>
              <a:t>в Санкт-Петербурге в соответствии с федеральным законодательством и законодательством Санкт-Петербурга»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cs typeface="Times New Roman" panose="02020603050405020304" pitchFamily="18" charset="0"/>
              </a:rPr>
              <a:t>Проведение </a:t>
            </a:r>
            <a:r>
              <a:rPr lang="ru-RU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подготовки и обучения неработающего населения </a:t>
            </a:r>
            <a:r>
              <a:rPr lang="ru-RU" sz="1600" dirty="0">
                <a:cs typeface="Times New Roman" panose="02020603050405020304" pitchFamily="18" charset="0"/>
              </a:rPr>
              <a:t>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600" b="1" dirty="0"/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600" b="1" dirty="0"/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462527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мероприятий для жителей муниципального образования муниципальный округ №7 по профилактике наркотической зависимости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80319" y="2027261"/>
            <a:ext cx="3311892" cy="357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Объем финансирования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6,0</a:t>
            </a:r>
            <a:r>
              <a:rPr lang="ru-RU" sz="2000" dirty="0">
                <a:latin typeface="+mn-lt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Тираж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200</a:t>
            </a:r>
            <a:r>
              <a:rPr lang="ru-RU" sz="2000" dirty="0">
                <a:latin typeface="+mn-lt"/>
              </a:rPr>
              <a:t> экз.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19" y="1641427"/>
            <a:ext cx="6453747" cy="4496804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66" y="1641426"/>
            <a:ext cx="6454800" cy="45108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466677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мероприятий для жителей муниципального образования муниципальный округ №7 по профилактике экстремизма и терроризма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80319" y="2027261"/>
            <a:ext cx="3311892" cy="357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Объем финансирования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6,0</a:t>
            </a:r>
            <a:r>
              <a:rPr lang="ru-RU" sz="2000" dirty="0">
                <a:latin typeface="+mn-lt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Тираж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200</a:t>
            </a:r>
            <a:r>
              <a:rPr lang="ru-RU" sz="2000" dirty="0">
                <a:latin typeface="+mn-lt"/>
              </a:rPr>
              <a:t> экз.</a:t>
            </a:r>
          </a:p>
        </p:txBody>
      </p:sp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61" y="373469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+mn-lt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266142" y="1382161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u="sng" dirty="0">
                <a:solidFill>
                  <a:srgbClr val="0000FF"/>
                </a:solidFill>
                <a:latin typeface="+mn-lt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осуществлено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45</a:t>
            </a:r>
            <a:r>
              <a:rPr lang="ru-RU" sz="1600" dirty="0">
                <a:latin typeface="+mn-lt"/>
              </a:rPr>
              <a:t> обходов территории на предмет выявления мест концентрации </a:t>
            </a:r>
            <a:r>
              <a:rPr lang="ru-RU" sz="1600" dirty="0" smtClean="0">
                <a:latin typeface="+mn-lt"/>
              </a:rPr>
              <a:t>молодежи.</a:t>
            </a:r>
            <a:endParaRPr lang="ru-RU" sz="1600" dirty="0">
              <a:latin typeface="+mn-lt"/>
            </a:endParaRP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осуществлено 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45</a:t>
            </a:r>
            <a:r>
              <a:rPr lang="ru-RU" sz="1600" dirty="0">
                <a:latin typeface="+mn-lt"/>
              </a:rPr>
              <a:t> обходов территорий МО №7 на предмет выявления фактов осквернения зданий, сооружений, нанесения на них нацистской атрибутики или символики. Выявлено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2</a:t>
            </a:r>
            <a:r>
              <a:rPr lang="ru-RU" sz="1600" dirty="0">
                <a:latin typeface="+mn-lt"/>
              </a:rPr>
              <a:t> факта, граффити оперативно устранено.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проведено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45</a:t>
            </a:r>
            <a:r>
              <a:rPr lang="ru-RU" sz="1600" dirty="0">
                <a:latin typeface="+mn-lt"/>
              </a:rPr>
              <a:t> обходов территории МО </a:t>
            </a:r>
            <a:r>
              <a:rPr lang="ru-RU" sz="1600" dirty="0" err="1">
                <a:latin typeface="+mn-lt"/>
              </a:rPr>
              <a:t>МО</a:t>
            </a:r>
            <a:r>
              <a:rPr lang="ru-RU" sz="1600" dirty="0">
                <a:latin typeface="+mn-lt"/>
              </a:rPr>
              <a:t> №7 на предмет обнаружения брошенных, разукомплектованных ТС. Разукомплектованных ТС не выявлено.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Проведено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26</a:t>
            </a:r>
            <a:r>
              <a:rPr lang="ru-RU" sz="1600" dirty="0">
                <a:latin typeface="+mn-lt"/>
              </a:rPr>
              <a:t> обходов территорий МО №7  на предмет освещенности подъездов жилых домов, дворовых территорий, арочных проемов в темное время суток.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246263" y="1650989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на официальном сайте МО </a:t>
            </a:r>
            <a:r>
              <a:rPr lang="ru-RU" sz="1600" dirty="0" err="1">
                <a:latin typeface="+mn-lt"/>
              </a:rPr>
              <a:t>МО</a:t>
            </a:r>
            <a:r>
              <a:rPr lang="ru-RU" sz="1600" dirty="0">
                <a:latin typeface="+mn-lt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dirty="0" err="1">
                <a:latin typeface="+mn-lt"/>
              </a:rPr>
              <a:t>МО</a:t>
            </a:r>
            <a:r>
              <a:rPr lang="ru-RU" sz="1600" dirty="0">
                <a:latin typeface="+mn-lt"/>
              </a:rPr>
              <a:t> №7.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проведено </a:t>
            </a:r>
            <a:r>
              <a:rPr lang="ru-RU" sz="1600" dirty="0">
                <a:solidFill>
                  <a:srgbClr val="0000FF"/>
                </a:solidFill>
                <a:latin typeface="+mn-lt"/>
              </a:rPr>
              <a:t>2</a:t>
            </a:r>
            <a:r>
              <a:rPr lang="ru-RU" sz="1600" dirty="0">
                <a:latin typeface="+mn-lt"/>
              </a:rPr>
              <a:t> обследования помещений муниципального образования МО №7 и МКУ «СЦ «Радуга» на предмет антитеррористической защищенности (1 и 4 кварталы 2025г.)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25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 txBox="1">
            <a:spLocks/>
          </p:cNvSpPr>
          <p:nvPr/>
        </p:nvSpPr>
        <p:spPr>
          <a:xfrm>
            <a:off x="1168161" y="373469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>
                <a:latin typeface="+mn-lt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  <a:endParaRPr 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358860" y="1658645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 algn="just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на официальной странице в социальной сети «Вконтакте» https://vk.com/mcmomo7) 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 algn="just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на сайте МО №7 по адресу www.mo7spb в разделе «НОВОСТИ» регулярно публикуются статьи по противодействию терроризму и экстремизму,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26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161" y="373469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+mn-lt"/>
              </a:rPr>
              <a:t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470952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мероприятий для жителей муниципального образования муниципальный округ №7 по укреплению межнационального и межконфессионального согласия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66" y="1641427"/>
            <a:ext cx="6454800" cy="4510895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27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80319" y="2027261"/>
            <a:ext cx="3311892" cy="357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Издание печатной продукции (листовок)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Объем финансирования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6,0</a:t>
            </a:r>
            <a:r>
              <a:rPr lang="ru-RU" sz="2000" dirty="0">
                <a:latin typeface="+mn-lt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Тираж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200</a:t>
            </a:r>
            <a:r>
              <a:rPr lang="ru-RU" sz="2000" dirty="0">
                <a:latin typeface="+mn-lt"/>
              </a:rPr>
              <a:t> экз.</a:t>
            </a:r>
          </a:p>
        </p:txBody>
      </p:sp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18" y="438240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мероприятий по профилактике дорожно-транспортного травматизма</a:t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82" y="1280081"/>
            <a:ext cx="3986145" cy="531486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724537" y="2007383"/>
            <a:ext cx="3311892" cy="3578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Интерактивное мероприятие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Объем финансирования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40,0</a:t>
            </a:r>
            <a:r>
              <a:rPr lang="ru-RU" sz="2000" dirty="0">
                <a:latin typeface="+mn-lt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Охват населения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120</a:t>
            </a:r>
            <a:r>
              <a:rPr lang="ru-RU" sz="2000" dirty="0">
                <a:latin typeface="+mn-lt"/>
              </a:rPr>
              <a:t> чел.</a:t>
            </a:r>
          </a:p>
        </p:txBody>
      </p:sp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29317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44" y="148063"/>
            <a:ext cx="10823713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 мероприятий по профилактике правонарушений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2F0380-E060-6DA7-A892-AAD66238B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2" y="1156755"/>
            <a:ext cx="4284281" cy="32132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C80DF-E5C0-44EA-6A6B-05967844F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0" y="3037994"/>
            <a:ext cx="4400348" cy="3300261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29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854863" y="1809037"/>
            <a:ext cx="2490154" cy="3130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Лекция-беседа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Объем финансирования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10,5</a:t>
            </a:r>
            <a:r>
              <a:rPr lang="ru-RU" sz="2000" dirty="0">
                <a:latin typeface="+mn-lt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dirty="0">
                <a:latin typeface="+mn-lt"/>
              </a:rPr>
              <a:t>Охват населения – </a:t>
            </a:r>
            <a:r>
              <a:rPr lang="ru-RU" sz="2000" dirty="0">
                <a:solidFill>
                  <a:srgbClr val="0000FF"/>
                </a:solidFill>
                <a:latin typeface="+mn-lt"/>
              </a:rPr>
              <a:t>60</a:t>
            </a:r>
            <a:r>
              <a:rPr lang="ru-RU" sz="2000" dirty="0">
                <a:latin typeface="+mn-lt"/>
              </a:rPr>
              <a:t> чел.</a:t>
            </a:r>
          </a:p>
        </p:txBody>
      </p:sp>
    </p:spTree>
    <p:extLst>
      <p:ext uri="{BB962C8B-B14F-4D97-AF65-F5344CB8AC3E}">
        <p14:creationId xmlns:p14="http://schemas.microsoft.com/office/powerpoint/2010/main" val="69452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92267" y="1933366"/>
            <a:ext cx="976420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ТЕЛЕФОН: 321-20-46</a:t>
            </a:r>
          </a:p>
          <a:p>
            <a:pPr>
              <a:spcAft>
                <a:spcPts val="0"/>
              </a:spcAft>
            </a:pPr>
            <a:endParaRPr lang="ru-RU" sz="3000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ФАКС: 321-14-00</a:t>
            </a:r>
          </a:p>
          <a:p>
            <a:pPr>
              <a:spcAft>
                <a:spcPts val="0"/>
              </a:spcAft>
            </a:pPr>
            <a:endParaRPr lang="ru-RU" sz="3000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E-MAIL: </a:t>
            </a:r>
            <a:r>
              <a:rPr lang="en-US" sz="3000" b="1" dirty="0" err="1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mcmo7@yandex.ru</a:t>
            </a:r>
            <a:endParaRPr lang="ru-RU" sz="3000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 </a:t>
            </a:r>
            <a:endParaRPr lang="ru-RU" sz="3000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САЙТ:</a:t>
            </a:r>
            <a:r>
              <a:rPr lang="en-US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 http://</a:t>
            </a:r>
            <a:r>
              <a:rPr lang="en-US" sz="3000" b="1" dirty="0" err="1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mo7spb.ru</a:t>
            </a:r>
            <a:endParaRPr lang="ru-RU" sz="3000" b="1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3000" dirty="0"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«ВКОНТАКТЕ»: </a:t>
            </a:r>
            <a:r>
              <a:rPr lang="en-US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https</a:t>
            </a: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://</a:t>
            </a:r>
            <a:r>
              <a:rPr lang="en-US" sz="3000" b="1" dirty="0" err="1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vk</a:t>
            </a: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com</a:t>
            </a: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/</a:t>
            </a:r>
            <a:r>
              <a:rPr lang="en-US" sz="3000" b="1" dirty="0" err="1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mcmomo</a:t>
            </a:r>
            <a:r>
              <a:rPr lang="ru-RU" sz="3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anose="02020603050405020304" pitchFamily="18" charset="0"/>
              </a:rPr>
              <a:t>7</a:t>
            </a:r>
          </a:p>
          <a:p>
            <a:pPr>
              <a:spcAft>
                <a:spcPts val="0"/>
              </a:spcAft>
            </a:pPr>
            <a:endParaRPr lang="ru-RU" sz="3000" dirty="0">
              <a:effectLst/>
              <a:latin typeface="Pt sans" panose="020B0503020203020204" pitchFamily="34" charset="-52"/>
              <a:ea typeface="Pt sans" panose="020B0503020203020204" pitchFamily="34" charset="-52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/>
          <a:lstStyle/>
          <a:p>
            <a:pPr algn="ctr"/>
            <a:r>
              <a:rPr lang="ru-RU" b="1" dirty="0">
                <a:latin typeface="Pt sans" panose="020B0503020203020204" pitchFamily="34" charset="-52"/>
                <a:ea typeface="Pt sans" panose="020B0503020203020204" pitchFamily="34" charset="-52"/>
              </a:rPr>
              <a:t>НАШИ КОНТАКТЫ: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913" y="159026"/>
            <a:ext cx="2569197" cy="2569197"/>
          </a:xfrm>
        </p:spPr>
      </p:pic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8831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18" y="594712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209829" y="2551350"/>
            <a:ext cx="5234699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Проведено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встреч с жителями округа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Обучение неработающего населения в 2025 году проводилось в индивидуальном порядке при посещении МКУ «СЦ «Радуга» (вручались памятки)и группами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Приняли участие 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453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человека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Общий объем средств, израсходованных на данные цели –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12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,0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6C3E1A-E591-2D71-FE23-B483C8D163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885" y="2673520"/>
            <a:ext cx="3141201" cy="3141201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4062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678082"/>
            <a:ext cx="9005048" cy="4351338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80,5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80,5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1233</a:t>
            </a:r>
            <a:r>
              <a:rPr lang="ru-RU" dirty="0"/>
              <a:t> человека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483542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838" y="3840769"/>
            <a:ext cx="3797759" cy="2834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2" y="3867124"/>
            <a:ext cx="3797759" cy="28085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5471"/>
            <a:ext cx="12407660" cy="192636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спортивных мероприятий муниципального образования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235245" y="2268618"/>
            <a:ext cx="100753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Основные мероприятия программы: </a:t>
            </a:r>
            <a:endParaRPr kumimoji="0" lang="en-US" altLang="ru-RU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Проведение физкультурно-оздоровительных мероприятий для жителей (бассейн)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Проведение спортивного соревнования среди жителей округа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32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 txBox="1">
            <a:spLocks/>
          </p:cNvSpPr>
          <p:nvPr/>
        </p:nvSpPr>
        <p:spPr>
          <a:xfrm>
            <a:off x="1130834" y="132889"/>
            <a:ext cx="9547671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>
                <a:latin typeface="+mn-lt"/>
              </a:rPr>
              <a:t>Ф И З И Ч Е С К А Я   К У Л Ь Т У Р А   И   С П О Р Т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b="7278"/>
          <a:stretch/>
        </p:blipFill>
        <p:spPr>
          <a:xfrm>
            <a:off x="4875822" y="3840769"/>
            <a:ext cx="2444496" cy="28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2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678082"/>
            <a:ext cx="9005048" cy="4351338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690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690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263</a:t>
            </a:r>
            <a:r>
              <a:rPr lang="ru-RU" dirty="0"/>
              <a:t> человека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515729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492" y="81625"/>
            <a:ext cx="9667017" cy="1008692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В Р Е М Е Н </a:t>
            </a:r>
            <a:r>
              <a:rPr lang="ru-RU" sz="3000" dirty="0" err="1"/>
              <a:t>Н</a:t>
            </a:r>
            <a:r>
              <a:rPr lang="ru-RU" sz="3000" dirty="0"/>
              <a:t> О Е      Т Р У Д О У С Т Р О Й С Т В О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945554" y="1993234"/>
            <a:ext cx="4922098" cy="4159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мероприятия программы: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451B3-A3B3-6AF6-2E41-F3EF6E00D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38" y="2155159"/>
            <a:ext cx="4906763" cy="3691573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064233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678082"/>
            <a:ext cx="9005048" cy="4351338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200,1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200,1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8</a:t>
            </a:r>
            <a:r>
              <a:rPr lang="ru-RU" dirty="0"/>
              <a:t> человек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406964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939" y="2035050"/>
            <a:ext cx="4697088" cy="1008692"/>
          </a:xfrm>
        </p:spPr>
        <p:txBody>
          <a:bodyPr>
            <a:noAutofit/>
          </a:bodyPr>
          <a:lstStyle/>
          <a:p>
            <a:r>
              <a:rPr lang="ru-RU" sz="1900" dirty="0"/>
              <a:t>Проведение работ по  военно-патриотическому  воспитанию  граждан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513939" y="3326374"/>
            <a:ext cx="4958230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9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Основные мероприятия: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Интерактивное мероприятие «Дорогами памяти»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Вахты памяти у мемориальных досок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ru-RU" altLang="ru-RU" dirty="0">
                <a:latin typeface="+mj-lt"/>
              </a:rPr>
              <a:t>Торжественное возложение цветов на Смоленском кладбище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altLang="ru-RU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44" y="2110874"/>
            <a:ext cx="4409943" cy="4409943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36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 txBox="1">
            <a:spLocks/>
          </p:cNvSpPr>
          <p:nvPr/>
        </p:nvSpPr>
        <p:spPr>
          <a:xfrm>
            <a:off x="1130834" y="132889"/>
            <a:ext cx="9547671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>
                <a:latin typeface="+mn-lt"/>
              </a:rPr>
              <a:t>М О Л О Д Е Ж Н А Я   П О Л И Т И К А </a:t>
            </a:r>
          </a:p>
        </p:txBody>
      </p:sp>
    </p:spTree>
    <p:extLst>
      <p:ext uri="{BB962C8B-B14F-4D97-AF65-F5344CB8AC3E}">
        <p14:creationId xmlns:p14="http://schemas.microsoft.com/office/powerpoint/2010/main" val="2504712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678082"/>
            <a:ext cx="9005048" cy="4351338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41,6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41,6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2475</a:t>
            </a:r>
            <a:r>
              <a:rPr lang="ru-RU" dirty="0"/>
              <a:t> человек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422933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006177" y="1505800"/>
            <a:ext cx="8585189" cy="419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Основные мероприятия программы: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180975" lvl="0" indent="-180975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+mn-lt"/>
              </a:rPr>
              <a:t>Организация и проведение местных и участие в организации и проведении городских праздничных и иных зрелищных мероприятий.</a:t>
            </a:r>
          </a:p>
          <a:p>
            <a:pPr marL="180975" lvl="0" indent="-180975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endParaRPr lang="ru-RU" sz="1800" dirty="0">
              <a:latin typeface="+mn-lt"/>
            </a:endParaRPr>
          </a:p>
          <a:p>
            <a:pPr marL="180975" lvl="0" indent="-180975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+mn-lt"/>
              </a:rPr>
              <a:t>Организация и проведение досуговых мероприятий для жителей муниципального образования</a:t>
            </a:r>
          </a:p>
          <a:p>
            <a:pPr marL="180975" lvl="0" indent="-180975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endParaRPr lang="ru-RU" sz="1800" dirty="0">
              <a:latin typeface="+mn-lt"/>
            </a:endParaRPr>
          </a:p>
          <a:p>
            <a:pPr marL="180975" lvl="0" indent="-180975">
              <a:lnSpc>
                <a:spcPct val="100000"/>
              </a:lnSpc>
              <a:spcBef>
                <a:spcPts val="600"/>
              </a:spcBef>
              <a:buSzPct val="110000"/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+mn-lt"/>
              </a:rPr>
              <a:t>Организация и проведение мероприятий по сохранению и развитию местных традиций и обрядов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6177" y="316656"/>
            <a:ext cx="101796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/>
              <a:t>К У Л Ь Т У Р Н О  -  М А С </a:t>
            </a:r>
            <a:r>
              <a:rPr lang="ru-RU" sz="3000" dirty="0" err="1"/>
              <a:t>С</a:t>
            </a:r>
            <a:r>
              <a:rPr lang="ru-RU" sz="3000" dirty="0"/>
              <a:t> О В Ы Е     М Е Р О П Р И Я Т И Я</a:t>
            </a:r>
          </a:p>
        </p:txBody>
      </p:sp>
    </p:spTree>
    <p:extLst>
      <p:ext uri="{BB962C8B-B14F-4D97-AF65-F5344CB8AC3E}">
        <p14:creationId xmlns:p14="http://schemas.microsoft.com/office/powerpoint/2010/main" val="3856971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492" y="345886"/>
            <a:ext cx="9667017" cy="897665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968102" y="1802566"/>
            <a:ext cx="10255795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 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2997B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9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мероприятия программы: 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900" b="1" i="0" u="sng" strike="noStrike" kern="1200" cap="none" spc="0" normalizeH="0" baseline="0" noProof="0" dirty="0">
              <a:ln>
                <a:noFill/>
              </a:ln>
              <a:solidFill>
                <a:srgbClr val="2997B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День полного освобождения Ленинграда от фашистской блокады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День Победы советского народа в Великой Отечественной войне 1941-1945 годов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Международный день пожилых людей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Новый год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День местного самоуправления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Общее количество охваченного населения – </a:t>
            </a:r>
            <a:r>
              <a:rPr lang="ru-RU" sz="1800" dirty="0">
                <a:solidFill>
                  <a:srgbClr val="0000FF"/>
                </a:solidFill>
              </a:rPr>
              <a:t>7660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0000FF"/>
                </a:solidFill>
              </a:rPr>
              <a:t>6370,3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23262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88055" y="5473005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1800" cap="small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ФЕДЕРАЛЬНЫЙ ЗАКОН</a:t>
            </a:r>
            <a:endParaRPr lang="en-US" sz="1800" cap="small" dirty="0">
              <a:latin typeface="Pt sans" panose="020B0503020203020204" pitchFamily="34" charset="-52"/>
              <a:ea typeface="Pt sans" panose="020B0503020203020204" pitchFamily="34" charset="-52"/>
              <a:cs typeface="Times New Roman" pitchFamily="18" charset="0"/>
            </a:endParaRPr>
          </a:p>
          <a:p>
            <a:pPr>
              <a:defRPr/>
            </a:pPr>
            <a:r>
              <a:rPr lang="ru-RU" sz="1600" cap="small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600" dirty="0"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indent="0">
              <a:buNone/>
              <a:defRPr/>
            </a:pPr>
            <a:r>
              <a:rPr lang="ru-RU" sz="1800" b="1" cap="small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2" y="2239866"/>
            <a:ext cx="7058494" cy="255948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/>
            </a:r>
            <a:b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</a:br>
            <a: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</a:br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/>
            </a:r>
            <a:b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</a:br>
            <a: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и ПЛАНЫ на 2026 год</a:t>
            </a:r>
            <a:br>
              <a:rPr lang="ru-RU" sz="40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</a:br>
            <a:endParaRPr lang="ru-RU" sz="4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4</a:t>
            </a:fld>
            <a:endParaRPr lang="ru-RU" sz="1800" dirty="0">
              <a:solidFill>
                <a:schemeClr val="tx1"/>
              </a:solidFill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3073976" y="1252603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atin typeface="Pt sans" panose="020B0503020203020204" pitchFamily="34" charset="-52"/>
                <a:ea typeface="Pt sans" panose="020B0503020203020204" pitchFamily="34" charset="-52"/>
                <a:cs typeface="Times New Roman" pitchFamily="18" charset="0"/>
              </a:rPr>
              <a:t>Ежегодные отчеты </a:t>
            </a:r>
            <a:endParaRPr lang="ru-RU" sz="54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9" y="144726"/>
            <a:ext cx="1731824" cy="19477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88" y="178706"/>
            <a:ext cx="1711372" cy="19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4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18" y="303638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День полного освобождения Ленинграда</a:t>
            </a:r>
            <a:br>
              <a:rPr lang="ru-RU" sz="2400" dirty="0"/>
            </a:br>
            <a:r>
              <a:rPr lang="ru-RU" sz="2400" dirty="0"/>
              <a:t>от фашистской блокады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74301" y="1072199"/>
            <a:ext cx="1000864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Выдано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235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памятных подарков жителям блокадного Ленинграда.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74301" y="5796554"/>
            <a:ext cx="479979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Общий объем средств, израсходованных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на данные цели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– </a:t>
            </a:r>
            <a:r>
              <a:rPr lang="ru-RU" sz="1600" dirty="0">
                <a:solidFill>
                  <a:srgbClr val="0000FF"/>
                </a:solidFill>
                <a:latin typeface="+mj-lt"/>
              </a:rPr>
              <a:t>500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тыс.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D12B7-0B63-B507-CD33-47E6C32A85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46" y="1973796"/>
            <a:ext cx="4572000" cy="342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018435-30B2-21C5-491F-9A7E78A065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1" y="2168439"/>
            <a:ext cx="4678744" cy="3119771"/>
          </a:xfrm>
          <a:prstGeom prst="rect">
            <a:avLst/>
          </a:prstGeom>
        </p:spPr>
      </p:pic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042168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637" y="256535"/>
            <a:ext cx="9210365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День Победы советского народа в Великой Отечественной войне 1941-1945 годов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854382" y="1044398"/>
            <a:ext cx="9989022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Вручение памятных подарков, торжественно-траурные мероприятия, посвященные Дню Победы в Великой Отечественной войне 1941-1945 гг. В мероприятиях приняли участие </a:t>
            </a:r>
            <a:r>
              <a:rPr lang="ru-RU" sz="1800" dirty="0">
                <a:solidFill>
                  <a:srgbClr val="0000FF"/>
                </a:solidFill>
              </a:rPr>
              <a:t>373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человека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854382" y="6041877"/>
            <a:ext cx="5050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Общий объем средств, израсходованных на данные цели –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718,7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EB0AD7-55E2-A260-7C79-C4DAEEBCA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01" y="2042117"/>
            <a:ext cx="5263953" cy="3961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5C2DF-0019-A7CE-3BFD-E69F80894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266" y="2042117"/>
            <a:ext cx="2850440" cy="3800586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928957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504" y="273786"/>
            <a:ext cx="7540992" cy="64079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Международный день пожилого человека</a:t>
            </a:r>
            <a:r>
              <a:rPr lang="en-US" sz="2400" dirty="0"/>
              <a:t> </a:t>
            </a:r>
            <a:r>
              <a:rPr lang="ru-RU" sz="2400" dirty="0"/>
              <a:t>1 октября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946640" y="1614039"/>
            <a:ext cx="5705677" cy="914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Вручение памятных подарков, праздничный концерт.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 мероприятии приняли участие  </a:t>
            </a:r>
            <a:r>
              <a:rPr lang="ru-RU" sz="1800" dirty="0">
                <a:solidFill>
                  <a:srgbClr val="0000FF"/>
                </a:solidFill>
              </a:rPr>
              <a:t>1500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584140" y="5299464"/>
            <a:ext cx="5360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Общий объем средств, израсходованных на данные цели –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1799,8</a:t>
            </a:r>
            <a:r>
              <a:rPr kumimoji="0" lang="ru-RU" altLang="ru-R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тыс. рублей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95B40-9C80-227E-31EE-CD0CD15434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03" y="2744627"/>
            <a:ext cx="4485434" cy="2990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B539C-BB35-A94B-C642-CD0AD11FBE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40" y="1827090"/>
            <a:ext cx="4888029" cy="3259322"/>
          </a:xfrm>
          <a:prstGeom prst="rect">
            <a:avLst/>
          </a:prstGeom>
        </p:spPr>
      </p:pic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230400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804" y="229074"/>
            <a:ext cx="1886392" cy="813260"/>
          </a:xfrm>
        </p:spPr>
        <p:txBody>
          <a:bodyPr>
            <a:noAutofit/>
          </a:bodyPr>
          <a:lstStyle/>
          <a:p>
            <a:r>
              <a:rPr lang="ru-RU" sz="2400" dirty="0"/>
              <a:t>Новый год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20570" y="5173628"/>
            <a:ext cx="4432950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Общее количество участников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7398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человек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465230" y="5170207"/>
            <a:ext cx="6648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Новогодние представления для детей – 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1600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Вручение подарков -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1700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Сувенирная продукция (календари) для жителей округа –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3898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человек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Уличные гулянья - </a:t>
            </a:r>
            <a:r>
              <a:rPr lang="ru-RU" altLang="ru-RU" dirty="0">
                <a:solidFill>
                  <a:srgbClr val="0000FF"/>
                </a:solidFill>
                <a:latin typeface="+mj-lt"/>
              </a:rPr>
              <a:t>200 </a:t>
            </a: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523300" y="5616484"/>
            <a:ext cx="4608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Общий объем средств, израсходованных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на данные цели -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 </a:t>
            </a:r>
            <a:r>
              <a:rPr lang="ru-RU" sz="1600" dirty="0">
                <a:solidFill>
                  <a:srgbClr val="0000FF"/>
                </a:solidFill>
                <a:latin typeface="+mj-lt"/>
              </a:rPr>
              <a:t>343,8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257" y="870885"/>
            <a:ext cx="3958396" cy="3948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53" y="870885"/>
            <a:ext cx="5021324" cy="3948766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035550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893" y="277490"/>
            <a:ext cx="4667263" cy="744195"/>
          </a:xfrm>
        </p:spPr>
        <p:txBody>
          <a:bodyPr>
            <a:noAutofit/>
          </a:bodyPr>
          <a:lstStyle/>
          <a:p>
            <a:r>
              <a:rPr lang="ru-RU" sz="2400" dirty="0"/>
              <a:t>День местного самоуправления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13695" y="4260171"/>
            <a:ext cx="5286383" cy="483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Общая сумма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– </a:t>
            </a:r>
            <a:r>
              <a:rPr lang="ru-RU" sz="1800" noProof="0" dirty="0">
                <a:solidFill>
                  <a:srgbClr val="0000FF"/>
                </a:solidFill>
              </a:rPr>
              <a:t>8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,0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</a:rPr>
              <a:t> 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тыс.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Охват населения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</a:rPr>
              <a:t>– </a:t>
            </a:r>
            <a:r>
              <a:rPr lang="ru-RU" sz="1800" noProof="0" dirty="0">
                <a:solidFill>
                  <a:srgbClr val="0000FF"/>
                </a:solidFill>
              </a:rPr>
              <a:t>4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человека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13695" y="2450178"/>
            <a:ext cx="6042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Поздравление почетных жителей муниципального образования муниципальный округ №7 - 4 человека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02" y="1488463"/>
            <a:ext cx="3692143" cy="4922856"/>
          </a:xfrm>
          <a:prstGeom prst="rect">
            <a:avLst/>
          </a:prstGeom>
        </p:spPr>
      </p:pic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1311485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14" y="549118"/>
            <a:ext cx="8563772" cy="65288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досуговых мероприятий для жителей муниципального образования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в 2025 году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45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46035" y="1987547"/>
            <a:ext cx="6242567" cy="442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мероприятия программы: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+mj-cs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defRPr/>
            </a:pPr>
            <a:r>
              <a:rPr lang="ru-RU" sz="1800" dirty="0"/>
              <a:t>Организация и проведение автобусных экскурсий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defRPr/>
            </a:pPr>
            <a:r>
              <a:rPr lang="ru-RU" sz="1800" dirty="0"/>
              <a:t>Организация и проведение водных экскурсий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defRPr/>
            </a:pPr>
            <a:r>
              <a:rPr lang="ru-RU" sz="1800" dirty="0"/>
              <a:t>Организация экскурсии в музей Горного института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defRPr/>
            </a:pPr>
            <a:r>
              <a:rPr lang="ru-RU" sz="1800" dirty="0"/>
              <a:t>Организация экскурсии «Трамвай памяти»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10000"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Приняли участие в мероприятиях всего –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lang="ru-RU" sz="1800" dirty="0">
                <a:solidFill>
                  <a:srgbClr val="0000FF"/>
                </a:solidFill>
              </a:rPr>
              <a:t>1000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0000FF"/>
                </a:solidFill>
              </a:rPr>
              <a:t>1096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,0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169" y="2402378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76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114" y="308049"/>
            <a:ext cx="8563772" cy="65288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музейных и водных экскурсий 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4" y="1941224"/>
            <a:ext cx="4668817" cy="3493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70" y="1941224"/>
            <a:ext cx="4649999" cy="34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06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492" y="409280"/>
            <a:ext cx="9667017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+mn-lt"/>
              </a:rPr>
              <a:t>Организация и проведение мероприятий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по сохранению и развитию местных традиций и обрядов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муниципального образования на 2025 год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17025" y="1883087"/>
            <a:ext cx="6242567" cy="442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Основные мероприятия программы: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endParaRPr kumimoji="0" lang="ru-RU" sz="180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Торжественное поздравление жителей МО МО №7 от 69 лет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с днём рождения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Поздравление жителей МО МО № 7 с днём свадьбы (50, 60, 70 лет),</a:t>
            </a:r>
            <a:r>
              <a:rPr kumimoji="0" lang="ru-RU" sz="1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lang="ru-RU" sz="1800" dirty="0" err="1"/>
              <a:t>вр</a:t>
            </a:r>
            <a:r>
              <a:rPr kumimoji="0" lang="ru-RU" sz="1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учение подарков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+mj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«Рождённый на Васильевском острове» (Чествование новорожденных)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Клуб полезного досуга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Приняли участие в мероприятиях всего –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2939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1903,0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21778B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тыс. рублей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137ED2-95AC-C3E2-7769-D3B7FB22A3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254" y="2429226"/>
            <a:ext cx="4999608" cy="3333072"/>
          </a:xfrm>
          <a:prstGeom prst="rect">
            <a:avLst/>
          </a:prstGeom>
        </p:spPr>
      </p:pic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054533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72" y="409397"/>
            <a:ext cx="9088256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Торжественное поздравление жителей МО </a:t>
            </a:r>
            <a:r>
              <a:rPr lang="ru-RU" sz="2400" dirty="0" err="1"/>
              <a:t>МО</a:t>
            </a:r>
            <a:r>
              <a:rPr lang="ru-RU" sz="2400" dirty="0"/>
              <a:t> №7 от 69 лет и старше с днём рождения, поздравление жителей МО </a:t>
            </a:r>
            <a:r>
              <a:rPr lang="ru-RU" sz="2400" dirty="0" err="1"/>
              <a:t>МО</a:t>
            </a:r>
            <a:r>
              <a:rPr lang="ru-RU" sz="2400" dirty="0"/>
              <a:t> № 7 с днём свадьбы (50,60,70 лет)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93033" y="2501506"/>
            <a:ext cx="4779491" cy="2457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 2025 году поздравили с Днем рождения </a:t>
            </a:r>
            <a:r>
              <a:rPr lang="ru-RU" sz="1800" dirty="0">
                <a:solidFill>
                  <a:srgbClr val="0000FF"/>
                </a:solidFill>
              </a:rPr>
              <a:t>2529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жителей округа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0000FF"/>
                </a:solidFill>
              </a:rPr>
              <a:t>1645,7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13AF1-6541-2159-A02A-80BDC077D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21" y="1908776"/>
            <a:ext cx="3134767" cy="41796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D995D-02AC-9ABD-CCB3-C36E812807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286" y="1908776"/>
            <a:ext cx="3134767" cy="4179690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528712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72" y="459489"/>
            <a:ext cx="9088256" cy="293974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Чествование новорожденных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1393247" y="1275998"/>
            <a:ext cx="10105764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 2025 году памятную медаль «Рожденный на Васильевском» получили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50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детей.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0000FF"/>
                </a:solidFill>
              </a:rPr>
              <a:t>126,5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F616AF-70E4-C1A1-7356-E03ED19E3E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0" y="2661411"/>
            <a:ext cx="5084852" cy="3390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C2DA09-FBF9-BE60-CEC7-EAD4431B1D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609" y="2654193"/>
            <a:ext cx="5095676" cy="3397780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17223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256646"/>
              </p:ext>
            </p:extLst>
          </p:nvPr>
        </p:nvGraphicFramePr>
        <p:xfrm>
          <a:off x="603475" y="1973076"/>
          <a:ext cx="11114629" cy="348589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663066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6225137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4226426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745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1</a:t>
                      </a:r>
                      <a:r>
                        <a:rPr lang="ru-RU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Территория МО №7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4,33</a:t>
                      </a: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 </a:t>
                      </a:r>
                      <a:r>
                        <a:rPr kumimoji="0" lang="ru-RU" sz="3600" b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кв.км</a:t>
                      </a: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685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2</a:t>
                      </a:r>
                      <a:r>
                        <a:rPr lang="ru-RU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Количество жителей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36 749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85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3.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ВУЗы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9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685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4.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Школы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8</a:t>
                      </a:r>
                      <a:endParaRPr kumimoji="0" lang="ru-RU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6851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u="none" strike="noStrike" dirty="0"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</a:rPr>
                        <a:t>5.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t sans" panose="020B0503020203020204" pitchFamily="34" charset="-52"/>
                          <a:ea typeface="Pt sans" panose="020B0503020203020204" pitchFamily="34" charset="-52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665" y="719489"/>
            <a:ext cx="4201293" cy="663887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Pt sans" panose="020B0503020203020204" pitchFamily="34" charset="-52"/>
                <a:ea typeface="Pt sans" panose="020B0503020203020204" pitchFamily="34" charset="-52"/>
              </a:rPr>
              <a:t>Краткие</a:t>
            </a:r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 сведения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375680" y="74494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6156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734" y="378499"/>
            <a:ext cx="9568532" cy="556256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Клуб полезного досуга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714590" y="1217111"/>
            <a:ext cx="10848413" cy="734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В мероприятиях приняли участие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260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человек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1778B"/>
              </a:buClr>
              <a:buSzPct val="120000"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0000FF"/>
                </a:solidFill>
              </a:rPr>
              <a:t>130,8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FB17A-47E0-12F4-8468-E24F9A8C9F2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0" y="2382616"/>
            <a:ext cx="5256250" cy="35041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92FA29-5F19-FD6A-C349-1A40FB7C46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75" y="2377688"/>
            <a:ext cx="5256250" cy="3504166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ea typeface="PT Sans" panose="020B0503020203020204" pitchFamily="34" charset="-52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355592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9895"/>
            <a:ext cx="12191999" cy="1008692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Основные Мероприятия проводимые МКУ «СЦ «Радуга» без финансирования</a:t>
            </a: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56717" y="1578331"/>
            <a:ext cx="3866391" cy="6170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Организация художественных конкурсов, выставок посвященных различным праздничным датам, пешеходные экскурсии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Занятия в изостудии МКУ «СЦ «Радуга» для жителей округа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8DA5"/>
              </a:buClr>
              <a:buSzPct val="120000"/>
              <a:buFontTx/>
              <a:buNone/>
              <a:tabLst/>
              <a:defRPr/>
            </a:pPr>
            <a:endParaRPr kumimoji="0" lang="ru-RU" altLang="ru-RU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7FE63-E7F3-7AC9-1B4D-8A29FDF04C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25" y="1019325"/>
            <a:ext cx="3094533" cy="23209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3D12CA-0E9F-B4C5-715B-A055A2DB25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07" y="3506218"/>
            <a:ext cx="3497110" cy="26228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36CAEE-9511-9528-BE8E-698C9E6038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18" y="3506218"/>
            <a:ext cx="3203905" cy="25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08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199" y="1678082"/>
            <a:ext cx="9184341" cy="4351338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9369,9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9369,3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Количество участников по программе – </a:t>
            </a:r>
            <a:r>
              <a:rPr lang="ru-RU" dirty="0">
                <a:solidFill>
                  <a:srgbClr val="0000FF"/>
                </a:solidFill>
              </a:rPr>
              <a:t>15 712 </a:t>
            </a:r>
            <a:r>
              <a:rPr lang="ru-RU" dirty="0"/>
              <a:t>человек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121211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73" y="3114387"/>
            <a:ext cx="2547357" cy="3613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35" y="887280"/>
            <a:ext cx="6183203" cy="44542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/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/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/>
              <a:t>«Василеостровская перспектива» </a:t>
            </a:r>
            <a:r>
              <a:rPr lang="ru-RU" sz="1800" dirty="0"/>
              <a:t>в 2025 году – </a:t>
            </a:r>
            <a:r>
              <a:rPr lang="ru-RU" sz="1800" b="1" u="sng" dirty="0">
                <a:solidFill>
                  <a:srgbClr val="0000FF"/>
                </a:solidFill>
              </a:rPr>
              <a:t>8 номеров </a:t>
            </a:r>
            <a:r>
              <a:rPr lang="ru-RU" sz="1800" dirty="0"/>
              <a:t>тиражом </a:t>
            </a:r>
            <a:r>
              <a:rPr lang="ru-RU" sz="1800" b="1" u="sng" dirty="0">
                <a:solidFill>
                  <a:srgbClr val="0000FF"/>
                </a:solidFill>
              </a:rPr>
              <a:t>15000</a:t>
            </a:r>
            <a:r>
              <a:rPr lang="ru-RU" sz="1800" dirty="0"/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800" dirty="0"/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/>
              <a:t>Выпуск и распространение справочно-информационного издания  </a:t>
            </a:r>
            <a:r>
              <a:rPr lang="ru-RU" sz="1800" b="1" dirty="0"/>
              <a:t>«Бюллетень Муниципального округа №7» </a:t>
            </a:r>
            <a:r>
              <a:rPr lang="ru-RU" sz="1800" dirty="0"/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/>
              <a:t>МО</a:t>
            </a:r>
            <a:r>
              <a:rPr lang="ru-RU" sz="1800" dirty="0"/>
              <a:t> №7 в 2025 году – </a:t>
            </a:r>
            <a:r>
              <a:rPr lang="ru-RU" sz="1800" b="1" u="sng" dirty="0">
                <a:solidFill>
                  <a:srgbClr val="0000FF"/>
                </a:solidFill>
              </a:rPr>
              <a:t>10 номеров </a:t>
            </a:r>
            <a:r>
              <a:rPr lang="ru-RU" sz="1800" dirty="0"/>
              <a:t>тиражом по </a:t>
            </a:r>
            <a:r>
              <a:rPr lang="ru-RU" sz="1800" b="1" u="sng" dirty="0">
                <a:solidFill>
                  <a:srgbClr val="0000FF"/>
                </a:solidFill>
              </a:rPr>
              <a:t>100</a:t>
            </a:r>
            <a:r>
              <a:rPr lang="ru-RU" sz="1800" dirty="0">
                <a:solidFill>
                  <a:srgbClr val="0000FF"/>
                </a:solidFill>
              </a:rPr>
              <a:t> </a:t>
            </a:r>
            <a:r>
              <a:rPr lang="ru-RU" sz="1800" dirty="0"/>
              <a:t>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/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53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08556" y="333282"/>
            <a:ext cx="49748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/>
              <a:t>И Н Ф О Р М И Р О В А Н И 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38" y="995346"/>
            <a:ext cx="2546628" cy="3613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199" y="1678082"/>
            <a:ext cx="9184341" cy="3413871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1 953,4 </a:t>
            </a:r>
            <a:r>
              <a:rPr lang="ru-RU" dirty="0"/>
              <a:t>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1 953,4 </a:t>
            </a:r>
            <a:r>
              <a:rPr lang="ru-RU" dirty="0"/>
              <a:t>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100%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689407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F395CB0-CF68-F63B-E566-64A08A7A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84" y="1854261"/>
            <a:ext cx="10307782" cy="4493933"/>
          </a:xfrm>
        </p:spPr>
        <p:txBody>
          <a:bodyPr>
            <a:noAutofit/>
          </a:bodyPr>
          <a:lstStyle/>
          <a:p>
            <a:pPr marR="148590" indent="0" algn="ctr">
              <a:buNone/>
              <a:tabLst>
                <a:tab pos="-380365" algn="l"/>
              </a:tabLst>
            </a:pPr>
            <a:r>
              <a:rPr lang="ru-RU" sz="1800" b="1" cap="none" dirty="0">
                <a:solidFill>
                  <a:schemeClr val="tx1"/>
                </a:solidFill>
                <a:ea typeface="Times New Roman" panose="02020603050405020304" pitchFamily="18" charset="0"/>
              </a:rPr>
              <a:t>количественные показатели и объемы по основным видам работ:</a:t>
            </a:r>
          </a:p>
          <a:p>
            <a:pPr marR="148590" indent="249555" algn="ctr">
              <a:tabLst>
                <a:tab pos="-380365" algn="l"/>
              </a:tabLst>
            </a:pPr>
            <a:endParaRPr lang="ru-RU" sz="1800" b="1" u="sng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ремонт асфальтобетонного покрытия –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1035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ремонт, устройство мощения пешеходных дорожек, дворовой территории, зоны отдыха –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92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кв. м.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установка детского игрового и спортивного оборудования –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установка уличной мебели и малых архитектурных форм –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посадка деревьев, кустарников –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посадка цветочной рассады –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8148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ремонт (восстановление) газонов –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ремонт покрытий –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227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удаление аварийных, больных деревьев и кустарников, – 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 </a:t>
            </a:r>
          </a:p>
          <a:p>
            <a:pPr marL="342900" indent="-342900">
              <a:buFont typeface="Symbol" panose="05050102010706020507" pitchFamily="18" charset="2"/>
              <a:buChar char=""/>
              <a:tabLst>
                <a:tab pos="-380365" algn="l"/>
                <a:tab pos="571500" algn="l"/>
                <a:tab pos="588645" algn="l"/>
              </a:tabLst>
            </a:pP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формовка, санитарная обрезка – </a:t>
            </a:r>
            <a:r>
              <a:rPr lang="ru-RU" sz="18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8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шт. </a:t>
            </a:r>
            <a:endParaRPr lang="ru-RU" sz="1800" b="1" u="sng" cap="none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R="148590" indent="249555" algn="ctr">
              <a:tabLst>
                <a:tab pos="-380365" algn="l"/>
              </a:tabLst>
            </a:pPr>
            <a:endParaRPr lang="ru-RU" sz="1800" b="1" u="sng" cap="none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65078" y="333282"/>
            <a:ext cx="48618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/>
              <a:t>Б Л А Г О У С Т Р О Й С Т В О</a:t>
            </a:r>
          </a:p>
        </p:txBody>
      </p:sp>
    </p:spTree>
    <p:extLst>
      <p:ext uri="{BB962C8B-B14F-4D97-AF65-F5344CB8AC3E}">
        <p14:creationId xmlns:p14="http://schemas.microsoft.com/office/powerpoint/2010/main" val="215384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168" y="224646"/>
            <a:ext cx="10623665" cy="71195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cs typeface="Times New Roman" panose="02020603050405020304" pitchFamily="18" charset="0"/>
              </a:rPr>
              <a:t>Замена игрового оборудования, ремонт покрытия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8942" y="5934569"/>
            <a:ext cx="11114116" cy="42178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Кадетская линия В.О, д. 7/2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23" y="1454910"/>
            <a:ext cx="5608320" cy="4206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28" y="1454910"/>
            <a:ext cx="5608320" cy="4206240"/>
          </a:xfrm>
          <a:prstGeom prst="rect">
            <a:avLst/>
          </a:prstGeom>
        </p:spPr>
      </p:pic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011982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05815" y="403900"/>
            <a:ext cx="10580370" cy="533009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Замена игрового оборудования, ремонт покрытия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705" y="5980129"/>
            <a:ext cx="10058400" cy="45427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14 линия В.О., д. 23-25                                            17 линия В.О., д. 18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6" y="1435122"/>
            <a:ext cx="3132000" cy="41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32" y="1432698"/>
            <a:ext cx="6140335" cy="4200727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1899453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641574" y="3210656"/>
            <a:ext cx="6947452" cy="1471612"/>
          </a:xfrm>
        </p:spPr>
        <p:txBody>
          <a:bodyPr>
            <a:normAutofit/>
          </a:bodyPr>
          <a:lstStyle/>
          <a:p>
            <a:pPr marL="1471400" lvl="8" indent="0" algn="ctr">
              <a:buNone/>
            </a:pPr>
            <a:r>
              <a:rPr lang="ru-RU" sz="4000" dirty="0">
                <a:latin typeface="+mj-lt"/>
                <a:cs typeface="Times New Roman" panose="02020603050405020304" pitchFamily="18" charset="0"/>
              </a:rPr>
              <a:t>Большой пр. В.О., д. 44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626" y="288660"/>
            <a:ext cx="10208626" cy="711200"/>
          </a:xfrm>
        </p:spPr>
        <p:txBody>
          <a:bodyPr>
            <a:noAutofit/>
          </a:bodyPr>
          <a:lstStyle/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Замена игрового оборудования, ремонт покрытия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5" y="1135342"/>
            <a:ext cx="4324437" cy="5221008"/>
          </a:xfrm>
          <a:prstGeom prst="rect">
            <a:avLst/>
          </a:prstGeom>
        </p:spPr>
      </p:pic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7167521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7685" y="294374"/>
            <a:ext cx="10058400" cy="9769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Установка МАФ </a:t>
            </a:r>
            <a:r>
              <a:rPr lang="ru-RU" sz="4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(малых архитектурных форм)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2" y="1653138"/>
            <a:ext cx="3626406" cy="27229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3" y="3927241"/>
            <a:ext cx="3626405" cy="27229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34" y="1653138"/>
            <a:ext cx="3626406" cy="2732441"/>
          </a:xfrm>
          <a:prstGeom prst="rect">
            <a:avLst/>
          </a:prstGeom>
        </p:spPr>
      </p:pic>
      <p:sp>
        <p:nvSpPr>
          <p:cNvPr id="11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14554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54B3FD8-D2B8-428B-DC2F-FED5E0F98340}"/>
              </a:ext>
            </a:extLst>
          </p:cNvPr>
          <p:cNvSpPr txBox="1">
            <a:spLocks/>
          </p:cNvSpPr>
          <p:nvPr/>
        </p:nvSpPr>
        <p:spPr>
          <a:xfrm>
            <a:off x="1094091" y="1894925"/>
            <a:ext cx="9595682" cy="3892623"/>
          </a:xfrm>
          <a:prstGeom prst="roundRect">
            <a:avLst/>
          </a:prstGeom>
          <a:ln/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956861"/>
              </p:ext>
            </p:extLst>
          </p:nvPr>
        </p:nvGraphicFramePr>
        <p:xfrm>
          <a:off x="623392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0" y="134119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Pt sans" panose="020B0503020203020204" pitchFamily="34" charset="-52"/>
                <a:ea typeface="Pt sans" panose="020B0503020203020204" pitchFamily="34" charset="-52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5523633" y="924533"/>
            <a:ext cx="1601933" cy="48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МО </a:t>
            </a:r>
            <a:r>
              <a:rPr lang="ru-RU" sz="1600" dirty="0" err="1">
                <a:latin typeface="Pt sans" panose="020B0503020203020204" pitchFamily="34" charset="-52"/>
                <a:ea typeface="Pt sans" panose="020B0503020203020204" pitchFamily="34" charset="-52"/>
              </a:rPr>
              <a:t>МО</a:t>
            </a:r>
            <a:r>
              <a:rPr lang="ru-RU" sz="1600" dirty="0">
                <a:latin typeface="Pt sans" panose="020B0503020203020204" pitchFamily="34" charset="-52"/>
                <a:ea typeface="Pt sans" panose="020B0503020203020204" pitchFamily="34" charset="-52"/>
              </a:rPr>
              <a:t> №7</a:t>
            </a:r>
          </a:p>
        </p:txBody>
      </p:sp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39632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73" y="1655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  <a:t>Реализация проекта ФКГС </a:t>
            </a:r>
            <a:br>
              <a:rPr lang="ru-RU" sz="36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20 линия В.О., д. 11-13</a:t>
            </a:r>
            <a:endParaRPr lang="ru-RU" sz="3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74" y="3241131"/>
            <a:ext cx="2705673" cy="308015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968" y="3241132"/>
            <a:ext cx="4048777" cy="3080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75" y="3241133"/>
            <a:ext cx="4048777" cy="30801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72373" y="1491131"/>
            <a:ext cx="11846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Выполнен ремонт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кв.м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 асфальтового покрытия, устройство газона в объеме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кв.м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., высажено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97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кустов. Благодаря этому решена многолетняя и очень острая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проблема – парковка у окон дома, устройство газона как буферной зоны. </a:t>
            </a:r>
          </a:p>
        </p:txBody>
      </p:sp>
      <p:sp>
        <p:nvSpPr>
          <p:cNvPr id="9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0339765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6800" y="388106"/>
            <a:ext cx="10058400" cy="627063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Ремонт асфальтового покрытия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91703" y="1246688"/>
            <a:ext cx="10808595" cy="5512954"/>
            <a:chOff x="734054" y="1246688"/>
            <a:chExt cx="10808595" cy="551295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54" y="1251101"/>
              <a:ext cx="2404803" cy="320640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917" y="1246688"/>
              <a:ext cx="3832168" cy="287412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3855" y="1246688"/>
              <a:ext cx="3838794" cy="287909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658" y="4362272"/>
              <a:ext cx="3186595" cy="238945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4278" y="4309453"/>
              <a:ext cx="3998371" cy="244227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54" y="4614958"/>
              <a:ext cx="2859579" cy="2144684"/>
            </a:xfrm>
            <a:prstGeom prst="rect">
              <a:avLst/>
            </a:prstGeom>
          </p:spPr>
        </p:pic>
      </p:grp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26085617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36194" y="301335"/>
            <a:ext cx="6719612" cy="681038"/>
          </a:xfrm>
        </p:spPr>
        <p:txBody>
          <a:bodyPr>
            <a:noAutofit/>
          </a:bodyPr>
          <a:lstStyle/>
          <a:p>
            <a:pPr algn="r"/>
            <a:r>
              <a:rPr lang="ru-RU" sz="4000" dirty="0">
                <a:solidFill>
                  <a:schemeClr val="tx1"/>
                </a:solidFill>
                <a:cs typeface="Times New Roman" panose="02020603050405020304" pitchFamily="18" charset="0"/>
              </a:rPr>
              <a:t>Посадка цветочной рассады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25699" y="1153830"/>
            <a:ext cx="11540603" cy="5237019"/>
            <a:chOff x="55620" y="1153830"/>
            <a:chExt cx="11540603" cy="523701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826" y="1153830"/>
              <a:ext cx="4066397" cy="5237019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0" y="1153831"/>
              <a:ext cx="4066397" cy="523701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07" y="1153831"/>
              <a:ext cx="3150028" cy="2362521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07" y="4028328"/>
              <a:ext cx="3150028" cy="2362521"/>
            </a:xfrm>
            <a:prstGeom prst="rect">
              <a:avLst/>
            </a:prstGeom>
          </p:spPr>
        </p:pic>
      </p:grpSp>
      <p:sp>
        <p:nvSpPr>
          <p:cNvPr id="12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702273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>
            <a:extLst>
              <a:ext uri="{FF2B5EF4-FFF2-40B4-BE49-F238E27FC236}">
                <a16:creationId xmlns:a16="http://schemas.microsoft.com/office/drawing/2014/main" id="{A7D02801-F66F-4FD6-8F81-5E83543D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325117"/>
            <a:ext cx="10086975" cy="13430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altLang="ru-RU" sz="2800" dirty="0">
                <a:latin typeface="+mn-lt"/>
                <a:cs typeface="Times New Roman" pitchFamily="18" charset="0"/>
              </a:rPr>
              <a:t>МП «Благоустройство» </a:t>
            </a:r>
            <a:br>
              <a:rPr lang="ru-RU" altLang="ru-RU" sz="2800" dirty="0">
                <a:latin typeface="+mn-lt"/>
                <a:cs typeface="Times New Roman" pitchFamily="18" charset="0"/>
              </a:rPr>
            </a:br>
            <a:r>
              <a:rPr lang="ru-RU" altLang="ru-RU" sz="2800" dirty="0">
                <a:latin typeface="+mn-lt"/>
                <a:cs typeface="Times New Roman" pitchFamily="18" charset="0"/>
              </a:rPr>
              <a:t>на внутриквартальной территории муниципального образования</a:t>
            </a:r>
            <a:br>
              <a:rPr lang="ru-RU" altLang="ru-RU" sz="2800" dirty="0">
                <a:latin typeface="+mn-lt"/>
                <a:cs typeface="Times New Roman" pitchFamily="18" charset="0"/>
              </a:rPr>
            </a:br>
            <a:endParaRPr lang="ru-RU" altLang="ru-RU" sz="2800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A69645-021F-492B-AAF2-BF189A14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1397000"/>
            <a:ext cx="7634288" cy="3024188"/>
          </a:xfrm>
        </p:spPr>
        <p:txBody>
          <a:bodyPr rtlCol="0">
            <a:normAutofit/>
          </a:bodyPr>
          <a:lstStyle/>
          <a:p>
            <a:pPr marL="114300" indent="0">
              <a:spcAft>
                <a:spcPts val="0"/>
              </a:spcAft>
              <a:buNone/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Aft>
                <a:spcPts val="0"/>
              </a:spcAft>
              <a:buFont typeface="Wingdings 2"/>
              <a:buChar char=""/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53DA46-5E9C-44D2-A2CF-558558B0FB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890567"/>
              </p:ext>
            </p:extLst>
          </p:nvPr>
        </p:nvGraphicFramePr>
        <p:xfrm>
          <a:off x="528214" y="1596044"/>
          <a:ext cx="11135572" cy="4273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3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53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Направление расходов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highlight>
                          <a:srgbClr val="D816C1"/>
                        </a:highligh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2025 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(тыс. руб.)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2025 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(тыс. руб.)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Факт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Обеспечение проектирования благоустройства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620,0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620,0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4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проведения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FF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3420,5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00FF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="1" dirty="0">
                          <a:solidFill>
                            <a:srgbClr val="0000FF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3420,2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3021,3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3021,1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0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Размещение, содержание, включая ремонт, ограждений декоративных, ограждений газонных, парковочных столбиков,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стендов; размещение планировочного устройства, за исключением велосипедных дорожек, размещение покрытий,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1477,4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1476,9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282,8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282,3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165796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/>
              <a:t>Итого по программе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199" y="1678082"/>
            <a:ext cx="9184341" cy="3413871"/>
          </a:xfrm>
        </p:spPr>
        <p:txBody>
          <a:bodyPr>
            <a:no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Объём финансирования – </a:t>
            </a:r>
            <a:r>
              <a:rPr lang="ru-RU" dirty="0">
                <a:solidFill>
                  <a:srgbClr val="0000FF"/>
                </a:solidFill>
              </a:rPr>
              <a:t>19122,9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Исполнение </a:t>
            </a:r>
            <a:r>
              <a:rPr lang="ru-RU" dirty="0">
                <a:solidFill>
                  <a:srgbClr val="0000FF"/>
                </a:solidFill>
              </a:rPr>
              <a:t>19120,2</a:t>
            </a:r>
            <a:r>
              <a:rPr lang="ru-RU" dirty="0"/>
              <a:t> тыс. рублей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Процент исполнения – </a:t>
            </a:r>
            <a:r>
              <a:rPr lang="ru-RU" dirty="0">
                <a:solidFill>
                  <a:srgbClr val="0000FF"/>
                </a:solidFill>
              </a:rPr>
              <a:t>99,9%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9886" y="6338255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9931820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ECD25316-02F5-4F51-AE2B-566963D6DF7C}"/>
              </a:ext>
            </a:extLst>
          </p:cNvPr>
          <p:cNvSpPr txBox="1">
            <a:spLocks/>
          </p:cNvSpPr>
          <p:nvPr/>
        </p:nvSpPr>
        <p:spPr>
          <a:xfrm>
            <a:off x="1272915" y="1857398"/>
            <a:ext cx="9646171" cy="3143204"/>
          </a:xfrm>
          <a:prstGeom prst="rect">
            <a:avLst/>
          </a:prstGeom>
        </p:spPr>
        <p:txBody>
          <a:bodyPr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3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Планируемые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Times New Roman" panose="02020603050405020304" pitchFamily="18" charset="0"/>
              </a:rPr>
              <a:t>адреса благоустройства на 2026 год</a:t>
            </a:r>
          </a:p>
        </p:txBody>
      </p:sp>
      <p:sp>
        <p:nvSpPr>
          <p:cNvPr id="32771" name="Номер слайда 3">
            <a:extLst>
              <a:ext uri="{FF2B5EF4-FFF2-40B4-BE49-F238E27FC236}">
                <a16:creationId xmlns:a16="http://schemas.microsoft.com/office/drawing/2014/main" id="{90FCC48E-3147-CF18-AE91-77745F4D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CCBD20-4DA7-4842-B6D3-BC526B676D93}" type="slidenum">
              <a:rPr kumimoji="0" lang="ru-RU" altLang="ru-RU" sz="1050" b="0" i="0" u="none" strike="noStrike" kern="1200" cap="none" spc="0" normalizeH="0" baseline="0" noProof="0">
                <a:ln>
                  <a:noFill/>
                </a:ln>
                <a:solidFill>
                  <a:srgbClr val="F4E7E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altLang="ru-RU" sz="1050" b="0" i="0" u="none" strike="noStrike" kern="1200" cap="none" spc="0" normalizeH="0" baseline="0" noProof="0">
              <a:ln>
                <a:noFill/>
              </a:ln>
              <a:solidFill>
                <a:srgbClr val="F4E7E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773" name="AutoShape 8" descr="https://msk-mkd.ru/upload/000/u1/a/1/4b2566e9.jpg">
            <a:extLst>
              <a:ext uri="{FF2B5EF4-FFF2-40B4-BE49-F238E27FC236}">
                <a16:creationId xmlns:a16="http://schemas.microsoft.com/office/drawing/2014/main" id="{52CB14E2-A031-B8CA-5E38-89B8712111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3288178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0746" y="356064"/>
            <a:ext cx="7190508" cy="55646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+mn-lt"/>
                <a:cs typeface="Times New Roman" panose="02020603050405020304" pitchFamily="18" charset="0"/>
              </a:rPr>
              <a:t>Благоустройство у д. 23 по 16 линии В.О.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31546" y="1208453"/>
            <a:ext cx="8056659" cy="3462431"/>
          </a:xfrm>
        </p:spPr>
        <p:txBody>
          <a:bodyPr>
            <a:normAutofit/>
          </a:bodyPr>
          <a:lstStyle/>
          <a:p>
            <a:r>
              <a:rPr lang="ru-RU" sz="2400" dirty="0"/>
              <a:t>Демонтаж МАФ и уличной мебели – </a:t>
            </a:r>
            <a:r>
              <a:rPr lang="ru-RU" sz="2400" dirty="0">
                <a:solidFill>
                  <a:srgbClr val="0000FF"/>
                </a:solidFill>
              </a:rPr>
              <a:t>4</a:t>
            </a:r>
            <a:r>
              <a:rPr lang="ru-RU" sz="2400" dirty="0"/>
              <a:t> шт.</a:t>
            </a:r>
          </a:p>
          <a:p>
            <a:r>
              <a:rPr lang="ru-RU" sz="2400" dirty="0"/>
              <a:t>Демонтаж спорт. оборудования – </a:t>
            </a:r>
            <a:r>
              <a:rPr lang="ru-RU" sz="2400" dirty="0">
                <a:solidFill>
                  <a:srgbClr val="0000FF"/>
                </a:solidFill>
              </a:rPr>
              <a:t>4</a:t>
            </a:r>
            <a:r>
              <a:rPr lang="ru-RU" sz="2400" dirty="0"/>
              <a:t> шт.</a:t>
            </a:r>
          </a:p>
          <a:p>
            <a:r>
              <a:rPr lang="ru-RU" sz="2400" dirty="0"/>
              <a:t>Устройство мощения (зона отдыха) – </a:t>
            </a:r>
            <a:r>
              <a:rPr lang="ru-RU" sz="2400" dirty="0">
                <a:solidFill>
                  <a:srgbClr val="0000FF"/>
                </a:solidFill>
              </a:rPr>
              <a:t>89,2</a:t>
            </a:r>
            <a:r>
              <a:rPr lang="ru-RU" sz="2400" dirty="0"/>
              <a:t> м2</a:t>
            </a:r>
          </a:p>
          <a:p>
            <a:r>
              <a:rPr lang="ru-RU" sz="2400" dirty="0"/>
              <a:t>Устройство газона – </a:t>
            </a:r>
            <a:r>
              <a:rPr lang="ru-RU" sz="2400" dirty="0">
                <a:solidFill>
                  <a:srgbClr val="0000FF"/>
                </a:solidFill>
              </a:rPr>
              <a:t>165</a:t>
            </a:r>
            <a:r>
              <a:rPr lang="ru-RU" sz="2400" dirty="0"/>
              <a:t> м2</a:t>
            </a:r>
          </a:p>
          <a:p>
            <a:r>
              <a:rPr lang="ru-RU" sz="2400" dirty="0"/>
              <a:t>Посадка кустарников  - </a:t>
            </a:r>
            <a:r>
              <a:rPr lang="ru-RU" sz="2400" dirty="0">
                <a:solidFill>
                  <a:srgbClr val="0000FF"/>
                </a:solidFill>
              </a:rPr>
              <a:t>106</a:t>
            </a:r>
            <a:r>
              <a:rPr lang="ru-RU" sz="2400" dirty="0"/>
              <a:t> шт.</a:t>
            </a:r>
          </a:p>
          <a:p>
            <a:r>
              <a:rPr lang="ru-RU" sz="2400" dirty="0"/>
              <a:t>Установка МАФ – </a:t>
            </a:r>
            <a:r>
              <a:rPr lang="ru-RU" sz="2400" dirty="0">
                <a:solidFill>
                  <a:srgbClr val="0000FF"/>
                </a:solidFill>
              </a:rPr>
              <a:t>8</a:t>
            </a:r>
            <a:r>
              <a:rPr lang="ru-RU" sz="2400" dirty="0"/>
              <a:t> шт.</a:t>
            </a:r>
          </a:p>
          <a:p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04285-A943-476E-9601-C7D5504F4695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842" y="3891267"/>
            <a:ext cx="3590855" cy="27007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05" y="2856540"/>
            <a:ext cx="2246207" cy="1584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46" y="4806906"/>
            <a:ext cx="2242800" cy="158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012" y="4806906"/>
            <a:ext cx="2242800" cy="1498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239" y="4806906"/>
            <a:ext cx="2242744" cy="158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479" y="1006691"/>
            <a:ext cx="3590855" cy="2790414"/>
          </a:xfrm>
          <a:prstGeom prst="rect">
            <a:avLst/>
          </a:prstGeom>
        </p:spPr>
      </p:pic>
      <p:sp>
        <p:nvSpPr>
          <p:cNvPr id="16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 txBox="1">
            <a:spLocks/>
          </p:cNvSpPr>
          <p:nvPr/>
        </p:nvSpPr>
        <p:spPr>
          <a:xfrm>
            <a:off x="10944668" y="6348194"/>
            <a:ext cx="52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3617018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391" y="233931"/>
            <a:ext cx="8035218" cy="81900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+mn-lt"/>
                <a:cs typeface="Times New Roman" panose="02020603050405020304" pitchFamily="18" charset="0"/>
              </a:rPr>
              <a:t>Новогоднее оформление территории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148682" y="1054630"/>
            <a:ext cx="4651194" cy="87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PT Sans" panose="020B0503020203020204" pitchFamily="34" charset="-52"/>
              <a:buChar char="−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Установка новогодней ели –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4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шт;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PT Sans" panose="020B0503020203020204" pitchFamily="34" charset="-52"/>
              <a:buChar char="−"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Установка новогодних перетяжек –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шт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Times New Roman" panose="02020603050405020304" pitchFamily="18" charset="0"/>
              </a:rPr>
              <a:t>;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32341" y="1999905"/>
            <a:ext cx="11727318" cy="4703475"/>
            <a:chOff x="117793" y="1999905"/>
            <a:chExt cx="11727318" cy="470347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246" y="1999905"/>
              <a:ext cx="2909454" cy="387927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6313" y="1999905"/>
              <a:ext cx="2909454" cy="387927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793" y="1999905"/>
              <a:ext cx="2203563" cy="387927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5657" y="1999905"/>
              <a:ext cx="2909454" cy="3879271"/>
            </a:xfrm>
            <a:prstGeom prst="rect">
              <a:avLst/>
            </a:prstGeom>
          </p:spPr>
        </p:pic>
        <p:sp>
          <p:nvSpPr>
            <p:cNvPr id="10" name="Номер слайда 19">
              <a:extLst>
                <a:ext uri="{FF2B5EF4-FFF2-40B4-BE49-F238E27FC236}">
                  <a16:creationId xmlns:a16="http://schemas.microsoft.com/office/drawing/2014/main" id="{0DE4E795-F73F-4A85-8AEC-206AB4059990}"/>
                </a:ext>
              </a:extLst>
            </p:cNvPr>
            <p:cNvSpPr txBox="1">
              <a:spLocks/>
            </p:cNvSpPr>
            <p:nvPr/>
          </p:nvSpPr>
          <p:spPr>
            <a:xfrm>
              <a:off x="10835338" y="6338255"/>
              <a:ext cx="522283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>
                  <a:solidFill>
                    <a:schemeClr val="tx1"/>
                  </a:solidFill>
                  <a:latin typeface="PT Sans" panose="020B0503020203020204" pitchFamily="34" charset="-52"/>
                  <a:ea typeface="PT Sans" panose="020B0503020203020204" pitchFamily="34" charset="-52"/>
                </a:rPr>
                <a:t>67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249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050" y="2145131"/>
            <a:ext cx="5701901" cy="2567738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449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551" y="411998"/>
            <a:ext cx="9895437" cy="100869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Основные параметры</a:t>
            </a:r>
            <a:br>
              <a:rPr lang="ru-RU" sz="3600" dirty="0"/>
            </a:br>
            <a:r>
              <a:rPr lang="ru-RU" sz="3600" dirty="0"/>
              <a:t> бюджета </a:t>
            </a:r>
            <a:r>
              <a:rPr lang="ru-RU" sz="3600" dirty="0">
                <a:solidFill>
                  <a:srgbClr val="0000FF"/>
                </a:solidFill>
              </a:rPr>
              <a:t>2025</a:t>
            </a:r>
            <a:r>
              <a:rPr lang="ru-RU" sz="3600" dirty="0"/>
              <a:t> 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445161"/>
              </p:ext>
            </p:extLst>
          </p:nvPr>
        </p:nvGraphicFramePr>
        <p:xfrm>
          <a:off x="1788240" y="2987031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78 494,5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86 610,0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8 115,5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724953" y="2256356"/>
            <a:ext cx="3077340" cy="61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/>
              <a:t>МО </a:t>
            </a:r>
            <a:r>
              <a:rPr lang="ru-RU" sz="1600" dirty="0" err="1"/>
              <a:t>МО</a:t>
            </a:r>
            <a:r>
              <a:rPr lang="ru-RU" sz="1600" dirty="0"/>
              <a:t> №7 (тыс. </a:t>
            </a:r>
            <a:r>
              <a:rPr lang="ru-RU" sz="1800" dirty="0"/>
              <a:t>руб</a:t>
            </a:r>
            <a:r>
              <a:rPr lang="ru-RU" sz="1600" dirty="0"/>
              <a:t>.)</a:t>
            </a: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175" y="319135"/>
            <a:ext cx="8193651" cy="63865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713167" y="190818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/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389191" y="1908186"/>
            <a:ext cx="7410254" cy="46339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ru-RU" sz="1800" dirty="0">
                <a:latin typeface="+mj-lt"/>
              </a:rPr>
              <a:t>Содержание органов местного самоуправления</a:t>
            </a:r>
          </a:p>
          <a:p>
            <a:pPr>
              <a:spcBef>
                <a:spcPts val="1800"/>
              </a:spcBef>
            </a:pPr>
            <a:endParaRPr lang="ru-RU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800" dirty="0">
                <a:latin typeface="+mj-lt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>
              <a:spcBef>
                <a:spcPts val="1800"/>
              </a:spcBef>
            </a:pPr>
            <a:endParaRPr lang="ru-RU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800" dirty="0">
                <a:latin typeface="+mj-lt"/>
              </a:rPr>
              <a:t>Исполнение отдельных государственных полномочий по опеке и попечительству</a:t>
            </a:r>
          </a:p>
          <a:p>
            <a:pPr>
              <a:spcBef>
                <a:spcPts val="1800"/>
              </a:spcBef>
            </a:pPr>
            <a:endParaRPr lang="ru-RU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800" dirty="0">
                <a:latin typeface="+mj-lt"/>
              </a:rPr>
              <a:t>Реализацию муниципальных программ</a:t>
            </a:r>
          </a:p>
          <a:p>
            <a:pPr>
              <a:spcBef>
                <a:spcPts val="1800"/>
              </a:spcBef>
            </a:pPr>
            <a:endParaRPr lang="ru-RU" sz="1800" dirty="0">
              <a:latin typeface="+mj-lt"/>
            </a:endParaRPr>
          </a:p>
          <a:p>
            <a:pPr>
              <a:spcBef>
                <a:spcPts val="1800"/>
              </a:spcBef>
            </a:pPr>
            <a:r>
              <a:rPr lang="ru-RU" sz="1800" dirty="0">
                <a:latin typeface="+mj-lt"/>
              </a:rPr>
              <a:t>Социальные и иные выплаты</a:t>
            </a:r>
          </a:p>
          <a:p>
            <a:pPr marL="0" indent="0">
              <a:spcBef>
                <a:spcPts val="1800"/>
              </a:spcBef>
              <a:buNone/>
            </a:pPr>
            <a:endParaRPr lang="ru-RU" sz="1800" dirty="0">
              <a:latin typeface="+mj-lt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1800" dirty="0">
              <a:latin typeface="+mj-lt"/>
            </a:endParaRPr>
          </a:p>
        </p:txBody>
      </p:sp>
      <p:sp>
        <p:nvSpPr>
          <p:cNvPr id="8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82" y="259403"/>
            <a:ext cx="9895437" cy="100869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Статьи расходов бюджета </a:t>
            </a:r>
            <a:br>
              <a:rPr lang="ru-RU" sz="2400" dirty="0"/>
            </a:br>
            <a:r>
              <a:rPr lang="ru-RU" sz="2400" dirty="0"/>
              <a:t>МО </a:t>
            </a:r>
            <a:r>
              <a:rPr lang="ru-RU" sz="2400" dirty="0" err="1"/>
              <a:t>МО</a:t>
            </a:r>
            <a:r>
              <a:rPr lang="ru-RU" sz="2400" dirty="0"/>
              <a:t> №7 (%) </a:t>
            </a:r>
            <a:r>
              <a:rPr lang="ru-RU" sz="2400" dirty="0">
                <a:solidFill>
                  <a:srgbClr val="0000FF"/>
                </a:solidFill>
              </a:rPr>
              <a:t>2025</a:t>
            </a:r>
            <a:r>
              <a:rPr lang="ru-RU" sz="2400" dirty="0"/>
              <a:t>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1185473" y="713427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8499140"/>
              </p:ext>
            </p:extLst>
          </p:nvPr>
        </p:nvGraphicFramePr>
        <p:xfrm>
          <a:off x="281246" y="1106504"/>
          <a:ext cx="11672456" cy="5502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88" y="6356350"/>
            <a:ext cx="322811" cy="365125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3715</TotalTime>
  <Words>3185</Words>
  <Application>Microsoft Office PowerPoint</Application>
  <PresentationFormat>Широкоэкранный</PresentationFormat>
  <Paragraphs>547</Paragraphs>
  <Slides>68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9" baseType="lpstr">
      <vt:lpstr>Arial</vt:lpstr>
      <vt:lpstr>Calibri</vt:lpstr>
      <vt:lpstr>Montserrat Black</vt:lpstr>
      <vt:lpstr>Montserrat Light</vt:lpstr>
      <vt:lpstr>Montserrat Medium</vt:lpstr>
      <vt:lpstr>PT Sans</vt:lpstr>
      <vt:lpstr>PT Sans</vt:lpstr>
      <vt:lpstr>Symbol</vt:lpstr>
      <vt:lpstr>Times New Roman</vt:lpstr>
      <vt:lpstr>Wingdings 2</vt:lpstr>
      <vt:lpstr>Тема Office</vt:lpstr>
      <vt:lpstr>ОТЧЕТ ГЛАВЫ муниципального образования</vt:lpstr>
      <vt:lpstr>Презентация PowerPoint</vt:lpstr>
      <vt:lpstr>НАШИ КОНТАКТЫ: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 и ПЛАНЫ на 2026 год </vt:lpstr>
      <vt:lpstr>Краткие сведения</vt:lpstr>
      <vt:lpstr>Динамика доходов</vt:lpstr>
      <vt:lpstr>Основные параметры  бюджета 2025 года</vt:lpstr>
      <vt:lpstr>Выделенные средства обеспечивают</vt:lpstr>
      <vt:lpstr>Статьи расходов бюджета  МО МО №7 (%) 2025 год</vt:lpstr>
      <vt:lpstr>Работа с письмами и обращениями</vt:lpstr>
      <vt:lpstr>Отдельные государственные  полномочия</vt:lpstr>
      <vt:lpstr>Работа  с семьей  (опекаемые, приемные семьи)</vt:lpstr>
      <vt:lpstr>Прием жителей специалистами  ОТДЕЛА ОПЕКИ И ПОПЕЧИТЕЛЬСТВА</vt:lpstr>
      <vt:lpstr>Анализ результатов судебной деятельности по защите прав несовершеннолетних: </vt:lpstr>
      <vt:lpstr>Презентация PowerPoint</vt:lpstr>
      <vt:lpstr>У П Р А В Л Е Н И Е</vt:lpstr>
      <vt:lpstr>Презентация PowerPoint</vt:lpstr>
      <vt:lpstr>Содействие развитию малого бизнеса на территории муниципального образования</vt:lpstr>
      <vt:lpstr>Интерактивное мероприятие по экологическому просвещению</vt:lpstr>
      <vt:lpstr>Итого по программе</vt:lpstr>
      <vt:lpstr>П Р О Ф И Л А К Т И К А</vt:lpstr>
      <vt:lpstr>Организация и проведение мероприятий для жителей муниципального образования муниципальный округ №7 по профилактике наркотической зависимости</vt:lpstr>
      <vt:lpstr>Организация и проведение мероприятий для жителей муниципального образования муниципальный округ №7 по профилактике экстремизма и терроризма </vt:lpstr>
      <vt:lpstr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vt:lpstr>
      <vt:lpstr>Презентация PowerPoint</vt:lpstr>
      <vt:lpstr>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</vt:lpstr>
      <vt:lpstr>Организация и проведение мероприятий для жителей муниципального образования муниципальный округ №7 по укреплению межнационального и межконфессионального согласия</vt:lpstr>
      <vt:lpstr>Организация и проведение мероприятий по профилактике дорожно-транспортного травматизма </vt:lpstr>
      <vt:lpstr>Организация и проведение  мероприятий по профилактике правонарушений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Итого по программе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 спортивных мероприятий муниципального образования</vt:lpstr>
      <vt:lpstr>Итого по программе</vt:lpstr>
      <vt:lpstr>В Р Е М Е Н Н О Е      Т Р У Д О У С Т Р О Й С Т В О</vt:lpstr>
      <vt:lpstr>Итого по программе</vt:lpstr>
      <vt:lpstr>Проведение работ по  военно-патриотическому  воспитанию  граждан</vt:lpstr>
      <vt:lpstr>Итого по программе</vt:lpstr>
      <vt:lpstr>Презентация PowerPoint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Международный день пожилого человека 1 октября</vt:lpstr>
      <vt:lpstr>Новый год</vt:lpstr>
      <vt:lpstr>День местного самоуправления</vt:lpstr>
      <vt:lpstr>Организация и проведение досуговых мероприятий для жителей муниципального образования  в 2025 году</vt:lpstr>
      <vt:lpstr>Организация и проведение музейных и водных экскурсий </vt:lpstr>
      <vt:lpstr>Организация и проведение мероприятий  по сохранению и развитию местных традиций и обрядов  муниципального образования на 2025 год</vt:lpstr>
      <vt:lpstr>Торжественное поздравление жителей МО МО №7 от 69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</vt:lpstr>
      <vt:lpstr>Основные Мероприятия проводимые МКУ «СЦ «Радуга» без финансирования</vt:lpstr>
      <vt:lpstr>Итого по программе</vt:lpstr>
      <vt:lpstr>Презентация PowerPoint</vt:lpstr>
      <vt:lpstr>Итого по программе</vt:lpstr>
      <vt:lpstr>Презентация PowerPoint</vt:lpstr>
      <vt:lpstr>Замена игрового оборудования, ремонт покрытия</vt:lpstr>
      <vt:lpstr>Замена игрового оборудования, ремонт покрытия</vt:lpstr>
      <vt:lpstr>Замена игрового оборудования, ремонт покрытия</vt:lpstr>
      <vt:lpstr>Установка МАФ  (малых архитектурных форм)</vt:lpstr>
      <vt:lpstr>Реализация проекта ФКГС  20 линия В.О., д. 11-13</vt:lpstr>
      <vt:lpstr>Ремонт асфальтового покрытия</vt:lpstr>
      <vt:lpstr>Посадка цветочной рассады</vt:lpstr>
      <vt:lpstr>МП «Благоустройство»  на внутриквартальной территории муниципального образования </vt:lpstr>
      <vt:lpstr>Итого по программе</vt:lpstr>
      <vt:lpstr>Презентация PowerPoint</vt:lpstr>
      <vt:lpstr>Благоустройство у д. 23 по 16 линии В.О.</vt:lpstr>
      <vt:lpstr>Новогоднее оформление территории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420</cp:revision>
  <cp:lastPrinted>2025-02-19T08:51:01Z</cp:lastPrinted>
  <dcterms:created xsi:type="dcterms:W3CDTF">2021-03-09T11:07:40Z</dcterms:created>
  <dcterms:modified xsi:type="dcterms:W3CDTF">2026-03-11T12:04:15Z</dcterms:modified>
</cp:coreProperties>
</file>