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24" r:id="rId1"/>
  </p:sldMasterIdLst>
  <p:notesMasterIdLst>
    <p:notesMasterId r:id="rId37"/>
  </p:notesMasterIdLst>
  <p:sldIdLst>
    <p:sldId id="284" r:id="rId2"/>
    <p:sldId id="399" r:id="rId3"/>
    <p:sldId id="256" r:id="rId4"/>
    <p:sldId id="314" r:id="rId5"/>
    <p:sldId id="297" r:id="rId6"/>
    <p:sldId id="565" r:id="rId7"/>
    <p:sldId id="569" r:id="rId8"/>
    <p:sldId id="549" r:id="rId9"/>
    <p:sldId id="562" r:id="rId10"/>
    <p:sldId id="550" r:id="rId11"/>
    <p:sldId id="552" r:id="rId12"/>
    <p:sldId id="487" r:id="rId13"/>
    <p:sldId id="564" r:id="rId14"/>
    <p:sldId id="522" r:id="rId15"/>
    <p:sldId id="524" r:id="rId16"/>
    <p:sldId id="558" r:id="rId17"/>
    <p:sldId id="559" r:id="rId18"/>
    <p:sldId id="567" r:id="rId19"/>
    <p:sldId id="568" r:id="rId20"/>
    <p:sldId id="566" r:id="rId21"/>
    <p:sldId id="563" r:id="rId22"/>
    <p:sldId id="553" r:id="rId23"/>
    <p:sldId id="554" r:id="rId24"/>
    <p:sldId id="409" r:id="rId25"/>
    <p:sldId id="555" r:id="rId26"/>
    <p:sldId id="480" r:id="rId27"/>
    <p:sldId id="482" r:id="rId28"/>
    <p:sldId id="481" r:id="rId29"/>
    <p:sldId id="484" r:id="rId30"/>
    <p:sldId id="483" r:id="rId31"/>
    <p:sldId id="556" r:id="rId32"/>
    <p:sldId id="479" r:id="rId33"/>
    <p:sldId id="485" r:id="rId34"/>
    <p:sldId id="570" r:id="rId35"/>
    <p:sldId id="500" r:id="rId36"/>
  </p:sldIdLst>
  <p:sldSz cx="9144000" cy="6858000" type="screen4x3"/>
  <p:notesSz cx="6797675" cy="9928225"/>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cmAuthor id="2" name="Admin"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2" autoAdjust="0"/>
    <p:restoredTop sz="96404" autoAdjust="0"/>
  </p:normalViewPr>
  <p:slideViewPr>
    <p:cSldViewPr>
      <p:cViewPr varScale="1">
        <p:scale>
          <a:sx n="114" d="100"/>
          <a:sy n="114" d="100"/>
        </p:scale>
        <p:origin x="1548" y="114"/>
      </p:cViewPr>
      <p:guideLst>
        <p:guide orient="horz" pos="2160"/>
        <p:guide pos="2880"/>
      </p:guideLst>
    </p:cSldViewPr>
  </p:slideViewPr>
  <p:outlineViewPr>
    <p:cViewPr>
      <p:scale>
        <a:sx n="33" d="100"/>
        <a:sy n="33" d="100"/>
      </p:scale>
      <p:origin x="0" y="78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10-20T09:58:30.954" idx="5">
    <p:pos x="10" y="10"/>
    <p:text>Не те цифры, переделать цифры</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E3526-5F9C-491F-A98C-258D9C3B7AB9}"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B76D8945-F43C-4E38-8790-899F55098F0B}">
      <dgm:prSet custT="1"/>
      <dgm:spPr/>
      <dgm:t>
        <a:bodyPr/>
        <a:lstStyle/>
        <a:p>
          <a:r>
            <a:rPr lang="ru-RU" sz="2800" b="1" dirty="0">
              <a:latin typeface="Times New Roman" panose="02020603050405020304" pitchFamily="18" charset="0"/>
              <a:cs typeface="Times New Roman" panose="02020603050405020304" pitchFamily="18" charset="0"/>
            </a:rPr>
            <a:t>О проекте бюджета внутригородского муниципального образования города федерального значения Санкт-Петербурга муниципальный округ №7</a:t>
          </a:r>
        </a:p>
        <a:p>
          <a:r>
            <a:rPr lang="ru-RU" sz="2800" b="1" dirty="0">
              <a:latin typeface="Times New Roman" panose="02020603050405020304" pitchFamily="18" charset="0"/>
              <a:cs typeface="Times New Roman" panose="02020603050405020304" pitchFamily="18" charset="0"/>
            </a:rPr>
            <a:t> </a:t>
          </a:r>
          <a:r>
            <a:rPr lang="ru-RU" sz="2800" b="1" dirty="0">
              <a:solidFill>
                <a:srgbClr val="0000FF"/>
              </a:solidFill>
              <a:latin typeface="Times New Roman" panose="02020603050405020304" pitchFamily="18" charset="0"/>
              <a:cs typeface="Times New Roman" panose="02020603050405020304" pitchFamily="18" charset="0"/>
            </a:rPr>
            <a:t>на 2026</a:t>
          </a:r>
          <a:r>
            <a:rPr lang="ru-RU" sz="2800" b="1" dirty="0">
              <a:solidFill>
                <a:schemeClr val="accent1">
                  <a:lumMod val="75000"/>
                </a:schemeClr>
              </a:solidFill>
              <a:latin typeface="Times New Roman" panose="02020603050405020304" pitchFamily="18" charset="0"/>
              <a:cs typeface="Times New Roman" panose="02020603050405020304" pitchFamily="18" charset="0"/>
            </a:rPr>
            <a:t> </a:t>
          </a:r>
          <a:r>
            <a:rPr lang="ru-RU" sz="1600" b="1" dirty="0">
              <a:solidFill>
                <a:schemeClr val="tx1"/>
              </a:solidFill>
              <a:latin typeface="Times New Roman" panose="02020603050405020304" pitchFamily="18" charset="0"/>
              <a:cs typeface="Times New Roman" panose="02020603050405020304" pitchFamily="18" charset="0"/>
            </a:rPr>
            <a:t>год</a:t>
          </a:r>
          <a:r>
            <a:rPr lang="ru-RU" sz="2800" b="1" dirty="0">
              <a:solidFill>
                <a:srgbClr val="C00000"/>
              </a:solidFill>
              <a:latin typeface="Times New Roman" panose="02020603050405020304" pitchFamily="18" charset="0"/>
              <a:cs typeface="Times New Roman" panose="02020603050405020304" pitchFamily="18" charset="0"/>
            </a:rPr>
            <a:t> </a:t>
          </a:r>
          <a:r>
            <a:rPr lang="ru-RU" sz="1800" b="1" dirty="0">
              <a:solidFill>
                <a:schemeClr val="tx1"/>
              </a:solidFill>
              <a:latin typeface="Times New Roman" panose="02020603050405020304" pitchFamily="18" charset="0"/>
              <a:cs typeface="Times New Roman" panose="02020603050405020304" pitchFamily="18" charset="0"/>
            </a:rPr>
            <a:t>и</a:t>
          </a:r>
          <a:r>
            <a:rPr lang="ru-RU" sz="2800" b="1" dirty="0">
              <a:solidFill>
                <a:schemeClr val="tx1"/>
              </a:solidFill>
              <a:latin typeface="Times New Roman" panose="02020603050405020304" pitchFamily="18" charset="0"/>
              <a:cs typeface="Times New Roman" panose="02020603050405020304" pitchFamily="18" charset="0"/>
            </a:rPr>
            <a:t> </a:t>
          </a:r>
          <a:r>
            <a:rPr lang="ru-RU" sz="1800" b="1" dirty="0">
              <a:solidFill>
                <a:schemeClr val="tx1"/>
              </a:solidFill>
              <a:latin typeface="Times New Roman" panose="02020603050405020304" pitchFamily="18" charset="0"/>
              <a:cs typeface="Times New Roman" panose="02020603050405020304" pitchFamily="18" charset="0"/>
            </a:rPr>
            <a:t>плановый период </a:t>
          </a:r>
          <a:r>
            <a:rPr lang="ru-RU" sz="2800" b="1" dirty="0">
              <a:solidFill>
                <a:srgbClr val="0000FF"/>
              </a:solidFill>
              <a:latin typeface="Times New Roman" panose="02020603050405020304" pitchFamily="18" charset="0"/>
              <a:cs typeface="Times New Roman" panose="02020603050405020304" pitchFamily="18" charset="0"/>
            </a:rPr>
            <a:t>2027 и 2028 </a:t>
          </a:r>
          <a:r>
            <a:rPr lang="ru-RU" sz="1800" b="1" dirty="0">
              <a:solidFill>
                <a:schemeClr val="tx1"/>
              </a:solidFill>
              <a:latin typeface="Times New Roman" panose="02020603050405020304" pitchFamily="18" charset="0"/>
              <a:cs typeface="Times New Roman" panose="02020603050405020304" pitchFamily="18" charset="0"/>
            </a:rPr>
            <a:t>годов</a:t>
          </a:r>
          <a:br>
            <a:rPr lang="ru-RU" sz="2800" b="1" dirty="0">
              <a:solidFill>
                <a:srgbClr val="C00000"/>
              </a:solidFill>
              <a:latin typeface="Times New Roman" panose="02020603050405020304" pitchFamily="18" charset="0"/>
              <a:cs typeface="Times New Roman" panose="02020603050405020304" pitchFamily="18" charset="0"/>
            </a:rPr>
          </a:br>
          <a:endParaRPr lang="ru-RU" sz="1600" dirty="0">
            <a:solidFill>
              <a:schemeClr val="tx1"/>
            </a:solidFill>
            <a:latin typeface="Times New Roman" panose="02020603050405020304" pitchFamily="18" charset="0"/>
            <a:cs typeface="Times New Roman" panose="02020603050405020304" pitchFamily="18" charset="0"/>
          </a:endParaRPr>
        </a:p>
      </dgm:t>
    </dgm:pt>
    <dgm:pt modelId="{866AC477-3232-412F-8488-7A4EB80BE2D5}" type="parTrans" cxnId="{05C07A4F-8293-4CBF-8546-8B923F5D5631}">
      <dgm:prSet/>
      <dgm:spPr/>
      <dgm:t>
        <a:bodyPr/>
        <a:lstStyle/>
        <a:p>
          <a:endParaRPr lang="ru-RU" sz="1600"/>
        </a:p>
      </dgm:t>
    </dgm:pt>
    <dgm:pt modelId="{D1F31F3D-3618-4A57-9A69-F36F812B256D}" type="sibTrans" cxnId="{05C07A4F-8293-4CBF-8546-8B923F5D5631}">
      <dgm:prSet/>
      <dgm:spPr/>
      <dgm:t>
        <a:bodyPr/>
        <a:lstStyle/>
        <a:p>
          <a:endParaRPr lang="ru-RU" sz="1600"/>
        </a:p>
      </dgm:t>
    </dgm:pt>
    <dgm:pt modelId="{C2A84FFE-34CA-4A78-87EA-E9A1E718C8F6}" type="pres">
      <dgm:prSet presAssocID="{9DBE3526-5F9C-491F-A98C-258D9C3B7AB9}" presName="Name0" presStyleCnt="0">
        <dgm:presLayoutVars>
          <dgm:chMax val="7"/>
          <dgm:dir/>
          <dgm:animLvl val="lvl"/>
          <dgm:resizeHandles val="exact"/>
        </dgm:presLayoutVars>
      </dgm:prSet>
      <dgm:spPr/>
    </dgm:pt>
    <dgm:pt modelId="{9A36B395-A926-4856-9B4D-9E9F4ACFEC72}" type="pres">
      <dgm:prSet presAssocID="{B76D8945-F43C-4E38-8790-899F55098F0B}" presName="circle1" presStyleLbl="node1" presStyleIdx="0" presStyleCnt="1" custLinFactNeighborX="-10672" custLinFactNeighborY="-726"/>
      <dgm:spPr/>
    </dgm:pt>
    <dgm:pt modelId="{B73014FF-A166-42BC-B614-ACE48F6A9081}" type="pres">
      <dgm:prSet presAssocID="{B76D8945-F43C-4E38-8790-899F55098F0B}" presName="space" presStyleCnt="0"/>
      <dgm:spPr/>
    </dgm:pt>
    <dgm:pt modelId="{E5E7350A-F816-4C28-869C-1A7B283D67F4}" type="pres">
      <dgm:prSet presAssocID="{B76D8945-F43C-4E38-8790-899F55098F0B}" presName="rect1" presStyleLbl="alignAcc1" presStyleIdx="0" presStyleCnt="1" custScaleX="108837" custLinFactNeighborX="1536" custLinFactNeighborY="-1801"/>
      <dgm:spPr/>
    </dgm:pt>
    <dgm:pt modelId="{0A4020EB-C124-40E6-A3CF-805DA5545AE9}" type="pres">
      <dgm:prSet presAssocID="{B76D8945-F43C-4E38-8790-899F55098F0B}" presName="rect1ParTxNoCh" presStyleLbl="alignAcc1" presStyleIdx="0" presStyleCnt="1">
        <dgm:presLayoutVars>
          <dgm:chMax val="1"/>
          <dgm:bulletEnabled val="1"/>
        </dgm:presLayoutVars>
      </dgm:prSet>
      <dgm:spPr/>
    </dgm:pt>
  </dgm:ptLst>
  <dgm:cxnLst>
    <dgm:cxn modelId="{05C07A4F-8293-4CBF-8546-8B923F5D5631}" srcId="{9DBE3526-5F9C-491F-A98C-258D9C3B7AB9}" destId="{B76D8945-F43C-4E38-8790-899F55098F0B}" srcOrd="0" destOrd="0" parTransId="{866AC477-3232-412F-8488-7A4EB80BE2D5}" sibTransId="{D1F31F3D-3618-4A57-9A69-F36F812B256D}"/>
    <dgm:cxn modelId="{C1BD5553-05CE-4ED7-BD38-C4C55BD85CCF}" type="presOf" srcId="{9DBE3526-5F9C-491F-A98C-258D9C3B7AB9}" destId="{C2A84FFE-34CA-4A78-87EA-E9A1E718C8F6}" srcOrd="0" destOrd="0" presId="urn:microsoft.com/office/officeart/2005/8/layout/target3"/>
    <dgm:cxn modelId="{1BD03C8B-5152-4F5E-BF74-ECBE65681839}" type="presOf" srcId="{B76D8945-F43C-4E38-8790-899F55098F0B}" destId="{0A4020EB-C124-40E6-A3CF-805DA5545AE9}" srcOrd="1" destOrd="0" presId="urn:microsoft.com/office/officeart/2005/8/layout/target3"/>
    <dgm:cxn modelId="{945B8FD1-CFC3-439F-8925-35454430FA40}" type="presOf" srcId="{B76D8945-F43C-4E38-8790-899F55098F0B}" destId="{E5E7350A-F816-4C28-869C-1A7B283D67F4}" srcOrd="0" destOrd="0" presId="urn:microsoft.com/office/officeart/2005/8/layout/target3"/>
    <dgm:cxn modelId="{B9EC1A8A-17B8-4D01-8A16-A0A3C66290AE}" type="presParOf" srcId="{C2A84FFE-34CA-4A78-87EA-E9A1E718C8F6}" destId="{9A36B395-A926-4856-9B4D-9E9F4ACFEC72}" srcOrd="0" destOrd="0" presId="urn:microsoft.com/office/officeart/2005/8/layout/target3"/>
    <dgm:cxn modelId="{ECA8E371-34EA-492A-AB82-A1DB86FABA79}" type="presParOf" srcId="{C2A84FFE-34CA-4A78-87EA-E9A1E718C8F6}" destId="{B73014FF-A166-42BC-B614-ACE48F6A9081}" srcOrd="1" destOrd="0" presId="urn:microsoft.com/office/officeart/2005/8/layout/target3"/>
    <dgm:cxn modelId="{6EDAC116-7F48-4E0F-810E-BB3F367150F7}" type="presParOf" srcId="{C2A84FFE-34CA-4A78-87EA-E9A1E718C8F6}" destId="{E5E7350A-F816-4C28-869C-1A7B283D67F4}" srcOrd="2" destOrd="0" presId="urn:microsoft.com/office/officeart/2005/8/layout/target3"/>
    <dgm:cxn modelId="{8F1FAF3C-C365-4787-B40C-26EAABAD5CDC}" type="presParOf" srcId="{C2A84FFE-34CA-4A78-87EA-E9A1E718C8F6}" destId="{0A4020EB-C124-40E6-A3CF-805DA5545AE9}"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E3526-5F9C-491F-A98C-258D9C3B7AB9}"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B76D8945-F43C-4E38-8790-899F55098F0B}">
      <dgm:prSet custT="1"/>
      <dgm:spPr/>
      <dgm:t>
        <a:bodyPr/>
        <a:lstStyle/>
        <a:p>
          <a:r>
            <a:rPr lang="ru-RU" sz="3200" b="1" dirty="0">
              <a:latin typeface="Times New Roman" panose="02020603050405020304" pitchFamily="18" charset="0"/>
              <a:cs typeface="Times New Roman" panose="02020603050405020304" pitchFamily="18" charset="0"/>
            </a:rPr>
            <a:t>Основные параметры бюджета</a:t>
          </a:r>
          <a:r>
            <a:rPr lang="ru-RU" sz="6000" b="1" dirty="0">
              <a:latin typeface="Times New Roman" panose="02020603050405020304" pitchFamily="18" charset="0"/>
              <a:cs typeface="Times New Roman" panose="02020603050405020304" pitchFamily="18" charset="0"/>
            </a:rPr>
            <a:t> </a:t>
          </a:r>
          <a:r>
            <a:rPr lang="ru-RU" sz="3200" b="1" dirty="0">
              <a:latin typeface="Times New Roman" panose="02020603050405020304" pitchFamily="18" charset="0"/>
              <a:cs typeface="Times New Roman" panose="02020603050405020304" pitchFamily="18" charset="0"/>
            </a:rPr>
            <a:t>муниципального образования муниципальный округ №7</a:t>
          </a:r>
          <a:endParaRPr lang="ru-RU" sz="3200" dirty="0">
            <a:latin typeface="Times New Roman" panose="02020603050405020304" pitchFamily="18" charset="0"/>
            <a:cs typeface="Times New Roman" panose="02020603050405020304" pitchFamily="18" charset="0"/>
          </a:endParaRPr>
        </a:p>
      </dgm:t>
    </dgm:pt>
    <dgm:pt modelId="{866AC477-3232-412F-8488-7A4EB80BE2D5}" type="parTrans" cxnId="{05C07A4F-8293-4CBF-8546-8B923F5D5631}">
      <dgm:prSet/>
      <dgm:spPr/>
      <dgm:t>
        <a:bodyPr/>
        <a:lstStyle/>
        <a:p>
          <a:endParaRPr lang="ru-RU"/>
        </a:p>
      </dgm:t>
    </dgm:pt>
    <dgm:pt modelId="{D1F31F3D-3618-4A57-9A69-F36F812B256D}" type="sibTrans" cxnId="{05C07A4F-8293-4CBF-8546-8B923F5D5631}">
      <dgm:prSet/>
      <dgm:spPr/>
      <dgm:t>
        <a:bodyPr/>
        <a:lstStyle/>
        <a:p>
          <a:endParaRPr lang="ru-RU"/>
        </a:p>
      </dgm:t>
    </dgm:pt>
    <dgm:pt modelId="{C2A84FFE-34CA-4A78-87EA-E9A1E718C8F6}" type="pres">
      <dgm:prSet presAssocID="{9DBE3526-5F9C-491F-A98C-258D9C3B7AB9}" presName="Name0" presStyleCnt="0">
        <dgm:presLayoutVars>
          <dgm:chMax val="7"/>
          <dgm:dir/>
          <dgm:animLvl val="lvl"/>
          <dgm:resizeHandles val="exact"/>
        </dgm:presLayoutVars>
      </dgm:prSet>
      <dgm:spPr/>
    </dgm:pt>
    <dgm:pt modelId="{9A36B395-A926-4856-9B4D-9E9F4ACFEC72}" type="pres">
      <dgm:prSet presAssocID="{B76D8945-F43C-4E38-8790-899F55098F0B}" presName="circle1" presStyleLbl="node1" presStyleIdx="0" presStyleCnt="1" custLinFactNeighborX="-10156" custLinFactNeighborY="0"/>
      <dgm:spPr/>
    </dgm:pt>
    <dgm:pt modelId="{B73014FF-A166-42BC-B614-ACE48F6A9081}" type="pres">
      <dgm:prSet presAssocID="{B76D8945-F43C-4E38-8790-899F55098F0B}" presName="space" presStyleCnt="0"/>
      <dgm:spPr/>
    </dgm:pt>
    <dgm:pt modelId="{E5E7350A-F816-4C28-869C-1A7B283D67F4}" type="pres">
      <dgm:prSet presAssocID="{B76D8945-F43C-4E38-8790-899F55098F0B}" presName="rect1" presStyleLbl="alignAcc1" presStyleIdx="0" presStyleCnt="1" custScaleX="110309" custLinFactNeighborX="-2176" custLinFactNeighborY="-1754"/>
      <dgm:spPr/>
    </dgm:pt>
    <dgm:pt modelId="{0A4020EB-C124-40E6-A3CF-805DA5545AE9}" type="pres">
      <dgm:prSet presAssocID="{B76D8945-F43C-4E38-8790-899F55098F0B}" presName="rect1ParTxNoCh" presStyleLbl="alignAcc1" presStyleIdx="0" presStyleCnt="1">
        <dgm:presLayoutVars>
          <dgm:chMax val="1"/>
          <dgm:bulletEnabled val="1"/>
        </dgm:presLayoutVars>
      </dgm:prSet>
      <dgm:spPr/>
    </dgm:pt>
  </dgm:ptLst>
  <dgm:cxnLst>
    <dgm:cxn modelId="{B25AAD26-10A0-46CF-B71A-BBAB5C7F109E}" type="presOf" srcId="{B76D8945-F43C-4E38-8790-899F55098F0B}" destId="{0A4020EB-C124-40E6-A3CF-805DA5545AE9}" srcOrd="1" destOrd="0" presId="urn:microsoft.com/office/officeart/2005/8/layout/target3"/>
    <dgm:cxn modelId="{05C07A4F-8293-4CBF-8546-8B923F5D5631}" srcId="{9DBE3526-5F9C-491F-A98C-258D9C3B7AB9}" destId="{B76D8945-F43C-4E38-8790-899F55098F0B}" srcOrd="0" destOrd="0" parTransId="{866AC477-3232-412F-8488-7A4EB80BE2D5}" sibTransId="{D1F31F3D-3618-4A57-9A69-F36F812B256D}"/>
    <dgm:cxn modelId="{DFA0CACD-EA06-4856-9283-597527DF192C}" type="presOf" srcId="{B76D8945-F43C-4E38-8790-899F55098F0B}" destId="{E5E7350A-F816-4C28-869C-1A7B283D67F4}" srcOrd="0" destOrd="0" presId="urn:microsoft.com/office/officeart/2005/8/layout/target3"/>
    <dgm:cxn modelId="{6F80DCEB-6E59-46B4-9BA0-D2EC11AB4386}" type="presOf" srcId="{9DBE3526-5F9C-491F-A98C-258D9C3B7AB9}" destId="{C2A84FFE-34CA-4A78-87EA-E9A1E718C8F6}" srcOrd="0" destOrd="0" presId="urn:microsoft.com/office/officeart/2005/8/layout/target3"/>
    <dgm:cxn modelId="{27256B4E-6126-4C4B-AB75-525EBA1C55B7}" type="presParOf" srcId="{C2A84FFE-34CA-4A78-87EA-E9A1E718C8F6}" destId="{9A36B395-A926-4856-9B4D-9E9F4ACFEC72}" srcOrd="0" destOrd="0" presId="urn:microsoft.com/office/officeart/2005/8/layout/target3"/>
    <dgm:cxn modelId="{71E76A6A-62CC-4A44-96B4-43A469E9B4D6}" type="presParOf" srcId="{C2A84FFE-34CA-4A78-87EA-E9A1E718C8F6}" destId="{B73014FF-A166-42BC-B614-ACE48F6A9081}" srcOrd="1" destOrd="0" presId="urn:microsoft.com/office/officeart/2005/8/layout/target3"/>
    <dgm:cxn modelId="{4A78BF91-F439-4A86-8EF6-B1BA0DC906D5}" type="presParOf" srcId="{C2A84FFE-34CA-4A78-87EA-E9A1E718C8F6}" destId="{E5E7350A-F816-4C28-869C-1A7B283D67F4}" srcOrd="2" destOrd="0" presId="urn:microsoft.com/office/officeart/2005/8/layout/target3"/>
    <dgm:cxn modelId="{5E13EFBD-DE05-4EFD-B890-BE5CD8B6629D}" type="presParOf" srcId="{C2A84FFE-34CA-4A78-87EA-E9A1E718C8F6}" destId="{0A4020EB-C124-40E6-A3CF-805DA5545AE9}"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6B395-A926-4856-9B4D-9E9F4ACFEC72}">
      <dsp:nvSpPr>
        <dsp:cNvPr id="0" name=""/>
        <dsp:cNvSpPr/>
      </dsp:nvSpPr>
      <dsp:spPr>
        <a:xfrm>
          <a:off x="-401028" y="-16634"/>
          <a:ext cx="2291283" cy="2291283"/>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E7350A-F816-4C28-869C-1A7B283D67F4}">
      <dsp:nvSpPr>
        <dsp:cNvPr id="0" name=""/>
        <dsp:cNvSpPr/>
      </dsp:nvSpPr>
      <dsp:spPr>
        <a:xfrm>
          <a:off x="676134" y="0"/>
          <a:ext cx="7709967" cy="2291283"/>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u-RU" sz="2800" b="1" kern="1200" dirty="0">
              <a:latin typeface="Times New Roman" panose="02020603050405020304" pitchFamily="18" charset="0"/>
              <a:cs typeface="Times New Roman" panose="02020603050405020304" pitchFamily="18" charset="0"/>
            </a:rPr>
            <a:t>О проекте бюджета внутригородского муниципального образования города федерального значения Санкт-Петербурга муниципальный округ №7</a:t>
          </a:r>
        </a:p>
        <a:p>
          <a:pPr marL="0" lvl="0" indent="0" algn="ctr" defTabSz="1244600">
            <a:lnSpc>
              <a:spcPct val="90000"/>
            </a:lnSpc>
            <a:spcBef>
              <a:spcPct val="0"/>
            </a:spcBef>
            <a:spcAft>
              <a:spcPct val="35000"/>
            </a:spcAft>
            <a:buNone/>
          </a:pPr>
          <a:r>
            <a:rPr lang="ru-RU" sz="2800" b="1" kern="1200" dirty="0">
              <a:latin typeface="Times New Roman" panose="02020603050405020304" pitchFamily="18" charset="0"/>
              <a:cs typeface="Times New Roman" panose="02020603050405020304" pitchFamily="18" charset="0"/>
            </a:rPr>
            <a:t> </a:t>
          </a:r>
          <a:r>
            <a:rPr lang="ru-RU" sz="2800" b="1" kern="1200" dirty="0">
              <a:solidFill>
                <a:srgbClr val="0000FF"/>
              </a:solidFill>
              <a:latin typeface="Times New Roman" panose="02020603050405020304" pitchFamily="18" charset="0"/>
              <a:cs typeface="Times New Roman" panose="02020603050405020304" pitchFamily="18" charset="0"/>
            </a:rPr>
            <a:t>на 2026</a:t>
          </a:r>
          <a:r>
            <a:rPr lang="ru-RU" sz="2800" b="1" kern="1200" dirty="0">
              <a:solidFill>
                <a:schemeClr val="accent1">
                  <a:lumMod val="75000"/>
                </a:schemeClr>
              </a:solidFill>
              <a:latin typeface="Times New Roman" panose="02020603050405020304" pitchFamily="18" charset="0"/>
              <a:cs typeface="Times New Roman" panose="02020603050405020304" pitchFamily="18" charset="0"/>
            </a:rPr>
            <a:t> </a:t>
          </a:r>
          <a:r>
            <a:rPr lang="ru-RU" sz="1600" b="1" kern="1200" dirty="0">
              <a:solidFill>
                <a:schemeClr val="tx1"/>
              </a:solidFill>
              <a:latin typeface="Times New Roman" panose="02020603050405020304" pitchFamily="18" charset="0"/>
              <a:cs typeface="Times New Roman" panose="02020603050405020304" pitchFamily="18" charset="0"/>
            </a:rPr>
            <a:t>год</a:t>
          </a:r>
          <a:r>
            <a:rPr lang="ru-RU" sz="2800" b="1" kern="1200" dirty="0">
              <a:solidFill>
                <a:srgbClr val="C00000"/>
              </a:solidFill>
              <a:latin typeface="Times New Roman" panose="02020603050405020304" pitchFamily="18" charset="0"/>
              <a:cs typeface="Times New Roman" panose="02020603050405020304" pitchFamily="18" charset="0"/>
            </a:rPr>
            <a:t> </a:t>
          </a:r>
          <a:r>
            <a:rPr lang="ru-RU" sz="1800" b="1" kern="1200" dirty="0">
              <a:solidFill>
                <a:schemeClr val="tx1"/>
              </a:solidFill>
              <a:latin typeface="Times New Roman" panose="02020603050405020304" pitchFamily="18" charset="0"/>
              <a:cs typeface="Times New Roman" panose="02020603050405020304" pitchFamily="18" charset="0"/>
            </a:rPr>
            <a:t>и</a:t>
          </a:r>
          <a:r>
            <a:rPr lang="ru-RU" sz="2800" b="1" kern="1200" dirty="0">
              <a:solidFill>
                <a:schemeClr val="tx1"/>
              </a:solidFill>
              <a:latin typeface="Times New Roman" panose="02020603050405020304" pitchFamily="18" charset="0"/>
              <a:cs typeface="Times New Roman" panose="02020603050405020304" pitchFamily="18" charset="0"/>
            </a:rPr>
            <a:t> </a:t>
          </a:r>
          <a:r>
            <a:rPr lang="ru-RU" sz="1800" b="1" kern="1200" dirty="0">
              <a:solidFill>
                <a:schemeClr val="tx1"/>
              </a:solidFill>
              <a:latin typeface="Times New Roman" panose="02020603050405020304" pitchFamily="18" charset="0"/>
              <a:cs typeface="Times New Roman" panose="02020603050405020304" pitchFamily="18" charset="0"/>
            </a:rPr>
            <a:t>плановый период </a:t>
          </a:r>
          <a:r>
            <a:rPr lang="ru-RU" sz="2800" b="1" kern="1200" dirty="0">
              <a:solidFill>
                <a:srgbClr val="0000FF"/>
              </a:solidFill>
              <a:latin typeface="Times New Roman" panose="02020603050405020304" pitchFamily="18" charset="0"/>
              <a:cs typeface="Times New Roman" panose="02020603050405020304" pitchFamily="18" charset="0"/>
            </a:rPr>
            <a:t>2027 и 2028 </a:t>
          </a:r>
          <a:r>
            <a:rPr lang="ru-RU" sz="1800" b="1" kern="1200" dirty="0">
              <a:solidFill>
                <a:schemeClr val="tx1"/>
              </a:solidFill>
              <a:latin typeface="Times New Roman" panose="02020603050405020304" pitchFamily="18" charset="0"/>
              <a:cs typeface="Times New Roman" panose="02020603050405020304" pitchFamily="18" charset="0"/>
            </a:rPr>
            <a:t>годов</a:t>
          </a:r>
          <a:br>
            <a:rPr lang="ru-RU" sz="2800" b="1" kern="1200" dirty="0">
              <a:solidFill>
                <a:srgbClr val="C00000"/>
              </a:solidFill>
              <a:latin typeface="Times New Roman" panose="02020603050405020304" pitchFamily="18" charset="0"/>
              <a:cs typeface="Times New Roman" panose="02020603050405020304" pitchFamily="18" charset="0"/>
            </a:rPr>
          </a:br>
          <a:endParaRPr lang="ru-RU" sz="1600" kern="1200" dirty="0">
            <a:solidFill>
              <a:schemeClr val="tx1"/>
            </a:solidFill>
            <a:latin typeface="Times New Roman" panose="02020603050405020304" pitchFamily="18" charset="0"/>
            <a:cs typeface="Times New Roman" panose="02020603050405020304" pitchFamily="18" charset="0"/>
          </a:endParaRPr>
        </a:p>
      </dsp:txBody>
      <dsp:txXfrm>
        <a:off x="676134" y="0"/>
        <a:ext cx="7709967" cy="2291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6B395-A926-4856-9B4D-9E9F4ACFEC72}">
      <dsp:nvSpPr>
        <dsp:cNvPr id="0" name=""/>
        <dsp:cNvSpPr/>
      </dsp:nvSpPr>
      <dsp:spPr>
        <a:xfrm>
          <a:off x="-576054" y="0"/>
          <a:ext cx="4104456" cy="4104456"/>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E7350A-F816-4C28-869C-1A7B283D67F4}">
      <dsp:nvSpPr>
        <dsp:cNvPr id="0" name=""/>
        <dsp:cNvSpPr/>
      </dsp:nvSpPr>
      <dsp:spPr>
        <a:xfrm>
          <a:off x="1440189" y="0"/>
          <a:ext cx="6814197" cy="4104456"/>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ru-RU" sz="3200" b="1" kern="1200" dirty="0">
              <a:latin typeface="Times New Roman" panose="02020603050405020304" pitchFamily="18" charset="0"/>
              <a:cs typeface="Times New Roman" panose="02020603050405020304" pitchFamily="18" charset="0"/>
            </a:rPr>
            <a:t>Основные параметры бюджета</a:t>
          </a:r>
          <a:r>
            <a:rPr lang="ru-RU" sz="6000" b="1" kern="1200" dirty="0">
              <a:latin typeface="Times New Roman" panose="02020603050405020304" pitchFamily="18" charset="0"/>
              <a:cs typeface="Times New Roman" panose="02020603050405020304" pitchFamily="18" charset="0"/>
            </a:rPr>
            <a:t> </a:t>
          </a:r>
          <a:r>
            <a:rPr lang="ru-RU" sz="3200" b="1" kern="1200" dirty="0">
              <a:latin typeface="Times New Roman" panose="02020603050405020304" pitchFamily="18" charset="0"/>
              <a:cs typeface="Times New Roman" panose="02020603050405020304" pitchFamily="18" charset="0"/>
            </a:rPr>
            <a:t>муниципального образования муниципальный округ №7</a:t>
          </a:r>
          <a:endParaRPr lang="ru-RU" sz="3200" kern="1200" dirty="0">
            <a:latin typeface="Times New Roman" panose="02020603050405020304" pitchFamily="18" charset="0"/>
            <a:cs typeface="Times New Roman" panose="02020603050405020304" pitchFamily="18" charset="0"/>
          </a:endParaRPr>
        </a:p>
      </dsp:txBody>
      <dsp:txXfrm>
        <a:off x="1440189" y="0"/>
        <a:ext cx="6814197" cy="410445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144CD66-4F37-49F1-9E2E-EB25649E4B3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a:extLst>
              <a:ext uri="{FF2B5EF4-FFF2-40B4-BE49-F238E27FC236}">
                <a16:creationId xmlns:a16="http://schemas.microsoft.com/office/drawing/2014/main" id="{15B9B92A-4DB7-446B-B6F4-83DF8023BE52}"/>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0AEC245-5B94-E540-850A-0BEE9349ADF6}" type="datetimeFigureOut">
              <a:rPr lang="ru-RU"/>
              <a:pPr>
                <a:defRPr/>
              </a:pPr>
              <a:t>10.11.2025</a:t>
            </a:fld>
            <a:endParaRPr lang="ru-RU"/>
          </a:p>
        </p:txBody>
      </p:sp>
      <p:sp>
        <p:nvSpPr>
          <p:cNvPr id="4" name="Образ слайда 3">
            <a:extLst>
              <a:ext uri="{FF2B5EF4-FFF2-40B4-BE49-F238E27FC236}">
                <a16:creationId xmlns:a16="http://schemas.microsoft.com/office/drawing/2014/main" id="{D1D4DBCD-1049-4FC0-B514-20B028ABC49E}"/>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E9D1CE94-45E6-4B59-ABC4-FACE31A2AFE6}"/>
              </a:ext>
            </a:extLst>
          </p:cNvPr>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E918628C-C212-44B7-A4E4-15F0FF97B2FB}"/>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a:extLst>
              <a:ext uri="{FF2B5EF4-FFF2-40B4-BE49-F238E27FC236}">
                <a16:creationId xmlns:a16="http://schemas.microsoft.com/office/drawing/2014/main" id="{BDEF8836-C479-4936-A8AC-0EFD3729032C}"/>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Times New Roman" panose="02020603050405020304" pitchFamily="18" charset="0"/>
              </a:defRPr>
            </a:lvl1pPr>
          </a:lstStyle>
          <a:p>
            <a:fld id="{AFA265DB-13E7-A24F-B3E3-944A074BE7A0}" type="slidenum">
              <a:rPr lang="ru-RU" altLang="ru-RU"/>
              <a:pPr/>
              <a:t>‹#›</a:t>
            </a:fld>
            <a:endParaRPr lang="ru-RU" altLang="ru-RU"/>
          </a:p>
        </p:txBody>
      </p:sp>
    </p:spTree>
    <p:extLst>
      <p:ext uri="{BB962C8B-B14F-4D97-AF65-F5344CB8AC3E}">
        <p14:creationId xmlns:p14="http://schemas.microsoft.com/office/powerpoint/2010/main" val="15306468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a:extLst>
              <a:ext uri="{FF2B5EF4-FFF2-40B4-BE49-F238E27FC236}">
                <a16:creationId xmlns:a16="http://schemas.microsoft.com/office/drawing/2014/main" id="{109828E0-C8AB-E8AE-7F1E-C195EA28F4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a:extLst>
              <a:ext uri="{FF2B5EF4-FFF2-40B4-BE49-F238E27FC236}">
                <a16:creationId xmlns:a16="http://schemas.microsoft.com/office/drawing/2014/main" id="{2371CB44-554B-8B96-08A1-34B412BC4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z="1400">
                <a:latin typeface="Times New Roman" panose="02020603050405020304" pitchFamily="18" charset="0"/>
                <a:cs typeface="Times New Roman" panose="02020603050405020304" pitchFamily="18" charset="0"/>
              </a:rPr>
              <a:t>Проект бюджета муниципального образования муниципальный округ № 7 на 2017 год подготовлен на основе Прогноза социально-экономического развития муниципального образования муниципальный округ №7 на 2017 год и на период до 2019 года.</a:t>
            </a:r>
          </a:p>
        </p:txBody>
      </p:sp>
      <p:sp>
        <p:nvSpPr>
          <p:cNvPr id="10244" name="Номер слайда 3">
            <a:extLst>
              <a:ext uri="{FF2B5EF4-FFF2-40B4-BE49-F238E27FC236}">
                <a16:creationId xmlns:a16="http://schemas.microsoft.com/office/drawing/2014/main" id="{F3A26466-F314-7F4F-B15F-1AD9207D2E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A5AD19-ACD7-604D-8196-88D985443883}" type="slidenum">
              <a:rPr lang="ru-RU" altLang="ru-RU">
                <a:latin typeface="Calibri" panose="020F0502020204030204" pitchFamily="34" charset="0"/>
                <a:cs typeface="Times New Roman" panose="02020603050405020304" pitchFamily="18" charset="0"/>
              </a:rPr>
              <a:pPr/>
              <a:t>3</a:t>
            </a:fld>
            <a:endParaRPr lang="ru-RU" altLang="ru-RU">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867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a:extLst>
              <a:ext uri="{FF2B5EF4-FFF2-40B4-BE49-F238E27FC236}">
                <a16:creationId xmlns:a16="http://schemas.microsoft.com/office/drawing/2014/main" id="{F7657401-ADEB-DE93-3F3D-4F3EC1E2B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a:extLst>
              <a:ext uri="{FF2B5EF4-FFF2-40B4-BE49-F238E27FC236}">
                <a16:creationId xmlns:a16="http://schemas.microsoft.com/office/drawing/2014/main" id="{8009A38A-62A0-B7BC-AB52-059745BF4E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z="1400">
                <a:latin typeface="Times New Roman" panose="02020603050405020304" pitchFamily="18" charset="0"/>
                <a:cs typeface="Times New Roman" panose="02020603050405020304" pitchFamily="18" charset="0"/>
              </a:rPr>
              <a:t>Проект бюджета муниципального образования муниципальный округ № 7 на 2017 год подготовлен на основе Прогноза социально-экономического развития муниципального образования муниципальный округ №7 на 2017 год и на период до 2019 года.</a:t>
            </a:r>
          </a:p>
        </p:txBody>
      </p:sp>
      <p:sp>
        <p:nvSpPr>
          <p:cNvPr id="14340" name="Номер слайда 3">
            <a:extLst>
              <a:ext uri="{FF2B5EF4-FFF2-40B4-BE49-F238E27FC236}">
                <a16:creationId xmlns:a16="http://schemas.microsoft.com/office/drawing/2014/main" id="{F38817A8-CF5D-40C8-FB97-138BE789BC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B88901-06FE-4944-BCBE-BEA4CFBAD942}" type="slidenum">
              <a:rPr lang="ru-RU" altLang="ru-RU">
                <a:latin typeface="Calibri" panose="020F0502020204030204" pitchFamily="34" charset="0"/>
                <a:cs typeface="Times New Roman" panose="02020603050405020304" pitchFamily="18" charset="0"/>
              </a:rPr>
              <a:pPr/>
              <a:t>4</a:t>
            </a:fld>
            <a:endParaRPr lang="ru-RU" altLang="ru-RU">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961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FA265DB-13E7-A24F-B3E3-944A074BE7A0}" type="slidenum">
              <a:rPr lang="ru-RU" altLang="ru-RU" smtClean="0"/>
              <a:pPr/>
              <a:t>9</a:t>
            </a:fld>
            <a:endParaRPr lang="ru-RU" altLang="ru-RU"/>
          </a:p>
        </p:txBody>
      </p:sp>
    </p:spTree>
    <p:extLst>
      <p:ext uri="{BB962C8B-B14F-4D97-AF65-F5344CB8AC3E}">
        <p14:creationId xmlns:p14="http://schemas.microsoft.com/office/powerpoint/2010/main" val="335273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a:extLst>
              <a:ext uri="{FF2B5EF4-FFF2-40B4-BE49-F238E27FC236}">
                <a16:creationId xmlns:a16="http://schemas.microsoft.com/office/drawing/2014/main" id="{F44AE4CA-675A-D10A-F6ED-B30D3E2275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a:extLst>
              <a:ext uri="{FF2B5EF4-FFF2-40B4-BE49-F238E27FC236}">
                <a16:creationId xmlns:a16="http://schemas.microsoft.com/office/drawing/2014/main" id="{65B03391-8999-EB57-8D28-B459B29BA3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49156" name="Номер слайда 3">
            <a:extLst>
              <a:ext uri="{FF2B5EF4-FFF2-40B4-BE49-F238E27FC236}">
                <a16:creationId xmlns:a16="http://schemas.microsoft.com/office/drawing/2014/main" id="{C4A344B2-A285-4CBF-F226-5DAE73BBE0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40900F-80BA-B84E-9553-F83E5F5D5752}" type="slidenum">
              <a:rPr lang="ru-RU" altLang="ru-RU">
                <a:latin typeface="Calibri" panose="020F0502020204030204" pitchFamily="34" charset="0"/>
                <a:cs typeface="Times New Roman" panose="02020603050405020304" pitchFamily="18" charset="0"/>
              </a:rPr>
              <a:pPr/>
              <a:t>32</a:t>
            </a:fld>
            <a:endParaRPr lang="ru-RU" altLang="ru-RU">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5419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342485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139587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95C617E9-A686-BF49-B903-2168F4A59C20}" type="slidenum">
              <a:rPr lang="ru-RU" altLang="ru-RU" smtClean="0"/>
              <a:pPr/>
              <a:t>‹#›</a:t>
            </a:fld>
            <a:endParaRPr lang="ru-RU" alt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2181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2681391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5C617E9-A686-BF49-B903-2168F4A59C20}" type="slidenum">
              <a:rPr lang="ru-RU" altLang="ru-RU" smtClean="0"/>
              <a:pPr/>
              <a:t>‹#›</a:t>
            </a:fld>
            <a:endParaRPr lang="ru-RU" alt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4690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102591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2710694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340812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883" y="4371975"/>
            <a:ext cx="6511925" cy="1143000"/>
          </a:xfrm>
        </p:spPr>
        <p:txBody>
          <a:bodyPr/>
          <a:lstStyle/>
          <a:p>
            <a:r>
              <a:rPr lang="ru-RU"/>
              <a:t>Образец заголовка</a:t>
            </a:r>
          </a:p>
        </p:txBody>
      </p:sp>
      <p:sp>
        <p:nvSpPr>
          <p:cNvPr id="3" name="Таблица 2"/>
          <p:cNvSpPr>
            <a:spLocks noGrp="1"/>
          </p:cNvSpPr>
          <p:nvPr>
            <p:ph type="tbl" idx="1"/>
          </p:nvPr>
        </p:nvSpPr>
        <p:spPr>
          <a:xfrm>
            <a:off x="1143000" y="731838"/>
            <a:ext cx="6400800" cy="3475037"/>
          </a:xfrm>
        </p:spPr>
        <p:txBody>
          <a:bodyPr rtlCol="0">
            <a:normAutofit/>
          </a:bodyPr>
          <a:lstStyle/>
          <a:p>
            <a:pPr lvl="0"/>
            <a:endParaRPr lang="ru-RU" noProof="0"/>
          </a:p>
        </p:txBody>
      </p:sp>
      <p:sp>
        <p:nvSpPr>
          <p:cNvPr id="4" name="Дата 26">
            <a:extLst>
              <a:ext uri="{FF2B5EF4-FFF2-40B4-BE49-F238E27FC236}">
                <a16:creationId xmlns:a16="http://schemas.microsoft.com/office/drawing/2014/main" id="{D6194BC2-8D7B-0B17-59FB-8ABD584A89B4}"/>
              </a:ext>
            </a:extLst>
          </p:cNvPr>
          <p:cNvSpPr>
            <a:spLocks noGrp="1"/>
          </p:cNvSpPr>
          <p:nvPr>
            <p:ph type="dt" sz="half" idx="10"/>
          </p:nvPr>
        </p:nvSpPr>
        <p:spPr/>
        <p:txBody>
          <a:bodyPr/>
          <a:lstStyle>
            <a:lvl1pPr>
              <a:defRPr/>
            </a:lvl1pPr>
          </a:lstStyle>
          <a:p>
            <a:pPr>
              <a:defRPr/>
            </a:pPr>
            <a:fld id="{29901AEB-E89C-1B40-99D3-C1D99E14A4DD}" type="datetimeFigureOut">
              <a:rPr lang="ru-RU"/>
              <a:pPr>
                <a:defRPr/>
              </a:pPr>
              <a:t>10.11.2025</a:t>
            </a:fld>
            <a:endParaRPr lang="ru-RU" dirty="0"/>
          </a:p>
        </p:txBody>
      </p:sp>
      <p:sp>
        <p:nvSpPr>
          <p:cNvPr id="5" name="Нижний колонтитул 3">
            <a:extLst>
              <a:ext uri="{FF2B5EF4-FFF2-40B4-BE49-F238E27FC236}">
                <a16:creationId xmlns:a16="http://schemas.microsoft.com/office/drawing/2014/main" id="{B3C82762-9F57-A080-C0AD-24EC2195F087}"/>
              </a:ext>
            </a:extLst>
          </p:cNvPr>
          <p:cNvSpPr>
            <a:spLocks noGrp="1"/>
          </p:cNvSpPr>
          <p:nvPr>
            <p:ph type="ftr" sz="quarter" idx="11"/>
          </p:nvPr>
        </p:nvSpPr>
        <p:spPr/>
        <p:txBody>
          <a:bodyPr/>
          <a:lstStyle>
            <a:lvl1pPr>
              <a:defRPr/>
            </a:lvl1pPr>
          </a:lstStyle>
          <a:p>
            <a:pPr>
              <a:defRPr/>
            </a:pPr>
            <a:endParaRPr lang="ru-RU"/>
          </a:p>
        </p:txBody>
      </p:sp>
      <p:sp>
        <p:nvSpPr>
          <p:cNvPr id="6" name="Номер слайда 15">
            <a:extLst>
              <a:ext uri="{FF2B5EF4-FFF2-40B4-BE49-F238E27FC236}">
                <a16:creationId xmlns:a16="http://schemas.microsoft.com/office/drawing/2014/main" id="{0A618345-3175-F4E2-54B4-BE8D6D8F4A0A}"/>
              </a:ext>
            </a:extLst>
          </p:cNvPr>
          <p:cNvSpPr>
            <a:spLocks noGrp="1"/>
          </p:cNvSpPr>
          <p:nvPr>
            <p:ph type="sldNum" sz="quarter" idx="12"/>
          </p:nvPr>
        </p:nvSpPr>
        <p:spPr/>
        <p:txBody>
          <a:bodyPr/>
          <a:lstStyle>
            <a:lvl1pPr>
              <a:defRPr/>
            </a:lvl1pPr>
          </a:lstStyle>
          <a:p>
            <a:fld id="{D10A74BB-3AA8-454D-8822-1A0A1462C7E2}" type="slidenum">
              <a:rPr lang="ru-RU" altLang="ru-RU"/>
              <a:pPr/>
              <a:t>‹#›</a:t>
            </a:fld>
            <a:endParaRPr lang="ru-RU" altLang="ru-RU"/>
          </a:p>
        </p:txBody>
      </p:sp>
    </p:spTree>
    <p:extLst>
      <p:ext uri="{BB962C8B-B14F-4D97-AF65-F5344CB8AC3E}">
        <p14:creationId xmlns:p14="http://schemas.microsoft.com/office/powerpoint/2010/main" val="278796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279678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244863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76618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8" name="Footer Placeholder 7"/>
          <p:cNvSpPr>
            <a:spLocks noGrp="1"/>
          </p:cNvSpPr>
          <p:nvPr>
            <p:ph type="ftr" sz="quarter" idx="11"/>
          </p:nvPr>
        </p:nvSpPr>
        <p:spPr/>
        <p:txBody>
          <a:bodyPr/>
          <a:lstStyle/>
          <a:p>
            <a:pPr>
              <a:defRPr/>
            </a:pPr>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655239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4" name="Footer Placeholder 3"/>
          <p:cNvSpPr>
            <a:spLocks noGrp="1"/>
          </p:cNvSpPr>
          <p:nvPr>
            <p:ph type="ftr" sz="quarter" idx="11"/>
          </p:nvPr>
        </p:nvSpPr>
        <p:spPr/>
        <p:txBody>
          <a:bodyPr/>
          <a:lstStyle/>
          <a:p>
            <a:pPr>
              <a:defRPr/>
            </a:pPr>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233685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3" name="Footer Placeholder 2"/>
          <p:cNvSpPr>
            <a:spLocks noGrp="1"/>
          </p:cNvSpPr>
          <p:nvPr>
            <p:ph type="ftr" sz="quarter" idx="11"/>
          </p:nvPr>
        </p:nvSpPr>
        <p:spPr/>
        <p:txBody>
          <a:bodyPr/>
          <a:lstStyle/>
          <a:p>
            <a:pPr>
              <a:defRPr/>
            </a:pPr>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153274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104240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6D44D072-A68B-384A-BCEC-9246A63A5197}" type="datetimeFigureOut">
              <a:rPr lang="ru-RU" smtClean="0"/>
              <a:pPr>
                <a:defRPr/>
              </a:pPr>
              <a:t>10.11.2025</a:t>
            </a:fld>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270545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D44D072-A68B-384A-BCEC-9246A63A5197}" type="datetimeFigureOut">
              <a:rPr lang="ru-RU" smtClean="0"/>
              <a:pPr>
                <a:defRPr/>
              </a:pPr>
              <a:t>10.11.2025</a:t>
            </a:fld>
            <a:endParaRPr lang="ru-RU"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95C617E9-A686-BF49-B903-2168F4A59C20}" type="slidenum">
              <a:rPr lang="ru-RU" altLang="ru-RU" smtClean="0"/>
              <a:pPr/>
              <a:t>‹#›</a:t>
            </a:fld>
            <a:endParaRPr lang="ru-RU" altLang="ru-RU"/>
          </a:p>
        </p:txBody>
      </p:sp>
    </p:spTree>
    <p:extLst>
      <p:ext uri="{BB962C8B-B14F-4D97-AF65-F5344CB8AC3E}">
        <p14:creationId xmlns:p14="http://schemas.microsoft.com/office/powerpoint/2010/main" val="3662786315"/>
      </p:ext>
    </p:extLst>
  </p:cSld>
  <p:clrMap bg1="lt1" tx1="dk1" bg2="lt2" tx2="dk2" accent1="accent1" accent2="accent2" accent3="accent3" accent4="accent4" accent5="accent5" accent6="accent6" hlink="hlink" folHlink="folHlink"/>
  <p:sldLayoutIdLst>
    <p:sldLayoutId id="2147485225" r:id="rId1"/>
    <p:sldLayoutId id="2147485226" r:id="rId2"/>
    <p:sldLayoutId id="2147485227" r:id="rId3"/>
    <p:sldLayoutId id="2147485228" r:id="rId4"/>
    <p:sldLayoutId id="2147485229" r:id="rId5"/>
    <p:sldLayoutId id="2147485230" r:id="rId6"/>
    <p:sldLayoutId id="2147485231" r:id="rId7"/>
    <p:sldLayoutId id="2147485232" r:id="rId8"/>
    <p:sldLayoutId id="2147485233" r:id="rId9"/>
    <p:sldLayoutId id="2147485234" r:id="rId10"/>
    <p:sldLayoutId id="2147485235" r:id="rId11"/>
    <p:sldLayoutId id="2147485236" r:id="rId12"/>
    <p:sldLayoutId id="2147485237" r:id="rId13"/>
    <p:sldLayoutId id="2147485238" r:id="rId14"/>
    <p:sldLayoutId id="2147485239" r:id="rId15"/>
    <p:sldLayoutId id="2147485240" r:id="rId16"/>
    <p:sldLayoutId id="2147485241"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9.xml"/><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2FCDEDFF-C319-4A1B-A06B-1DDCA4DE17F5}"/>
              </a:ext>
            </a:extLst>
          </p:cNvPr>
          <p:cNvSpPr>
            <a:spLocks noGrp="1"/>
          </p:cNvSpPr>
          <p:nvPr>
            <p:ph type="ctrTitle"/>
          </p:nvPr>
        </p:nvSpPr>
        <p:spPr>
          <a:xfrm>
            <a:off x="323528" y="3140968"/>
            <a:ext cx="8280920" cy="4176464"/>
          </a:xfrm>
        </p:spPr>
        <p:txBody>
          <a:bodyPr wrap="square" numCol="1" compatLnSpc="1">
            <a:prstTxWarp prst="textNoShape">
              <a:avLst/>
            </a:prstTxWarp>
            <a:noAutofit/>
          </a:bodyPr>
          <a:lstStyle/>
          <a:p>
            <a:pPr algn="ctr">
              <a:buClr>
                <a:srgbClr val="3C536F"/>
              </a:buClr>
              <a:defRPr/>
            </a:pPr>
            <a:br>
              <a:rPr lang="ru-RU" altLang="ru-RU" sz="2000" cap="none" dirty="0">
                <a:latin typeface="Century" panose="02040604050505020304" pitchFamily="18" charset="0"/>
                <a:cs typeface="Times New Roman" pitchFamily="18" charset="0"/>
              </a:rPr>
            </a:br>
            <a:br>
              <a:rPr lang="ru-RU" altLang="ru-RU" sz="2000" cap="none" dirty="0">
                <a:latin typeface="Century" panose="02040604050505020304" pitchFamily="18" charset="0"/>
                <a:cs typeface="Times New Roman" pitchFamily="18" charset="0"/>
              </a:rPr>
            </a:br>
            <a:br>
              <a:rPr lang="ru-RU" altLang="ru-RU" sz="2000" cap="none" dirty="0">
                <a:latin typeface="Century" panose="02040604050505020304" pitchFamily="18" charset="0"/>
                <a:cs typeface="Times New Roman" pitchFamily="18" charset="0"/>
              </a:rPr>
            </a:br>
            <a:br>
              <a:rPr lang="ru-RU" altLang="ru-RU" sz="2000" cap="none" dirty="0">
                <a:latin typeface="Century" panose="02040604050505020304" pitchFamily="18" charset="0"/>
                <a:cs typeface="Times New Roman" pitchFamily="18" charset="0"/>
              </a:rPr>
            </a:br>
            <a:br>
              <a:rPr lang="ru-RU" altLang="ru-RU" sz="2000" cap="none" dirty="0">
                <a:latin typeface="Century" panose="02040604050505020304" pitchFamily="18" charset="0"/>
                <a:cs typeface="Times New Roman" pitchFamily="18" charset="0"/>
              </a:rPr>
            </a:br>
            <a:br>
              <a:rPr lang="ru-RU" altLang="ru-RU" sz="2000" cap="none" dirty="0">
                <a:latin typeface="Century" panose="02040604050505020304" pitchFamily="18" charset="0"/>
                <a:cs typeface="Times New Roman" pitchFamily="18" charset="0"/>
              </a:rPr>
            </a:br>
            <a:br>
              <a:rPr lang="ru-RU" altLang="ru-RU" sz="2000" cap="none" dirty="0">
                <a:latin typeface="Century" panose="02040604050505020304" pitchFamily="18" charset="0"/>
                <a:cs typeface="Times New Roman" pitchFamily="18" charset="0"/>
              </a:rPr>
            </a:br>
            <a:br>
              <a:rPr lang="ru-RU" altLang="ru-RU" sz="2000" cap="none" dirty="0">
                <a:latin typeface="Century" panose="02040604050505020304" pitchFamily="18" charset="0"/>
                <a:cs typeface="Times New Roman" pitchFamily="18" charset="0"/>
              </a:rPr>
            </a:br>
            <a:r>
              <a:rPr lang="ru-RU" altLang="ru-RU" sz="2000" cap="none" dirty="0">
                <a:solidFill>
                  <a:srgbClr val="0000FF"/>
                </a:solidFill>
                <a:latin typeface="Century" panose="02040604050505020304" pitchFamily="18" charset="0"/>
                <a:cs typeface="Times New Roman" pitchFamily="18" charset="0"/>
              </a:rPr>
              <a:t>Внутригородское</a:t>
            </a:r>
            <a:r>
              <a:rPr lang="ru-RU" altLang="ru-RU" sz="2000" cap="none" dirty="0">
                <a:latin typeface="Century" panose="02040604050505020304" pitchFamily="18" charset="0"/>
                <a:cs typeface="Times New Roman" pitchFamily="18" charset="0"/>
              </a:rPr>
              <a:t> </a:t>
            </a:r>
            <a:r>
              <a:rPr lang="ru-RU" altLang="ru-RU" sz="2000" cap="none" dirty="0">
                <a:solidFill>
                  <a:srgbClr val="0000FF"/>
                </a:solidFill>
                <a:effectLst/>
                <a:latin typeface="Century" panose="02040604050505020304" pitchFamily="18" charset="0"/>
                <a:cs typeface="Times New Roman" panose="02020603050405020304" pitchFamily="18" charset="0"/>
              </a:rPr>
              <a:t>муниципальное образование  </a:t>
            </a:r>
            <a:br>
              <a:rPr lang="ru-RU" altLang="ru-RU" sz="2000" cap="none" dirty="0">
                <a:solidFill>
                  <a:srgbClr val="0000FF"/>
                </a:solidFill>
                <a:effectLst/>
                <a:latin typeface="Century" panose="02040604050505020304" pitchFamily="18" charset="0"/>
                <a:cs typeface="Times New Roman" panose="02020603050405020304" pitchFamily="18" charset="0"/>
              </a:rPr>
            </a:br>
            <a:r>
              <a:rPr lang="ru-RU" altLang="ru-RU" sz="2000" cap="none" dirty="0">
                <a:solidFill>
                  <a:srgbClr val="0000FF"/>
                </a:solidFill>
                <a:effectLst/>
                <a:latin typeface="Century" panose="02040604050505020304" pitchFamily="18" charset="0"/>
                <a:cs typeface="Times New Roman" panose="02020603050405020304" pitchFamily="18" charset="0"/>
              </a:rPr>
              <a:t>города федерального значения Санкт-Петербурга муниципальный округ №7</a:t>
            </a:r>
            <a:br>
              <a:rPr lang="ru-RU" altLang="ru-RU" sz="2000" cap="none" dirty="0">
                <a:solidFill>
                  <a:srgbClr val="0000FF"/>
                </a:solidFill>
                <a:effectLst/>
                <a:latin typeface="Century" panose="02040604050505020304" pitchFamily="18" charset="0"/>
                <a:cs typeface="Times New Roman" panose="02020603050405020304" pitchFamily="18" charset="0"/>
              </a:rPr>
            </a:br>
            <a:br>
              <a:rPr lang="ru-RU" altLang="ru-RU" sz="2000" dirty="0">
                <a:solidFill>
                  <a:srgbClr val="0000FF"/>
                </a:solidFill>
                <a:latin typeface="Century" panose="02040604050505020304" pitchFamily="18" charset="0"/>
                <a:cs typeface="Times New Roman" panose="02020603050405020304" pitchFamily="18" charset="0"/>
              </a:rPr>
            </a:br>
            <a:br>
              <a:rPr lang="ru-RU" altLang="ru-RU" sz="2000" b="1" cap="none" dirty="0">
                <a:solidFill>
                  <a:srgbClr val="0000FF"/>
                </a:solidFill>
                <a:effectLst/>
                <a:latin typeface="Century" panose="02040604050505020304" pitchFamily="18" charset="0"/>
                <a:cs typeface="Times New Roman" panose="02020603050405020304" pitchFamily="18" charset="0"/>
              </a:rPr>
            </a:br>
            <a:br>
              <a:rPr lang="ru-RU" altLang="ru-RU" sz="1600" b="0" cap="none" dirty="0">
                <a:solidFill>
                  <a:srgbClr val="0000FF"/>
                </a:solidFill>
                <a:effectLst/>
                <a:latin typeface="Century" panose="02040604050505020304" pitchFamily="18" charset="0"/>
                <a:cs typeface="Times New Roman" panose="02020603050405020304" pitchFamily="18" charset="0"/>
              </a:rPr>
            </a:br>
            <a:br>
              <a:rPr lang="ru-RU" altLang="ru-RU" sz="1600" b="0" cap="none" dirty="0">
                <a:solidFill>
                  <a:srgbClr val="0000FF"/>
                </a:solidFill>
                <a:effectLst/>
                <a:latin typeface="Century" panose="02040604050505020304" pitchFamily="18" charset="0"/>
                <a:cs typeface="Times New Roman" panose="02020603050405020304" pitchFamily="18" charset="0"/>
              </a:rPr>
            </a:br>
            <a:br>
              <a:rPr lang="ru-RU" altLang="ru-RU" sz="1600" dirty="0">
                <a:solidFill>
                  <a:srgbClr val="0000FF"/>
                </a:solidFill>
                <a:latin typeface="Century" panose="02040604050505020304" pitchFamily="18" charset="0"/>
                <a:cs typeface="Times New Roman" panose="02020603050405020304" pitchFamily="18" charset="0"/>
              </a:rPr>
            </a:br>
            <a:r>
              <a:rPr lang="ru-RU" altLang="ru-RU" sz="2400" b="1" dirty="0">
                <a:solidFill>
                  <a:srgbClr val="0000FF"/>
                </a:solidFill>
                <a:effectLst/>
                <a:latin typeface="Century" panose="02040604050505020304" pitchFamily="18" charset="0"/>
                <a:cs typeface="Times New Roman" pitchFamily="18" charset="0"/>
              </a:rPr>
              <a:t>П У Б Л И Ч Н Ы Е </a:t>
            </a:r>
            <a:br>
              <a:rPr lang="ru-RU" altLang="ru-RU" sz="2400" b="1" dirty="0">
                <a:solidFill>
                  <a:srgbClr val="0000FF"/>
                </a:solidFill>
                <a:effectLst/>
                <a:latin typeface="Century" panose="02040604050505020304" pitchFamily="18" charset="0"/>
                <a:cs typeface="Times New Roman" pitchFamily="18" charset="0"/>
              </a:rPr>
            </a:br>
            <a:r>
              <a:rPr lang="ru-RU" altLang="ru-RU" sz="2400" b="1" dirty="0">
                <a:solidFill>
                  <a:srgbClr val="0000FF"/>
                </a:solidFill>
                <a:effectLst/>
                <a:latin typeface="Century" panose="02040604050505020304" pitchFamily="18" charset="0"/>
                <a:cs typeface="Times New Roman" pitchFamily="18" charset="0"/>
              </a:rPr>
              <a:t>С Л У Ш А Н И Я  </a:t>
            </a:r>
            <a:br>
              <a:rPr lang="ru-RU" altLang="ru-RU" sz="2400" b="1" dirty="0">
                <a:solidFill>
                  <a:srgbClr val="0000FF"/>
                </a:solidFill>
                <a:effectLst/>
                <a:latin typeface="Century" panose="02040604050505020304" pitchFamily="18" charset="0"/>
                <a:cs typeface="Times New Roman" pitchFamily="18" charset="0"/>
              </a:rPr>
            </a:br>
            <a:r>
              <a:rPr lang="ru-RU" altLang="ru-RU" sz="2400" b="1" dirty="0">
                <a:solidFill>
                  <a:srgbClr val="0000FF"/>
                </a:solidFill>
                <a:latin typeface="Century" panose="02040604050505020304" pitchFamily="18" charset="0"/>
                <a:cs typeface="Times New Roman" pitchFamily="18" charset="0"/>
              </a:rPr>
              <a:t>по проекту бюджета</a:t>
            </a:r>
            <a:br>
              <a:rPr lang="ru-RU" altLang="ru-RU" sz="2400" b="1" dirty="0">
                <a:solidFill>
                  <a:srgbClr val="0000FF"/>
                </a:solidFill>
                <a:latin typeface="Century" panose="02040604050505020304" pitchFamily="18" charset="0"/>
                <a:cs typeface="Times New Roman" pitchFamily="18" charset="0"/>
              </a:rPr>
            </a:br>
            <a:r>
              <a:rPr lang="ru-RU" altLang="ru-RU" sz="2400" b="1" dirty="0">
                <a:solidFill>
                  <a:srgbClr val="0000FF"/>
                </a:solidFill>
                <a:latin typeface="Century" panose="02040604050505020304" pitchFamily="18" charset="0"/>
                <a:cs typeface="Times New Roman" pitchFamily="18" charset="0"/>
              </a:rPr>
              <a:t>2026-2028</a:t>
            </a:r>
            <a:br>
              <a:rPr lang="ru-RU" altLang="ru-RU" sz="2400" b="0" dirty="0">
                <a:solidFill>
                  <a:srgbClr val="0000FF"/>
                </a:solidFill>
                <a:effectLst/>
                <a:latin typeface="Century" panose="02040604050505020304" pitchFamily="18" charset="0"/>
                <a:cs typeface="Times New Roman" pitchFamily="18" charset="0"/>
              </a:rPr>
            </a:br>
            <a:r>
              <a:rPr lang="ru-RU" altLang="ru-RU" sz="2400" b="0" dirty="0">
                <a:solidFill>
                  <a:srgbClr val="0000FF"/>
                </a:solidFill>
                <a:effectLst/>
                <a:latin typeface="Century" panose="02040604050505020304" pitchFamily="18" charset="0"/>
                <a:cs typeface="Times New Roman" pitchFamily="18" charset="0"/>
              </a:rPr>
              <a:t>   </a:t>
            </a:r>
            <a:br>
              <a:rPr lang="ru-RU" altLang="ru-RU" sz="2400" b="0" dirty="0">
                <a:solidFill>
                  <a:srgbClr val="0000FF"/>
                </a:solidFill>
                <a:effectLst/>
                <a:latin typeface="Century" panose="02040604050505020304" pitchFamily="18" charset="0"/>
                <a:cs typeface="Times New Roman" pitchFamily="18" charset="0"/>
              </a:rPr>
            </a:br>
            <a:br>
              <a:rPr lang="ru-RU" altLang="ru-RU" sz="2400" dirty="0">
                <a:solidFill>
                  <a:srgbClr val="0000FF"/>
                </a:solidFill>
                <a:latin typeface="Century" panose="02040604050505020304" pitchFamily="18" charset="0"/>
                <a:cs typeface="Times New Roman" pitchFamily="18" charset="0"/>
              </a:rPr>
            </a:br>
            <a:br>
              <a:rPr lang="ru-RU" altLang="ru-RU" sz="2400" b="0" dirty="0">
                <a:solidFill>
                  <a:srgbClr val="0000FF"/>
                </a:solidFill>
                <a:effectLst/>
                <a:latin typeface="Century" panose="02040604050505020304" pitchFamily="18" charset="0"/>
                <a:cs typeface="Times New Roman" pitchFamily="18" charset="0"/>
              </a:rPr>
            </a:br>
            <a:r>
              <a:rPr lang="ru-RU" altLang="ru-RU" sz="2400" b="0" dirty="0">
                <a:solidFill>
                  <a:srgbClr val="0000FF"/>
                </a:solidFill>
                <a:effectLst/>
                <a:latin typeface="Century" panose="02040604050505020304" pitchFamily="18" charset="0"/>
                <a:cs typeface="Times New Roman" pitchFamily="18" charset="0"/>
              </a:rPr>
              <a:t>     </a:t>
            </a:r>
            <a:r>
              <a:rPr lang="ru-RU" altLang="ru-RU" sz="2000" b="1" dirty="0">
                <a:solidFill>
                  <a:schemeClr val="tx1"/>
                </a:solidFill>
                <a:effectLst/>
                <a:latin typeface="Century" panose="02040604050505020304" pitchFamily="18" charset="0"/>
                <a:cs typeface="Times New Roman" pitchFamily="18" charset="0"/>
              </a:rPr>
              <a:t>11 ноября 2025 года</a:t>
            </a:r>
            <a:br>
              <a:rPr lang="ru-RU" altLang="ru-RU" sz="1200" b="1" dirty="0">
                <a:solidFill>
                  <a:schemeClr val="tx1"/>
                </a:solidFill>
                <a:effectLst/>
                <a:latin typeface="Century" panose="02040604050505020304" pitchFamily="18" charset="0"/>
                <a:cs typeface="Times New Roman" pitchFamily="18" charset="0"/>
              </a:rPr>
            </a:br>
            <a:br>
              <a:rPr lang="ru-RU" altLang="ru-RU" sz="1200" b="1" dirty="0">
                <a:solidFill>
                  <a:schemeClr val="tx1"/>
                </a:solidFill>
                <a:effectLst/>
                <a:latin typeface="Century" panose="02040604050505020304" pitchFamily="18" charset="0"/>
                <a:cs typeface="Times New Roman" pitchFamily="18" charset="0"/>
              </a:rPr>
            </a:br>
            <a:r>
              <a:rPr lang="ru-RU" altLang="ru-RU" sz="1200" b="1" dirty="0">
                <a:solidFill>
                  <a:schemeClr val="tx1"/>
                </a:solidFill>
                <a:effectLst/>
                <a:latin typeface="Century" panose="02040604050505020304" pitchFamily="18" charset="0"/>
                <a:cs typeface="Times New Roman" pitchFamily="18" charset="0"/>
              </a:rPr>
              <a:t>     </a:t>
            </a:r>
            <a:r>
              <a:rPr lang="ru-RU" altLang="ru-RU" sz="2000" b="1" dirty="0">
                <a:solidFill>
                  <a:schemeClr val="tx1"/>
                </a:solidFill>
                <a:effectLst/>
                <a:latin typeface="Century" panose="02040604050505020304" pitchFamily="18" charset="0"/>
                <a:cs typeface="Times New Roman" pitchFamily="18" charset="0"/>
              </a:rPr>
              <a:t>17.00</a:t>
            </a:r>
            <a:br>
              <a:rPr lang="ru-RU" altLang="ru-RU" sz="2400" b="1" dirty="0">
                <a:solidFill>
                  <a:schemeClr val="tx1"/>
                </a:solidFill>
                <a:effectLst/>
                <a:latin typeface="Century" panose="02040604050505020304" pitchFamily="18" charset="0"/>
                <a:cs typeface="Times New Roman" pitchFamily="18" charset="0"/>
              </a:rPr>
            </a:br>
            <a:br>
              <a:rPr lang="ru-RU" altLang="ru-RU" sz="2400" b="0" cap="none" dirty="0">
                <a:solidFill>
                  <a:srgbClr val="0000FF"/>
                </a:solidFill>
                <a:effectLst/>
                <a:latin typeface="Century" panose="02040604050505020304" pitchFamily="18" charset="0"/>
                <a:cs typeface="Times New Roman" panose="02020603050405020304" pitchFamily="18" charset="0"/>
              </a:rPr>
            </a:br>
            <a:br>
              <a:rPr lang="ru-RU" altLang="ru-RU" sz="2800" cap="none" dirty="0">
                <a:solidFill>
                  <a:srgbClr val="0000FF"/>
                </a:solidFill>
                <a:effectLst>
                  <a:outerShdw blurRad="38100" dist="38100" dir="2700000" algn="tl">
                    <a:srgbClr val="C0C0C0"/>
                  </a:outerShdw>
                </a:effectLst>
                <a:latin typeface="Century" panose="02040604050505020304" pitchFamily="18" charset="0"/>
                <a:cs typeface="Times New Roman" pitchFamily="18" charset="0"/>
              </a:rPr>
            </a:br>
            <a:endParaRPr lang="ru-RU" altLang="ru-RU" sz="2800" cap="none" dirty="0">
              <a:solidFill>
                <a:srgbClr val="0000FF"/>
              </a:solidFill>
              <a:effectLst>
                <a:outerShdw blurRad="38100" dist="38100" dir="2700000" algn="tl">
                  <a:srgbClr val="C0C0C0"/>
                </a:outerShdw>
              </a:effectLst>
              <a:latin typeface="Century" panose="02040604050505020304" pitchFamily="18" charset="0"/>
              <a:cs typeface="Times New Roman" pitchFamily="18" charset="0"/>
            </a:endParaRPr>
          </a:p>
        </p:txBody>
      </p:sp>
      <p:pic>
        <p:nvPicPr>
          <p:cNvPr id="7171" name="Picture 4" descr="1 герб МО №7">
            <a:extLst>
              <a:ext uri="{FF2B5EF4-FFF2-40B4-BE49-F238E27FC236}">
                <a16:creationId xmlns:a16="http://schemas.microsoft.com/office/drawing/2014/main" id="{AD4387FF-850D-65C3-FA07-A7A0683799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9383" y1="49497" x2="11260" y2="58543"/>
                        <a14:foregroundMark x1="9920" y1="53518" x2="2145" y2="55779"/>
                        <a14:foregroundMark x1="6702" y1="53518" x2="0" y2="0"/>
                        <a14:foregroundMark x1="2145" y1="56281" x2="1340" y2="78894"/>
                        <a14:foregroundMark x1="1340" y1="78392" x2="40751" y2="91206"/>
                        <a14:foregroundMark x1="41287" y1="91206" x2="60858" y2="90955"/>
                        <a14:foregroundMark x1="60590" y1="90452" x2="99196" y2="78392"/>
                        <a14:foregroundMark x1="50670" y1="90452" x2="98391" y2="1759"/>
                        <a14:foregroundMark x1="87399" y1="13819" x2="804" y2="8543"/>
                        <a14:foregroundMark x1="28686" y1="12060" x2="43164" y2="38191"/>
                        <a14:foregroundMark x1="54960" y1="25126" x2="42091" y2="46482"/>
                        <a14:foregroundMark x1="66220" y1="33920" x2="42895" y2="47487"/>
                        <a14:foregroundMark x1="8311" y1="22864" x2="12601" y2="43719"/>
                        <a14:foregroundMark x1="10724" y1="10050" x2="42359" y2="24372"/>
                        <a14:foregroundMark x1="5898" y1="4271" x2="43164" y2="5528"/>
                        <a14:foregroundMark x1="33780" y1="9296" x2="58177" y2="4020"/>
                        <a14:foregroundMark x1="46381" y1="9799" x2="76139" y2="5276"/>
                        <a14:foregroundMark x1="99196" y1="25377" x2="98123" y2="251"/>
                        <a14:foregroundMark x1="97855" y1="1256" x2="536" y2="754"/>
                        <a14:foregroundMark x1="86327" y1="9045" x2="86327" y2="9045"/>
                        <a14:foregroundMark x1="86059" y1="7538" x2="52547" y2="28894"/>
                        <a14:foregroundMark x1="53619" y1="6281" x2="99196" y2="39698"/>
                        <a14:foregroundMark x1="64611" y1="26131" x2="89008" y2="14070"/>
                        <a14:foregroundMark x1="65952" y1="33920" x2="88472" y2="16834"/>
                        <a14:foregroundMark x1="65684" y1="27638" x2="35121" y2="15327"/>
                        <a14:foregroundMark x1="52547" y1="39447" x2="32440" y2="32915"/>
                        <a14:foregroundMark x1="48794" y1="40955" x2="59249" y2="57286"/>
                        <a14:foregroundMark x1="47721" y1="30151" x2="83646" y2="47487"/>
                        <a14:foregroundMark x1="53351" y1="31156" x2="65952" y2="52764"/>
                        <a14:foregroundMark x1="52279" y1="28141" x2="89544" y2="40955"/>
                        <a14:foregroundMark x1="86595" y1="39950" x2="96247" y2="11809"/>
                        <a14:foregroundMark x1="82306" y1="20352" x2="99732" y2="29146"/>
                        <a14:foregroundMark x1="49598" y1="62563" x2="17426" y2="85427"/>
                        <a14:foregroundMark x1="30027" y1="57789" x2="2145" y2="71859"/>
                        <a14:foregroundMark x1="29491" y1="65578" x2="9651" y2="81910"/>
                        <a14:foregroundMark x1="10724" y1="64070" x2="20912" y2="80653"/>
                        <a14:foregroundMark x1="40751" y1="91960" x2="44236" y2="92965"/>
                        <a14:foregroundMark x1="47453" y1="94472" x2="48257" y2="95980"/>
                        <a14:foregroundMark x1="55228" y1="503" x2="92761" y2="0"/>
                        <a14:foregroundMark x1="97855" y1="1256" x2="51206" y2="0"/>
                        <a14:backgroundMark x1="21448" y1="94221" x2="21448" y2="94221"/>
                      </a14:backgroundRemoval>
                    </a14:imgEffect>
                  </a14:imgLayer>
                </a14:imgProps>
              </a:ext>
              <a:ext uri="{28A0092B-C50C-407E-A947-70E740481C1C}">
                <a14:useLocalDpi xmlns:a14="http://schemas.microsoft.com/office/drawing/2010/main" val="0"/>
              </a:ext>
            </a:extLst>
          </a:blip>
          <a:srcRect/>
          <a:stretch>
            <a:fillRect/>
          </a:stretch>
        </p:blipFill>
        <p:spPr bwMode="auto">
          <a:xfrm>
            <a:off x="7550462" y="0"/>
            <a:ext cx="1593538" cy="17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DA8966-0228-49FE-B645-8673F2C71975}"/>
              </a:ext>
            </a:extLst>
          </p:cNvPr>
          <p:cNvSpPr>
            <a:spLocks noGrp="1"/>
          </p:cNvSpPr>
          <p:nvPr>
            <p:ph type="title"/>
          </p:nvPr>
        </p:nvSpPr>
        <p:spPr>
          <a:xfrm>
            <a:off x="899592" y="188640"/>
            <a:ext cx="7344816" cy="435075"/>
          </a:xfrm>
        </p:spPr>
        <p:txBody>
          <a:bodyPr>
            <a:noAutofit/>
          </a:bodyPr>
          <a:lstStyle/>
          <a:p>
            <a:pPr algn="ctr">
              <a:defRPr/>
            </a:pPr>
            <a:r>
              <a:rPr lang="ru-RU" sz="2400" b="1" dirty="0">
                <a:solidFill>
                  <a:srgbClr val="0000FF"/>
                </a:solidFill>
                <a:effectLst/>
                <a:latin typeface="Century" panose="02040604050505020304" pitchFamily="18" charset="0"/>
                <a:cs typeface="Times New Roman" panose="02020603050405020304" pitchFamily="18" charset="0"/>
              </a:rPr>
              <a:t>Муниципальная программа "Управление"</a:t>
            </a:r>
          </a:p>
        </p:txBody>
      </p:sp>
      <p:graphicFrame>
        <p:nvGraphicFramePr>
          <p:cNvPr id="5" name="Объект 4">
            <a:extLst>
              <a:ext uri="{FF2B5EF4-FFF2-40B4-BE49-F238E27FC236}">
                <a16:creationId xmlns:a16="http://schemas.microsoft.com/office/drawing/2014/main" id="{365E04F7-8151-8AD5-9BED-9B456C361D54}"/>
              </a:ext>
            </a:extLst>
          </p:cNvPr>
          <p:cNvGraphicFramePr>
            <a:graphicFrameLocks noGrp="1"/>
          </p:cNvGraphicFramePr>
          <p:nvPr>
            <p:ph idx="1"/>
            <p:extLst>
              <p:ext uri="{D42A27DB-BD31-4B8C-83A1-F6EECF244321}">
                <p14:modId xmlns:p14="http://schemas.microsoft.com/office/powerpoint/2010/main" val="399726947"/>
              </p:ext>
            </p:extLst>
          </p:nvPr>
        </p:nvGraphicFramePr>
        <p:xfrm>
          <a:off x="791369" y="701490"/>
          <a:ext cx="7561262" cy="5891205"/>
        </p:xfrm>
        <a:graphic>
          <a:graphicData uri="http://schemas.openxmlformats.org/drawingml/2006/table">
            <a:tbl>
              <a:tblPr/>
              <a:tblGrid>
                <a:gridCol w="3455987">
                  <a:extLst>
                    <a:ext uri="{9D8B030D-6E8A-4147-A177-3AD203B41FA5}">
                      <a16:colId xmlns:a16="http://schemas.microsoft.com/office/drawing/2014/main" val="3801243483"/>
                    </a:ext>
                  </a:extLst>
                </a:gridCol>
                <a:gridCol w="1474788">
                  <a:extLst>
                    <a:ext uri="{9D8B030D-6E8A-4147-A177-3AD203B41FA5}">
                      <a16:colId xmlns:a16="http://schemas.microsoft.com/office/drawing/2014/main" val="3475867740"/>
                    </a:ext>
                  </a:extLst>
                </a:gridCol>
                <a:gridCol w="1087437">
                  <a:extLst>
                    <a:ext uri="{9D8B030D-6E8A-4147-A177-3AD203B41FA5}">
                      <a16:colId xmlns:a16="http://schemas.microsoft.com/office/drawing/2014/main" val="1652339274"/>
                    </a:ext>
                  </a:extLst>
                </a:gridCol>
                <a:gridCol w="1543050">
                  <a:extLst>
                    <a:ext uri="{9D8B030D-6E8A-4147-A177-3AD203B41FA5}">
                      <a16:colId xmlns:a16="http://schemas.microsoft.com/office/drawing/2014/main" val="2703878188"/>
                    </a:ext>
                  </a:extLst>
                </a:gridCol>
              </a:tblGrid>
              <a:tr h="469900">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Наименование подпрограмм</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sng"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2026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926369975"/>
                  </a:ext>
                </a:extLst>
              </a:tr>
              <a:tr h="682625">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Формирование архивных фондов органов местного самоуправления, муниципальных предприятий и учреждений</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89,5</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2493847123"/>
                  </a:ext>
                </a:extLst>
              </a:tr>
              <a:tr h="0">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организация профессионального образования и дополнительного профессионального образования выборных должностных лиц местного самоуправления, членов выборных органов местного самоуправления, депутатов муниципальных советов муниципальных образований, муниципальных служащих и работников муниципальных учреждений, организация подготовки кадров для муниципальной службы в порядке, предусмотренном законодательством Российской Федерации об образовании и законодательством Российской Федерации о муниципальной службе</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45,0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45,0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45,0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extLst>
                  <a:ext uri="{0D108BD9-81ED-4DB2-BD59-A6C34878D82A}">
                    <a16:rowId xmlns:a16="http://schemas.microsoft.com/office/drawing/2014/main" val="3980380941"/>
                  </a:ext>
                </a:extLst>
              </a:tr>
              <a:tr h="630238">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содействие развитию малого бизнеса на территории муниципального образования</a:t>
                      </a:r>
                      <a:endParaRPr kumimoji="0" lang="ru-RU" altLang="ru-RU" sz="1100" b="1" i="0" u="none" strike="noStrike" cap="none" normalizeH="0" baseline="0" dirty="0">
                        <a:ln>
                          <a:noFill/>
                        </a:ln>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2134242629"/>
                  </a:ext>
                </a:extLst>
              </a:tr>
              <a:tr h="576263">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осуществление экологического просвещения, а также организация экологического воспитания и формирования экологической культуры в области обращения с твердыми коммунальными отходами</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50,0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50,0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extLst>
                  <a:ext uri="{0D108BD9-81ED-4DB2-BD59-A6C34878D82A}">
                    <a16:rowId xmlns:a16="http://schemas.microsoft.com/office/drawing/2014/main" val="1885339037"/>
                  </a:ext>
                </a:extLst>
              </a:tr>
              <a:tr h="387350">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rebuchet MS" panose="020B0703020202090204" pitchFamily="34" charset="0"/>
                          <a:cs typeface="Arial" panose="020B0604020202020204" pitchFamily="34" charset="0"/>
                        </a:rPr>
                        <a:t>ИТОГО:</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dirty="0">
                          <a:ln>
                            <a:noFill/>
                          </a:ln>
                          <a:solidFill>
                            <a:srgbClr val="000000"/>
                          </a:solidFill>
                          <a:effectLst/>
                          <a:latin typeface="Arial Black" panose="020B0A04020102020204" pitchFamily="34" charset="0"/>
                          <a:cs typeface="Arial" panose="020B0604020202020204" pitchFamily="34" charset="0"/>
                        </a:rPr>
                        <a:t>186,0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dirty="0">
                          <a:ln>
                            <a:noFill/>
                          </a:ln>
                          <a:solidFill>
                            <a:srgbClr val="000000"/>
                          </a:solidFill>
                          <a:effectLst/>
                          <a:latin typeface="Arial Black" panose="020B0A04020102020204" pitchFamily="34" charset="0"/>
                          <a:cs typeface="Arial" panose="020B0604020202020204" pitchFamily="34" charset="0"/>
                        </a:rPr>
                        <a:t>96,5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dirty="0">
                          <a:ln>
                            <a:noFill/>
                          </a:ln>
                          <a:solidFill>
                            <a:srgbClr val="000000"/>
                          </a:solidFill>
                          <a:effectLst/>
                          <a:latin typeface="Arial Black" panose="020B0A04020102020204" pitchFamily="34" charset="0"/>
                          <a:cs typeface="Arial" panose="020B0604020202020204" pitchFamily="34" charset="0"/>
                        </a:rPr>
                        <a:t>96,5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173192233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DA8966-0228-49FE-B645-8673F2C71975}"/>
              </a:ext>
            </a:extLst>
          </p:cNvPr>
          <p:cNvSpPr>
            <a:spLocks noGrp="1"/>
          </p:cNvSpPr>
          <p:nvPr>
            <p:ph type="title"/>
          </p:nvPr>
        </p:nvSpPr>
        <p:spPr>
          <a:xfrm>
            <a:off x="0" y="116632"/>
            <a:ext cx="9144000" cy="723107"/>
          </a:xfrm>
        </p:spPr>
        <p:txBody>
          <a:bodyPr>
            <a:noAutofit/>
          </a:bodyPr>
          <a:lstStyle/>
          <a:p>
            <a:pPr algn="ctr">
              <a:defRPr/>
            </a:pPr>
            <a:r>
              <a:rPr lang="ru-RU" sz="2400" b="1" dirty="0">
                <a:solidFill>
                  <a:srgbClr val="0000FF"/>
                </a:solidFill>
                <a:effectLst/>
                <a:latin typeface="Century" panose="02040604050505020304" pitchFamily="18" charset="0"/>
                <a:cs typeface="Times New Roman" panose="02020603050405020304" pitchFamily="18" charset="0"/>
              </a:rPr>
              <a:t>Муниципальная программа "Временное трудоустройство"</a:t>
            </a:r>
          </a:p>
        </p:txBody>
      </p:sp>
      <p:graphicFrame>
        <p:nvGraphicFramePr>
          <p:cNvPr id="5" name="Объект 4">
            <a:extLst>
              <a:ext uri="{FF2B5EF4-FFF2-40B4-BE49-F238E27FC236}">
                <a16:creationId xmlns:a16="http://schemas.microsoft.com/office/drawing/2014/main" id="{7424633B-2A32-4787-873C-82C4BA555AD9}"/>
              </a:ext>
            </a:extLst>
          </p:cNvPr>
          <p:cNvGraphicFramePr>
            <a:graphicFrameLocks noGrp="1"/>
          </p:cNvGraphicFramePr>
          <p:nvPr>
            <p:ph idx="1"/>
            <p:extLst>
              <p:ext uri="{D42A27DB-BD31-4B8C-83A1-F6EECF244321}">
                <p14:modId xmlns:p14="http://schemas.microsoft.com/office/powerpoint/2010/main" val="542390713"/>
              </p:ext>
            </p:extLst>
          </p:nvPr>
        </p:nvGraphicFramePr>
        <p:xfrm>
          <a:off x="647886" y="1340768"/>
          <a:ext cx="7848227" cy="2301743"/>
        </p:xfrm>
        <a:graphic>
          <a:graphicData uri="http://schemas.openxmlformats.org/drawingml/2006/table">
            <a:tbl>
              <a:tblPr firstRow="1" bandRow="1">
                <a:tableStyleId>{5C22544A-7EE6-4342-B048-85BDC9FD1C3A}</a:tableStyleId>
              </a:tblPr>
              <a:tblGrid>
                <a:gridCol w="3505033">
                  <a:extLst>
                    <a:ext uri="{9D8B030D-6E8A-4147-A177-3AD203B41FA5}">
                      <a16:colId xmlns:a16="http://schemas.microsoft.com/office/drawing/2014/main" val="3372903742"/>
                    </a:ext>
                  </a:extLst>
                </a:gridCol>
                <a:gridCol w="1559292">
                  <a:extLst>
                    <a:ext uri="{9D8B030D-6E8A-4147-A177-3AD203B41FA5}">
                      <a16:colId xmlns:a16="http://schemas.microsoft.com/office/drawing/2014/main" val="1205816931"/>
                    </a:ext>
                  </a:extLst>
                </a:gridCol>
                <a:gridCol w="1150893">
                  <a:extLst>
                    <a:ext uri="{9D8B030D-6E8A-4147-A177-3AD203B41FA5}">
                      <a16:colId xmlns:a16="http://schemas.microsoft.com/office/drawing/2014/main" val="1316325824"/>
                    </a:ext>
                  </a:extLst>
                </a:gridCol>
                <a:gridCol w="1633009">
                  <a:extLst>
                    <a:ext uri="{9D8B030D-6E8A-4147-A177-3AD203B41FA5}">
                      <a16:colId xmlns:a16="http://schemas.microsoft.com/office/drawing/2014/main" val="3962956591"/>
                    </a:ext>
                  </a:extLst>
                </a:gridCol>
              </a:tblGrid>
              <a:tr h="974980">
                <a:tc>
                  <a:txBody>
                    <a:bodyPr/>
                    <a:lstStyle/>
                    <a:p>
                      <a:pPr algn="ctr"/>
                      <a:r>
                        <a:rPr lang="ru-RU" sz="2000" dirty="0">
                          <a:latin typeface="Times New Roman" panose="02020603050405020304" pitchFamily="18" charset="0"/>
                          <a:cs typeface="Times New Roman" panose="02020603050405020304" pitchFamily="18" charset="0"/>
                        </a:rPr>
                        <a:t>Наименование подпрограмм</a:t>
                      </a:r>
                    </a:p>
                  </a:txBody>
                  <a:tcPr marL="91436" marR="91436" marT="45727" marB="45727"/>
                </a:tc>
                <a:tc>
                  <a:txBody>
                    <a:bodyPr/>
                    <a:lstStyle/>
                    <a:p>
                      <a:pPr algn="ctr"/>
                      <a:r>
                        <a:rPr lang="ru-RU" sz="2000" u="sng" dirty="0">
                          <a:latin typeface="Times New Roman" panose="02020603050405020304" pitchFamily="18" charset="0"/>
                          <a:cs typeface="Times New Roman" panose="02020603050405020304" pitchFamily="18" charset="0"/>
                        </a:rPr>
                        <a:t>2026 (тыс. руб.)</a:t>
                      </a:r>
                    </a:p>
                  </a:txBody>
                  <a:tcPr marL="91436" marR="91436" marT="45727" marB="45727"/>
                </a:tc>
                <a:tc>
                  <a:txBody>
                    <a:bodyPr/>
                    <a:lstStyle/>
                    <a:p>
                      <a:pPr algn="ctr"/>
                      <a:r>
                        <a:rPr lang="ru-RU" sz="2000" dirty="0">
                          <a:latin typeface="Times New Roman" panose="02020603050405020304" pitchFamily="18" charset="0"/>
                          <a:cs typeface="Times New Roman" panose="02020603050405020304" pitchFamily="18" charset="0"/>
                        </a:rPr>
                        <a:t>2027</a:t>
                      </a:r>
                    </a:p>
                    <a:p>
                      <a:pPr algn="ctr"/>
                      <a:r>
                        <a:rPr lang="ru-RU" sz="2000" dirty="0">
                          <a:latin typeface="Times New Roman" panose="02020603050405020304" pitchFamily="18" charset="0"/>
                          <a:cs typeface="Times New Roman" panose="02020603050405020304" pitchFamily="18" charset="0"/>
                        </a:rPr>
                        <a:t>(тыс. руб.)</a:t>
                      </a:r>
                    </a:p>
                  </a:txBody>
                  <a:tcPr marL="91436" marR="91436" marT="45727" marB="45727"/>
                </a:tc>
                <a:tc>
                  <a:txBody>
                    <a:bodyPr/>
                    <a:lstStyle/>
                    <a:p>
                      <a:pPr algn="ctr"/>
                      <a:r>
                        <a:rPr lang="ru-RU" sz="2000" dirty="0">
                          <a:latin typeface="Times New Roman" panose="02020603050405020304" pitchFamily="18" charset="0"/>
                          <a:cs typeface="Times New Roman" panose="02020603050405020304" pitchFamily="18" charset="0"/>
                        </a:rPr>
                        <a:t>2028</a:t>
                      </a:r>
                    </a:p>
                    <a:p>
                      <a:pPr algn="ctr"/>
                      <a:r>
                        <a:rPr lang="ru-RU" sz="2000" dirty="0">
                          <a:latin typeface="Times New Roman" panose="02020603050405020304" pitchFamily="18" charset="0"/>
                          <a:cs typeface="Times New Roman" panose="02020603050405020304" pitchFamily="18" charset="0"/>
                        </a:rPr>
                        <a:t> (тыс. руб.)</a:t>
                      </a:r>
                    </a:p>
                  </a:txBody>
                  <a:tcPr marL="91436" marR="91436" marT="45727" marB="45727"/>
                </a:tc>
                <a:extLst>
                  <a:ext uri="{0D108BD9-81ED-4DB2-BD59-A6C34878D82A}">
                    <a16:rowId xmlns:a16="http://schemas.microsoft.com/office/drawing/2014/main" val="3864822173"/>
                  </a:ext>
                </a:extLst>
              </a:tr>
              <a:tr h="1295889">
                <a:tc>
                  <a:txBody>
                    <a:body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rPr>
                        <a:t>Участие в организации и финансировании временного трудоустройства несовершеннолетних в возрасте от 14 до 18 лет в свободное от учебы время</a:t>
                      </a:r>
                    </a:p>
                  </a:txBody>
                  <a:tcPr marL="91446" marR="91446" marT="45725" marB="45725" anchor="ctr" horzOverflow="overflow"/>
                </a:tc>
                <a:tc>
                  <a:txBody>
                    <a:body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2500" b="1" i="0" u="none" strike="noStrike" cap="none" normalizeH="0" baseline="0" dirty="0">
                          <a:ln>
                            <a:noFill/>
                          </a:ln>
                          <a:solidFill>
                            <a:schemeClr val="tx1"/>
                          </a:solidFill>
                          <a:effectLst/>
                          <a:latin typeface="Times New Roman" panose="02020603050405020304" pitchFamily="18" charset="0"/>
                        </a:rPr>
                        <a:t>300,0</a:t>
                      </a:r>
                    </a:p>
                  </a:txBody>
                  <a:tcPr marL="91446" marR="91446" marT="45725" marB="45725" anchor="ctr" horzOverflow="overflow"/>
                </a:tc>
                <a:tc>
                  <a:txBody>
                    <a:body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2500" b="1" i="0" u="none" strike="noStrike" cap="none" normalizeH="0" baseline="0" dirty="0">
                          <a:ln>
                            <a:noFill/>
                          </a:ln>
                          <a:solidFill>
                            <a:schemeClr val="tx1"/>
                          </a:solidFill>
                          <a:effectLst/>
                          <a:latin typeface="Times New Roman" panose="02020603050405020304" pitchFamily="18" charset="0"/>
                        </a:rPr>
                        <a:t>300,0</a:t>
                      </a:r>
                    </a:p>
                  </a:txBody>
                  <a:tcPr marL="91446" marR="91446" marT="45725" marB="45725" anchor="ctr" horzOverflow="overflow"/>
                </a:tc>
                <a:tc>
                  <a:txBody>
                    <a:body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2500" b="1" i="0" u="none" strike="noStrike" cap="none" normalizeH="0" baseline="0" dirty="0">
                          <a:ln>
                            <a:noFill/>
                          </a:ln>
                          <a:solidFill>
                            <a:schemeClr val="tx1"/>
                          </a:solidFill>
                          <a:effectLst/>
                          <a:latin typeface="Times New Roman" panose="02020603050405020304" pitchFamily="18" charset="0"/>
                        </a:rPr>
                        <a:t>300,0</a:t>
                      </a:r>
                    </a:p>
                  </a:txBody>
                  <a:tcPr marL="91446" marR="91446" marT="45725" marB="45725" anchor="ctr" horzOverflow="overflow"/>
                </a:tc>
                <a:extLst>
                  <a:ext uri="{0D108BD9-81ED-4DB2-BD59-A6C34878D82A}">
                    <a16:rowId xmlns:a16="http://schemas.microsoft.com/office/drawing/2014/main" val="2644359590"/>
                  </a:ext>
                </a:extLst>
              </a:tr>
            </a:tbl>
          </a:graphicData>
        </a:graphic>
      </p:graphicFrame>
      <p:pic>
        <p:nvPicPr>
          <p:cNvPr id="6" name="Рисунок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19672" y="3789039"/>
            <a:ext cx="2141484" cy="2852935"/>
          </a:xfrm>
          <a:prstGeom prst="rect">
            <a:avLst/>
          </a:prstGeom>
        </p:spPr>
      </p:pic>
      <p:pic>
        <p:nvPicPr>
          <p:cNvPr id="7" name="Рисунок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364088" y="3789039"/>
            <a:ext cx="2139702" cy="28529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5">
            <a:extLst>
              <a:ext uri="{FF2B5EF4-FFF2-40B4-BE49-F238E27FC236}">
                <a16:creationId xmlns:a16="http://schemas.microsoft.com/office/drawing/2014/main" id="{537B8F65-B531-4BD0-A5AE-B0948FE561CB}"/>
              </a:ext>
            </a:extLst>
          </p:cNvPr>
          <p:cNvSpPr txBox="1">
            <a:spLocks/>
          </p:cNvSpPr>
          <p:nvPr/>
        </p:nvSpPr>
        <p:spPr>
          <a:xfrm>
            <a:off x="972344" y="142746"/>
            <a:ext cx="7199312" cy="50365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fontAlgn="auto">
              <a:buFont typeface="Arial" panose="020B0604020202020204" pitchFamily="34" charset="0"/>
              <a:buNone/>
              <a:defRPr/>
            </a:pPr>
            <a:r>
              <a:rPr lang="ru-RU" altLang="ru-RU" sz="2400" b="1" dirty="0">
                <a:solidFill>
                  <a:srgbClr val="0000FF"/>
                </a:solidFill>
                <a:latin typeface="Century" panose="02040604050505020304" pitchFamily="18" charset="0"/>
                <a:cs typeface="Times New Roman" panose="02020603050405020304" pitchFamily="18" charset="0"/>
              </a:rPr>
              <a:t>Муниципальная программа "Благоустройство"</a:t>
            </a:r>
          </a:p>
        </p:txBody>
      </p:sp>
      <p:pic>
        <p:nvPicPr>
          <p:cNvPr id="6" name="Рисунок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528" y="1287505"/>
            <a:ext cx="2627784" cy="1970838"/>
          </a:xfrm>
          <a:prstGeom prst="rect">
            <a:avLst/>
          </a:prstGeom>
        </p:spPr>
      </p:pic>
      <p:pic>
        <p:nvPicPr>
          <p:cNvPr id="7" name="Рисунок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528" y="4061701"/>
            <a:ext cx="1923678" cy="2564904"/>
          </a:xfrm>
          <a:prstGeom prst="rect">
            <a:avLst/>
          </a:prstGeom>
        </p:spPr>
      </p:pic>
      <p:pic>
        <p:nvPicPr>
          <p:cNvPr id="8" name="Рисунок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40410" y="1124744"/>
            <a:ext cx="2283718" cy="2714546"/>
          </a:xfrm>
          <a:prstGeom prst="rect">
            <a:avLst/>
          </a:prstGeom>
        </p:spPr>
      </p:pic>
      <p:pic>
        <p:nvPicPr>
          <p:cNvPr id="9" name="Рисунок 8"/>
          <p:cNvPicPr>
            <a:picLocks noChangeAspect="1"/>
          </p:cNvPicPr>
          <p:nvPr/>
        </p:nvPicPr>
        <p:blipFill>
          <a:blip r:embed="rId5"/>
          <a:stretch>
            <a:fillRect/>
          </a:stretch>
        </p:blipFill>
        <p:spPr>
          <a:xfrm>
            <a:off x="2522370" y="4070643"/>
            <a:ext cx="1964754" cy="2564904"/>
          </a:xfrm>
          <a:prstGeom prst="rect">
            <a:avLst/>
          </a:prstGeom>
        </p:spPr>
      </p:pic>
      <p:pic>
        <p:nvPicPr>
          <p:cNvPr id="11" name="Рисунок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13226" y="1287505"/>
            <a:ext cx="2627784" cy="1970838"/>
          </a:xfrm>
          <a:prstGeom prst="rect">
            <a:avLst/>
          </a:prstGeom>
        </p:spPr>
      </p:pic>
      <p:pic>
        <p:nvPicPr>
          <p:cNvPr id="10" name="Рисунок 9"/>
          <p:cNvPicPr>
            <a:picLocks noChangeAspect="1"/>
          </p:cNvPicPr>
          <p:nvPr/>
        </p:nvPicPr>
        <p:blipFill>
          <a:blip r:embed="rId7"/>
          <a:stretch>
            <a:fillRect/>
          </a:stretch>
        </p:blipFill>
        <p:spPr>
          <a:xfrm>
            <a:off x="4877380" y="4061701"/>
            <a:ext cx="1923678" cy="2573846"/>
          </a:xfrm>
          <a:prstGeom prst="rect">
            <a:avLst/>
          </a:prstGeom>
        </p:spPr>
      </p:pic>
      <p:pic>
        <p:nvPicPr>
          <p:cNvPr id="12" name="Рисунок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17299" y="4061701"/>
            <a:ext cx="1723711" cy="1193134"/>
          </a:xfrm>
          <a:prstGeom prst="rect">
            <a:avLst/>
          </a:prstGeom>
        </p:spPr>
      </p:pic>
      <p:pic>
        <p:nvPicPr>
          <p:cNvPr id="13" name="Рисунок 1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17298" y="5445466"/>
            <a:ext cx="1723711" cy="11811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2">
            <a:extLst>
              <a:ext uri="{FF2B5EF4-FFF2-40B4-BE49-F238E27FC236}">
                <a16:creationId xmlns:a16="http://schemas.microsoft.com/office/drawing/2014/main" id="{CF395CB0-CF68-F63B-E566-64A08A7AD1DC}"/>
              </a:ext>
            </a:extLst>
          </p:cNvPr>
          <p:cNvSpPr txBox="1">
            <a:spLocks/>
          </p:cNvSpPr>
          <p:nvPr/>
        </p:nvSpPr>
        <p:spPr>
          <a:xfrm>
            <a:off x="830604" y="1124744"/>
            <a:ext cx="7488832" cy="333017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R="148590" indent="249555" algn="ctr" fontAlgn="auto">
              <a:tabLst>
                <a:tab pos="-380365" algn="l"/>
              </a:tabLst>
            </a:pPr>
            <a:r>
              <a:rPr lang="ru-RU" sz="1800" dirty="0">
                <a:solidFill>
                  <a:schemeClr val="tx1"/>
                </a:solidFill>
                <a:latin typeface="Century" panose="02040604050505020304" pitchFamily="18" charset="0"/>
                <a:ea typeface="Times New Roman" panose="02020603050405020304" pitchFamily="18" charset="0"/>
                <a:cs typeface="Times New Roman" panose="02020603050405020304" pitchFamily="18" charset="0"/>
              </a:rPr>
              <a:t>Количественные показатели и объемы по основным видам работ:</a:t>
            </a:r>
          </a:p>
          <a:p>
            <a:pPr fontAlgn="auto"/>
            <a:r>
              <a:rPr lang="ru-RU" sz="1800" dirty="0">
                <a:solidFill>
                  <a:schemeClr val="tx1"/>
                </a:solidFill>
                <a:latin typeface="Century" panose="02040604050505020304" pitchFamily="18" charset="0"/>
                <a:cs typeface="Times New Roman" panose="02020603050405020304" pitchFamily="18" charset="0"/>
              </a:rPr>
              <a:t>- Ремонт асфальтобетонного покрытия –</a:t>
            </a:r>
            <a:r>
              <a:rPr lang="ru-RU" sz="1800" b="1" dirty="0">
                <a:solidFill>
                  <a:schemeClr val="tx1"/>
                </a:solidFill>
                <a:latin typeface="Century" panose="02040604050505020304" pitchFamily="18" charset="0"/>
                <a:cs typeface="Times New Roman" panose="02020603050405020304" pitchFamily="18" charset="0"/>
              </a:rPr>
              <a:t>1190</a:t>
            </a:r>
            <a:r>
              <a:rPr lang="ru-RU" sz="1800" dirty="0">
                <a:solidFill>
                  <a:schemeClr val="tx1"/>
                </a:solidFill>
                <a:latin typeface="Century" panose="02040604050505020304" pitchFamily="18" charset="0"/>
                <a:cs typeface="Times New Roman" panose="02020603050405020304" pitchFamily="18" charset="0"/>
              </a:rPr>
              <a:t> </a:t>
            </a:r>
            <a:r>
              <a:rPr lang="ru-RU" sz="1800" dirty="0" err="1">
                <a:solidFill>
                  <a:schemeClr val="tx1"/>
                </a:solidFill>
                <a:latin typeface="Century" panose="02040604050505020304" pitchFamily="18" charset="0"/>
                <a:cs typeface="Times New Roman" panose="02020603050405020304" pitchFamily="18" charset="0"/>
              </a:rPr>
              <a:t>кв.м</a:t>
            </a:r>
            <a:r>
              <a:rPr lang="ru-RU" sz="1800" dirty="0">
                <a:solidFill>
                  <a:schemeClr val="tx1"/>
                </a:solidFill>
                <a:latin typeface="Century" panose="02040604050505020304" pitchFamily="18" charset="0"/>
                <a:cs typeface="Times New Roman" panose="02020603050405020304" pitchFamily="18" charset="0"/>
              </a:rPr>
              <a:t>. </a:t>
            </a:r>
          </a:p>
          <a:p>
            <a:pPr fontAlgn="auto"/>
            <a:r>
              <a:rPr lang="ru-RU" sz="1800" dirty="0">
                <a:solidFill>
                  <a:schemeClr val="tx1"/>
                </a:solidFill>
                <a:latin typeface="Century" panose="02040604050505020304" pitchFamily="18" charset="0"/>
                <a:cs typeface="Times New Roman" panose="02020603050405020304" pitchFamily="18" charset="0"/>
              </a:rPr>
              <a:t>- Ремонт, устройство мощения пешеходных дорожек, дворовой территории, зоны отдыха – </a:t>
            </a:r>
            <a:r>
              <a:rPr lang="ru-RU" sz="1800" b="1" dirty="0">
                <a:solidFill>
                  <a:schemeClr val="tx1"/>
                </a:solidFill>
                <a:latin typeface="Century" panose="02040604050505020304" pitchFamily="18" charset="0"/>
                <a:cs typeface="Times New Roman" panose="02020603050405020304" pitchFamily="18" charset="0"/>
              </a:rPr>
              <a:t>270</a:t>
            </a:r>
            <a:r>
              <a:rPr lang="ru-RU" sz="1800" dirty="0">
                <a:solidFill>
                  <a:schemeClr val="tx1"/>
                </a:solidFill>
                <a:latin typeface="Century" panose="02040604050505020304" pitchFamily="18" charset="0"/>
                <a:cs typeface="Times New Roman" panose="02020603050405020304" pitchFamily="18" charset="0"/>
              </a:rPr>
              <a:t> кв. м.</a:t>
            </a:r>
          </a:p>
          <a:p>
            <a:pPr fontAlgn="auto"/>
            <a:r>
              <a:rPr lang="ru-RU" sz="1800" dirty="0">
                <a:solidFill>
                  <a:schemeClr val="tx1"/>
                </a:solidFill>
                <a:latin typeface="Century" panose="02040604050505020304" pitchFamily="18" charset="0"/>
                <a:cs typeface="Times New Roman" panose="02020603050405020304" pitchFamily="18" charset="0"/>
              </a:rPr>
              <a:t>- Установка детского игрового и спортивного оборудования – </a:t>
            </a:r>
            <a:r>
              <a:rPr lang="ru-RU" sz="1800" b="1" dirty="0">
                <a:solidFill>
                  <a:schemeClr val="tx1"/>
                </a:solidFill>
                <a:latin typeface="Century" panose="02040604050505020304" pitchFamily="18" charset="0"/>
                <a:cs typeface="Times New Roman" panose="02020603050405020304" pitchFamily="18" charset="0"/>
              </a:rPr>
              <a:t>2</a:t>
            </a:r>
            <a:r>
              <a:rPr lang="ru-RU" sz="1800" dirty="0">
                <a:solidFill>
                  <a:schemeClr val="tx1"/>
                </a:solidFill>
                <a:latin typeface="Century" panose="02040604050505020304" pitchFamily="18" charset="0"/>
                <a:cs typeface="Times New Roman" panose="02020603050405020304" pitchFamily="18" charset="0"/>
              </a:rPr>
              <a:t> шт.</a:t>
            </a:r>
          </a:p>
          <a:p>
            <a:pPr fontAlgn="auto"/>
            <a:r>
              <a:rPr lang="ru-RU" sz="1800" dirty="0">
                <a:solidFill>
                  <a:schemeClr val="tx1"/>
                </a:solidFill>
                <a:latin typeface="Century" panose="02040604050505020304" pitchFamily="18" charset="0"/>
                <a:cs typeface="Times New Roman" panose="02020603050405020304" pitchFamily="18" charset="0"/>
              </a:rPr>
              <a:t>- Установка уличной мебели и малых архитектурных форм – </a:t>
            </a:r>
            <a:r>
              <a:rPr lang="ru-RU" sz="1800" b="1" dirty="0">
                <a:solidFill>
                  <a:schemeClr val="tx1"/>
                </a:solidFill>
                <a:latin typeface="Century" panose="02040604050505020304" pitchFamily="18" charset="0"/>
                <a:cs typeface="Times New Roman" panose="02020603050405020304" pitchFamily="18" charset="0"/>
              </a:rPr>
              <a:t>17</a:t>
            </a:r>
            <a:r>
              <a:rPr lang="ru-RU" sz="1800" dirty="0">
                <a:solidFill>
                  <a:schemeClr val="tx1"/>
                </a:solidFill>
                <a:latin typeface="Century" panose="02040604050505020304" pitchFamily="18" charset="0"/>
                <a:cs typeface="Times New Roman" panose="02020603050405020304" pitchFamily="18" charset="0"/>
              </a:rPr>
              <a:t> шт.</a:t>
            </a:r>
          </a:p>
          <a:p>
            <a:pPr fontAlgn="auto"/>
            <a:r>
              <a:rPr lang="ru-RU" sz="1800" dirty="0">
                <a:solidFill>
                  <a:schemeClr val="tx1"/>
                </a:solidFill>
                <a:latin typeface="Century" panose="02040604050505020304" pitchFamily="18" charset="0"/>
                <a:cs typeface="Times New Roman" panose="02020603050405020304" pitchFamily="18" charset="0"/>
              </a:rPr>
              <a:t>- Посадка деревьев, кустарников – </a:t>
            </a:r>
            <a:r>
              <a:rPr lang="ru-RU" sz="1800" b="1" dirty="0">
                <a:solidFill>
                  <a:schemeClr val="tx1"/>
                </a:solidFill>
                <a:latin typeface="Century" panose="02040604050505020304" pitchFamily="18" charset="0"/>
                <a:cs typeface="Times New Roman" panose="02020603050405020304" pitchFamily="18" charset="0"/>
              </a:rPr>
              <a:t>219</a:t>
            </a:r>
            <a:r>
              <a:rPr lang="ru-RU" sz="1800" dirty="0">
                <a:solidFill>
                  <a:schemeClr val="tx1"/>
                </a:solidFill>
                <a:latin typeface="Century" panose="02040604050505020304" pitchFamily="18" charset="0"/>
                <a:cs typeface="Times New Roman" panose="02020603050405020304" pitchFamily="18" charset="0"/>
              </a:rPr>
              <a:t> шт.</a:t>
            </a:r>
          </a:p>
          <a:p>
            <a:pPr fontAlgn="auto"/>
            <a:r>
              <a:rPr lang="ru-RU" sz="1800" dirty="0">
                <a:solidFill>
                  <a:schemeClr val="tx1"/>
                </a:solidFill>
                <a:latin typeface="Century" panose="02040604050505020304" pitchFamily="18" charset="0"/>
                <a:cs typeface="Times New Roman" panose="02020603050405020304" pitchFamily="18" charset="0"/>
              </a:rPr>
              <a:t>- Посадка цветочной рассады – </a:t>
            </a:r>
            <a:r>
              <a:rPr lang="ru-RU" sz="1800" b="1" dirty="0">
                <a:solidFill>
                  <a:schemeClr val="tx1"/>
                </a:solidFill>
                <a:latin typeface="Century" panose="02040604050505020304" pitchFamily="18" charset="0"/>
                <a:cs typeface="Times New Roman" panose="02020603050405020304" pitchFamily="18" charset="0"/>
              </a:rPr>
              <a:t>22 308 </a:t>
            </a:r>
            <a:r>
              <a:rPr lang="ru-RU" sz="1800" dirty="0">
                <a:solidFill>
                  <a:schemeClr val="tx1"/>
                </a:solidFill>
                <a:latin typeface="Century" panose="02040604050505020304" pitchFamily="18" charset="0"/>
                <a:cs typeface="Times New Roman" panose="02020603050405020304" pitchFamily="18" charset="0"/>
              </a:rPr>
              <a:t>шт.</a:t>
            </a:r>
          </a:p>
          <a:p>
            <a:pPr fontAlgn="auto"/>
            <a:r>
              <a:rPr lang="ru-RU" sz="1800" dirty="0">
                <a:solidFill>
                  <a:schemeClr val="tx1"/>
                </a:solidFill>
                <a:latin typeface="Century" panose="02040604050505020304" pitchFamily="18" charset="0"/>
                <a:cs typeface="Times New Roman" panose="02020603050405020304" pitchFamily="18" charset="0"/>
              </a:rPr>
              <a:t>- Ремонт (восстановление) газонов – </a:t>
            </a:r>
            <a:r>
              <a:rPr lang="ru-RU" sz="1800" b="1" dirty="0">
                <a:solidFill>
                  <a:schemeClr val="tx1"/>
                </a:solidFill>
                <a:latin typeface="Century" panose="02040604050505020304" pitchFamily="18" charset="0"/>
                <a:cs typeface="Times New Roman" panose="02020603050405020304" pitchFamily="18" charset="0"/>
              </a:rPr>
              <a:t>516,8</a:t>
            </a:r>
            <a:r>
              <a:rPr lang="ru-RU" sz="1800" dirty="0">
                <a:solidFill>
                  <a:schemeClr val="tx1"/>
                </a:solidFill>
                <a:latin typeface="Century" panose="02040604050505020304" pitchFamily="18" charset="0"/>
                <a:cs typeface="Times New Roman" panose="02020603050405020304" pitchFamily="18" charset="0"/>
              </a:rPr>
              <a:t> </a:t>
            </a:r>
            <a:r>
              <a:rPr lang="ru-RU" sz="1800" dirty="0" err="1">
                <a:solidFill>
                  <a:schemeClr val="tx1"/>
                </a:solidFill>
                <a:latin typeface="Century" panose="02040604050505020304" pitchFamily="18" charset="0"/>
                <a:cs typeface="Times New Roman" panose="02020603050405020304" pitchFamily="18" charset="0"/>
              </a:rPr>
              <a:t>кв.м</a:t>
            </a:r>
            <a:r>
              <a:rPr lang="ru-RU" sz="1800" dirty="0">
                <a:solidFill>
                  <a:schemeClr val="tx1"/>
                </a:solidFill>
                <a:latin typeface="Century" panose="02040604050505020304" pitchFamily="18" charset="0"/>
                <a:cs typeface="Times New Roman" panose="02020603050405020304" pitchFamily="18" charset="0"/>
              </a:rPr>
              <a:t>.</a:t>
            </a:r>
          </a:p>
          <a:p>
            <a:pPr fontAlgn="auto"/>
            <a:r>
              <a:rPr lang="ru-RU" sz="1800" dirty="0">
                <a:solidFill>
                  <a:schemeClr val="tx1"/>
                </a:solidFill>
                <a:latin typeface="Century" panose="02040604050505020304" pitchFamily="18" charset="0"/>
                <a:cs typeface="Times New Roman" panose="02020603050405020304" pitchFamily="18" charset="0"/>
              </a:rPr>
              <a:t>- Ремонт покрытий – </a:t>
            </a:r>
            <a:r>
              <a:rPr lang="ru-RU" sz="1800" b="1" dirty="0">
                <a:solidFill>
                  <a:schemeClr val="tx1"/>
                </a:solidFill>
                <a:latin typeface="Century" panose="02040604050505020304" pitchFamily="18" charset="0"/>
                <a:cs typeface="Times New Roman" panose="02020603050405020304" pitchFamily="18" charset="0"/>
              </a:rPr>
              <a:t>307</a:t>
            </a:r>
            <a:r>
              <a:rPr lang="ru-RU" sz="1800" dirty="0">
                <a:solidFill>
                  <a:schemeClr val="tx1"/>
                </a:solidFill>
                <a:latin typeface="Century" panose="02040604050505020304" pitchFamily="18" charset="0"/>
                <a:cs typeface="Times New Roman" panose="02020603050405020304" pitchFamily="18" charset="0"/>
              </a:rPr>
              <a:t> </a:t>
            </a:r>
            <a:r>
              <a:rPr lang="ru-RU" sz="1800" dirty="0" err="1">
                <a:solidFill>
                  <a:schemeClr val="tx1"/>
                </a:solidFill>
                <a:latin typeface="Century" panose="02040604050505020304" pitchFamily="18" charset="0"/>
                <a:cs typeface="Times New Roman" panose="02020603050405020304" pitchFamily="18" charset="0"/>
              </a:rPr>
              <a:t>кв.м</a:t>
            </a:r>
            <a:r>
              <a:rPr lang="ru-RU" sz="1800" dirty="0">
                <a:solidFill>
                  <a:schemeClr val="tx1"/>
                </a:solidFill>
                <a:latin typeface="Century" panose="02040604050505020304" pitchFamily="18" charset="0"/>
                <a:cs typeface="Times New Roman" panose="02020603050405020304" pitchFamily="18" charset="0"/>
              </a:rPr>
              <a:t>.</a:t>
            </a:r>
          </a:p>
          <a:p>
            <a:pPr fontAlgn="auto"/>
            <a:r>
              <a:rPr lang="ru-RU" sz="1800" dirty="0">
                <a:solidFill>
                  <a:schemeClr val="tx1"/>
                </a:solidFill>
                <a:latin typeface="Century" panose="02040604050505020304" pitchFamily="18" charset="0"/>
                <a:cs typeface="Times New Roman" panose="02020603050405020304" pitchFamily="18" charset="0"/>
              </a:rPr>
              <a:t>- Удаление аварийных, больных деревьев и кустарников, формовка –  </a:t>
            </a:r>
            <a:r>
              <a:rPr lang="ru-RU" sz="1800" b="1" dirty="0">
                <a:solidFill>
                  <a:schemeClr val="tx1"/>
                </a:solidFill>
                <a:latin typeface="Century" panose="02040604050505020304" pitchFamily="18" charset="0"/>
                <a:cs typeface="Times New Roman" panose="02020603050405020304" pitchFamily="18" charset="0"/>
              </a:rPr>
              <a:t>184</a:t>
            </a:r>
            <a:r>
              <a:rPr lang="ru-RU" sz="1800" dirty="0">
                <a:solidFill>
                  <a:schemeClr val="tx1"/>
                </a:solidFill>
                <a:latin typeface="Century" panose="02040604050505020304" pitchFamily="18" charset="0"/>
                <a:cs typeface="Times New Roman" panose="02020603050405020304" pitchFamily="18" charset="0"/>
              </a:rPr>
              <a:t> шт.</a:t>
            </a:r>
          </a:p>
        </p:txBody>
      </p:sp>
      <p:sp>
        <p:nvSpPr>
          <p:cNvPr id="6" name="Заголовок 1">
            <a:extLst>
              <a:ext uri="{FF2B5EF4-FFF2-40B4-BE49-F238E27FC236}">
                <a16:creationId xmlns:a16="http://schemas.microsoft.com/office/drawing/2014/main" id="{B4076593-FE94-E9B1-1EF2-CC6598F97044}"/>
              </a:ext>
            </a:extLst>
          </p:cNvPr>
          <p:cNvSpPr>
            <a:spLocks noGrp="1"/>
          </p:cNvSpPr>
          <p:nvPr>
            <p:ph type="title"/>
          </p:nvPr>
        </p:nvSpPr>
        <p:spPr>
          <a:xfrm>
            <a:off x="827584" y="-171400"/>
            <a:ext cx="7772400" cy="792088"/>
          </a:xfrm>
        </p:spPr>
        <p:txBody>
          <a:bodyPr>
            <a:normAutofit/>
          </a:bodyPr>
          <a:lstStyle/>
          <a:p>
            <a:pPr algn="ctr"/>
            <a:r>
              <a:rPr lang="ru-RU" sz="2400" b="1" dirty="0">
                <a:solidFill>
                  <a:srgbClr val="0000FF"/>
                </a:solidFill>
                <a:latin typeface="Century" panose="02040604050505020304" pitchFamily="18" charset="0"/>
                <a:cs typeface="Times New Roman" panose="02020603050405020304" pitchFamily="18" charset="0"/>
              </a:rPr>
              <a:t>Основные виды работ программы</a:t>
            </a:r>
          </a:p>
        </p:txBody>
      </p:sp>
    </p:spTree>
    <p:extLst>
      <p:ext uri="{BB962C8B-B14F-4D97-AF65-F5344CB8AC3E}">
        <p14:creationId xmlns:p14="http://schemas.microsoft.com/office/powerpoint/2010/main" val="30223385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a:extLst>
              <a:ext uri="{FF2B5EF4-FFF2-40B4-BE49-F238E27FC236}">
                <a16:creationId xmlns:a16="http://schemas.microsoft.com/office/drawing/2014/main" id="{A7D02801-F66F-4FD6-8F81-5E83543D49D3}"/>
              </a:ext>
            </a:extLst>
          </p:cNvPr>
          <p:cNvSpPr>
            <a:spLocks noGrp="1"/>
          </p:cNvSpPr>
          <p:nvPr>
            <p:ph type="title"/>
          </p:nvPr>
        </p:nvSpPr>
        <p:spPr>
          <a:xfrm>
            <a:off x="336487" y="44624"/>
            <a:ext cx="8471025" cy="720080"/>
          </a:xfrm>
        </p:spPr>
        <p:txBody>
          <a:bodyPr>
            <a:noAutofit/>
          </a:bodyPr>
          <a:lstStyle/>
          <a:p>
            <a:pPr algn="ctr" eaLnBrk="1" fontAlgn="auto" hangingPunct="1">
              <a:spcAft>
                <a:spcPts val="0"/>
              </a:spcAft>
              <a:defRPr/>
            </a:pPr>
            <a:r>
              <a:rPr lang="ru-RU" altLang="ru-RU" sz="2000" b="1" dirty="0">
                <a:solidFill>
                  <a:srgbClr val="0000FF"/>
                </a:solidFill>
                <a:effectLst/>
                <a:latin typeface="Century" panose="02040604050505020304" pitchFamily="18" charset="0"/>
                <a:cs typeface="Times New Roman" pitchFamily="18" charset="0"/>
              </a:rPr>
              <a:t>Подпрограмма организация благоустройства на внутриквартальной территории муниципального образования</a:t>
            </a:r>
            <a:br>
              <a:rPr lang="ru-RU" altLang="ru-RU" sz="2000" b="0" dirty="0">
                <a:solidFill>
                  <a:srgbClr val="0000FF"/>
                </a:solidFill>
                <a:effectLst/>
                <a:latin typeface="Century" panose="02040604050505020304" pitchFamily="18" charset="0"/>
                <a:cs typeface="Times New Roman" pitchFamily="18" charset="0"/>
              </a:rPr>
            </a:br>
            <a:endParaRPr lang="ru-RU" altLang="ru-RU" sz="2000" b="0" dirty="0">
              <a:solidFill>
                <a:srgbClr val="0000FF"/>
              </a:solidFill>
              <a:effectLst/>
              <a:latin typeface="Century" panose="02040604050505020304" pitchFamily="18" charset="0"/>
              <a:cs typeface="Times New Roman" pitchFamily="18" charset="0"/>
            </a:endParaRPr>
          </a:p>
        </p:txBody>
      </p:sp>
      <p:sp>
        <p:nvSpPr>
          <p:cNvPr id="3" name="Объект 2">
            <a:extLst>
              <a:ext uri="{FF2B5EF4-FFF2-40B4-BE49-F238E27FC236}">
                <a16:creationId xmlns:a16="http://schemas.microsoft.com/office/drawing/2014/main" id="{2EA69645-021F-492B-AAF2-BF189A14E569}"/>
              </a:ext>
            </a:extLst>
          </p:cNvPr>
          <p:cNvSpPr>
            <a:spLocks noGrp="1"/>
          </p:cNvSpPr>
          <p:nvPr>
            <p:ph idx="1"/>
          </p:nvPr>
        </p:nvSpPr>
        <p:spPr>
          <a:xfrm>
            <a:off x="250825" y="1397000"/>
            <a:ext cx="7634288" cy="3024188"/>
          </a:xfrm>
        </p:spPr>
        <p:txBody>
          <a:bodyPr rtlCol="0">
            <a:normAutofit/>
          </a:bodyPr>
          <a:lstStyle/>
          <a:p>
            <a:pPr marL="114300" indent="0" eaLnBrk="1" fontAlgn="auto" hangingPunct="1">
              <a:spcAft>
                <a:spcPts val="0"/>
              </a:spcAft>
              <a:buFont typeface="Symbol" pitchFamily="18" charset="2"/>
              <a:buNone/>
              <a:defRPr/>
            </a:pPr>
            <a:endParaRPr lang="ru-RU" sz="1200" dirty="0">
              <a:latin typeface="Times New Roman" panose="02020603050405020304" pitchFamily="18" charset="0"/>
              <a:cs typeface="Times New Roman" panose="02020603050405020304" pitchFamily="18" charset="0"/>
            </a:endParaRPr>
          </a:p>
          <a:p>
            <a:pPr marL="0" indent="0" eaLnBrk="1" fontAlgn="auto" hangingPunct="1">
              <a:spcAft>
                <a:spcPts val="0"/>
              </a:spcAft>
              <a:buNone/>
              <a:defRPr/>
            </a:pPr>
            <a:endParaRPr lang="ru-RU" sz="1800" dirty="0">
              <a:latin typeface="Times New Roman" panose="02020603050405020304" pitchFamily="18" charset="0"/>
              <a:cs typeface="Times New Roman" panose="02020603050405020304" pitchFamily="18" charset="0"/>
            </a:endParaRPr>
          </a:p>
          <a:p>
            <a:pPr marL="274320" indent="-274320" eaLnBrk="1" fontAlgn="auto" hangingPunct="1">
              <a:spcAft>
                <a:spcPts val="0"/>
              </a:spcAft>
              <a:buFont typeface="Wingdings 2"/>
              <a:buChar char=""/>
              <a:defRPr/>
            </a:pPr>
            <a:endParaRPr lang="ru-RU" sz="1200" dirty="0">
              <a:latin typeface="Times New Roman" panose="02020603050405020304" pitchFamily="18" charset="0"/>
              <a:cs typeface="Times New Roman" panose="02020603050405020304" pitchFamily="18" charset="0"/>
            </a:endParaRPr>
          </a:p>
        </p:txBody>
      </p:sp>
      <p:graphicFrame>
        <p:nvGraphicFramePr>
          <p:cNvPr id="7" name="Таблица 6">
            <a:extLst>
              <a:ext uri="{FF2B5EF4-FFF2-40B4-BE49-F238E27FC236}">
                <a16:creationId xmlns:a16="http://schemas.microsoft.com/office/drawing/2014/main" id="{9453DA46-5E9C-44D2-A2CF-558558B0FB8C}"/>
              </a:ext>
            </a:extLst>
          </p:cNvPr>
          <p:cNvGraphicFramePr>
            <a:graphicFrameLocks noGrp="1"/>
          </p:cNvGraphicFramePr>
          <p:nvPr>
            <p:extLst>
              <p:ext uri="{D42A27DB-BD31-4B8C-83A1-F6EECF244321}">
                <p14:modId xmlns:p14="http://schemas.microsoft.com/office/powerpoint/2010/main" val="3781117196"/>
              </p:ext>
            </p:extLst>
          </p:nvPr>
        </p:nvGraphicFramePr>
        <p:xfrm>
          <a:off x="179164" y="1052736"/>
          <a:ext cx="8785671" cy="5605876"/>
        </p:xfrm>
        <a:graphic>
          <a:graphicData uri="http://schemas.openxmlformats.org/drawingml/2006/table">
            <a:tbl>
              <a:tblPr firstRow="1" bandRow="1">
                <a:tableStyleId>{5C22544A-7EE6-4342-B048-85BDC9FD1C3A}</a:tableStyleId>
              </a:tblPr>
              <a:tblGrid>
                <a:gridCol w="583334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936103">
                  <a:extLst>
                    <a:ext uri="{9D8B030D-6E8A-4147-A177-3AD203B41FA5}">
                      <a16:colId xmlns:a16="http://schemas.microsoft.com/office/drawing/2014/main" val="20003"/>
                    </a:ext>
                  </a:extLst>
                </a:gridCol>
              </a:tblGrid>
              <a:tr h="4320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Направление расходов</a:t>
                      </a:r>
                    </a:p>
                    <a:p>
                      <a:endParaRPr lang="ru-RU" sz="1200" dirty="0">
                        <a:solidFill>
                          <a:schemeClr val="bg1"/>
                        </a:solidFill>
                        <a:highlight>
                          <a:srgbClr val="D816C1"/>
                        </a:highlight>
                        <a:latin typeface="Times New Roman" panose="02020603050405020304" pitchFamily="18" charset="0"/>
                        <a:cs typeface="Times New Roman" panose="02020603050405020304" pitchFamily="18" charset="0"/>
                      </a:endParaRPr>
                    </a:p>
                  </a:txBody>
                  <a:tcPr/>
                </a:tc>
                <a:tc>
                  <a:txBody>
                    <a:bodyPr/>
                    <a:lstStyle/>
                    <a:p>
                      <a:pPr algn="ctr"/>
                      <a:r>
                        <a:rPr lang="ru-RU" sz="1200" dirty="0">
                          <a:latin typeface="Times New Roman" panose="02020603050405020304" pitchFamily="18" charset="0"/>
                          <a:cs typeface="Times New Roman" panose="02020603050405020304" pitchFamily="18" charset="0"/>
                        </a:rPr>
                        <a:t>2026</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(тыс. руб.)</a:t>
                      </a:r>
                    </a:p>
                  </a:txBody>
                  <a:tcPr/>
                </a:tc>
                <a:tc>
                  <a:txBody>
                    <a:bodyPr/>
                    <a:lstStyle/>
                    <a:p>
                      <a:pPr algn="ctr"/>
                      <a:r>
                        <a:rPr lang="ru-RU" sz="1200" dirty="0">
                          <a:latin typeface="Times New Roman" panose="02020603050405020304" pitchFamily="18" charset="0"/>
                          <a:cs typeface="Times New Roman" panose="02020603050405020304" pitchFamily="18" charset="0"/>
                        </a:rPr>
                        <a:t>2027  </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(тыс. руб.)</a:t>
                      </a:r>
                    </a:p>
                  </a:txBody>
                  <a:tcPr/>
                </a:tc>
                <a:tc>
                  <a:txBody>
                    <a:bodyPr/>
                    <a:lstStyle/>
                    <a:p>
                      <a:pPr algn="ctr"/>
                      <a:r>
                        <a:rPr lang="ru-RU" sz="1200" dirty="0">
                          <a:latin typeface="Times New Roman" panose="02020603050405020304" pitchFamily="18" charset="0"/>
                          <a:cs typeface="Times New Roman" panose="02020603050405020304" pitchFamily="18" charset="0"/>
                        </a:rPr>
                        <a:t>2028      (</a:t>
                      </a:r>
                      <a:r>
                        <a:rPr lang="ru-RU" sz="1200" dirty="0" err="1">
                          <a:latin typeface="Times New Roman" panose="02020603050405020304" pitchFamily="18" charset="0"/>
                          <a:cs typeface="Times New Roman" panose="02020603050405020304" pitchFamily="18" charset="0"/>
                        </a:rPr>
                        <a:t>тыс.руб</a:t>
                      </a:r>
                      <a:r>
                        <a:rPr lang="ru-RU" sz="12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0"/>
                  </a:ext>
                </a:extLst>
              </a:tr>
              <a:tr h="772496">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Содержание внутриквартальных территорий в части обеспечения ремонта покрытий, расположенных на внутриквартальных территориях, и проведения санитарных рубок (в том числе удаление аварийных, больных деревьев и кустарников) на территориях, не относящихся к территориям зеленых насаждений в соответствии с законом Санкт-Петербурга</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2 980,0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1 280,0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645,0</a:t>
                      </a:r>
                    </a:p>
                  </a:txBody>
                  <a:tcPr marL="9525" marR="9525" marT="9525" marB="0" anchor="ctr"/>
                </a:tc>
                <a:extLst>
                  <a:ext uri="{0D108BD9-81ED-4DB2-BD59-A6C34878D82A}">
                    <a16:rowId xmlns:a16="http://schemas.microsoft.com/office/drawing/2014/main" val="10002"/>
                  </a:ext>
                </a:extLst>
              </a:tr>
              <a:tr h="467312">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Размещение, содержание спортивных, детских площадок, включая ремонт расположенных на них элементов благоустройства, на внутриквартальных территориях</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640,0</a:t>
                      </a:r>
                    </a:p>
                  </a:txBody>
                  <a:tcPr marL="9525" marR="9525" marT="9525" marB="0" anchor="ctr"/>
                </a:tc>
                <a:tc>
                  <a:txBody>
                    <a:bodyPr/>
                    <a:lstStyle/>
                    <a:p>
                      <a:pPr algn="ctr"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320,0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350,0</a:t>
                      </a:r>
                    </a:p>
                  </a:txBody>
                  <a:tcPr marL="9525" marR="9525" marT="9525" marB="0" anchor="ctr"/>
                </a:tc>
                <a:extLst>
                  <a:ext uri="{0D108BD9-81ED-4DB2-BD59-A6C34878D82A}">
                    <a16:rowId xmlns:a16="http://schemas.microsoft.com/office/drawing/2014/main" val="10003"/>
                  </a:ext>
                </a:extLst>
              </a:tr>
              <a:tr h="1230271">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Размещение, содержание, включая ремонт, ограждений декоративных, ограждений газонных, парковочных столбиков, полусфер, надолбов, приствольных решеток, устройств для вертикального озеленения и цветочного оформления, навесов, беседок, уличной мебели, урн, элементов озеленения, информационных щитов и стендов; размещение планировочного устройства, за исключением велосипедных дорожек, размещение покрытий, предназначенных для кратковременного и длительного хранения индивидуального автотранспорта, на внутриквартальных территориях</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1 578,0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374,4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129,0</a:t>
                      </a:r>
                    </a:p>
                  </a:txBody>
                  <a:tcPr marL="9525" marR="9525" marT="9525" marB="0" anchor="ctr"/>
                </a:tc>
                <a:extLst>
                  <a:ext uri="{0D108BD9-81ED-4DB2-BD59-A6C34878D82A}">
                    <a16:rowId xmlns:a16="http://schemas.microsoft.com/office/drawing/2014/main" val="10004"/>
                  </a:ext>
                </a:extLst>
              </a:tr>
              <a:tr h="619904">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Временное размещение, содержание, включая ремонт, элементов оформления Санкт-Петербурга к мероприятиям, в том числе культурно-массовым мероприятиям, городского, всероссийского и международного значения на внутриквартальных территориях</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450,0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450,0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cs typeface="Times New Roman" panose="02020603050405020304" pitchFamily="18" charset="0"/>
                        </a:rPr>
                        <a:t>450,0</a:t>
                      </a:r>
                    </a:p>
                  </a:txBody>
                  <a:tcPr marL="9525" marR="9525" marT="9525" marB="0" anchor="ctr"/>
                </a:tc>
                <a:extLst>
                  <a:ext uri="{0D108BD9-81ED-4DB2-BD59-A6C34878D82A}">
                    <a16:rowId xmlns:a16="http://schemas.microsoft.com/office/drawing/2014/main" val="10005"/>
                  </a:ext>
                </a:extLst>
              </a:tr>
              <a:tr h="619904">
                <a:tc>
                  <a:txBody>
                    <a:bodyPr/>
                    <a:lstStyle/>
                    <a:p>
                      <a:r>
                        <a:rPr lang="ru-RU" sz="1200" dirty="0">
                          <a:latin typeface="Times New Roman" panose="02020603050405020304" pitchFamily="18" charset="0"/>
                          <a:cs typeface="Times New Roman" panose="02020603050405020304" pitchFamily="18" charset="0"/>
                        </a:rPr>
                        <a:t>Осуществление работ в сфере озеленения на территории зеленых насаждений общего пользования местного значения муниципального образования</a:t>
                      </a:r>
                    </a:p>
                  </a:txBody>
                  <a:tcPr marL="91447" marR="91447" marT="45717" marB="45717"/>
                </a:tc>
                <a:tc>
                  <a:txBody>
                    <a:bodyPr/>
                    <a:lstStyle/>
                    <a:p>
                      <a:pPr algn="ctr" fontAlgn="ctr"/>
                      <a:r>
                        <a:rPr lang="ru-RU" sz="1200" b="0" i="0" u="none" strike="noStrike" dirty="0">
                          <a:solidFill>
                            <a:srgbClr val="000000"/>
                          </a:solidFill>
                          <a:effectLst/>
                          <a:latin typeface="Times New Roman" panose="02020603050405020304" pitchFamily="18" charset="0"/>
                        </a:rPr>
                        <a:t>8 734,0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4 875,6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4 826,0</a:t>
                      </a:r>
                    </a:p>
                  </a:txBody>
                  <a:tcPr marL="9525" marR="9525" marT="9525" marB="0" anchor="ctr"/>
                </a:tc>
                <a:extLst>
                  <a:ext uri="{0D108BD9-81ED-4DB2-BD59-A6C34878D82A}">
                    <a16:rowId xmlns:a16="http://schemas.microsoft.com/office/drawing/2014/main" val="456928041"/>
                  </a:ext>
                </a:extLst>
              </a:tr>
              <a:tr h="619904">
                <a:tc>
                  <a:txBody>
                    <a:bodyPr/>
                    <a:lstStyle/>
                    <a:p>
                      <a:pPr algn="ctr" fontAlgn="ctr"/>
                      <a:r>
                        <a:rPr lang="ru-RU" sz="1200" b="0" i="0" u="none" strike="noStrike" dirty="0">
                          <a:solidFill>
                            <a:srgbClr val="000000"/>
                          </a:solidFill>
                          <a:effectLst/>
                          <a:latin typeface="Times New Roman" panose="02020603050405020304" pitchFamily="18" charset="0"/>
                        </a:rPr>
                        <a:t>Содержание внутриквартальных территорий в части обеспечения ремонта покрытий, расположенных на внутриквартальных территориях, и проведения санитарных рубок (в том числе удаление аварийных, больных деревьев и кустарников) на территориях, не относящихся к территориям зеленых насаждений в соответствии с законом Санкт-Петербурга, находящихся в границах территорий объектов культурного наследия народов Российской Федерации (выявленных объектов культурного наследия)</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1 611,0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700,0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600,0</a:t>
                      </a:r>
                    </a:p>
                  </a:txBody>
                  <a:tcPr marL="9525" marR="9525" marT="9525" marB="0" anchor="ctr"/>
                </a:tc>
                <a:extLst>
                  <a:ext uri="{0D108BD9-81ED-4DB2-BD59-A6C34878D82A}">
                    <a16:rowId xmlns:a16="http://schemas.microsoft.com/office/drawing/2014/main" val="244049659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Номер слайда 3">
            <a:extLst>
              <a:ext uri="{FF2B5EF4-FFF2-40B4-BE49-F238E27FC236}">
                <a16:creationId xmlns:a16="http://schemas.microsoft.com/office/drawing/2014/main" id="{90FCC48E-3147-CF18-AE91-77745F4DB96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CCBD20-4DA7-4842-B6D3-BC526B676D93}" type="slidenum">
              <a:rPr lang="ru-RU" altLang="ru-RU">
                <a:solidFill>
                  <a:srgbClr val="F4E7ED"/>
                </a:solidFill>
                <a:latin typeface="Times New Roman" panose="02020603050405020304" pitchFamily="18" charset="0"/>
                <a:cs typeface="Times New Roman" panose="02020603050405020304" pitchFamily="18" charset="0"/>
              </a:rPr>
              <a:pPr/>
              <a:t>15</a:t>
            </a:fld>
            <a:endParaRPr lang="ru-RU" altLang="ru-RU">
              <a:solidFill>
                <a:srgbClr val="F4E7ED"/>
              </a:solidFill>
              <a:latin typeface="Times New Roman" panose="02020603050405020304" pitchFamily="18" charset="0"/>
              <a:cs typeface="Times New Roman" panose="02020603050405020304" pitchFamily="18" charset="0"/>
            </a:endParaRPr>
          </a:p>
        </p:txBody>
      </p:sp>
      <p:sp>
        <p:nvSpPr>
          <p:cNvPr id="32772" name="AutoShape 6" descr="https://msk-mkd.ru/upload/000/u1/a/1/4b2566e9.jpg">
            <a:extLst>
              <a:ext uri="{FF2B5EF4-FFF2-40B4-BE49-F238E27FC236}">
                <a16:creationId xmlns:a16="http://schemas.microsoft.com/office/drawing/2014/main" id="{D36502F3-D51F-26D3-F10A-8C6DB0CD2C7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FFFFFF"/>
              </a:solidFill>
            </a:endParaRPr>
          </a:p>
        </p:txBody>
      </p:sp>
      <p:sp>
        <p:nvSpPr>
          <p:cNvPr id="7" name="Заголовок 3">
            <a:extLst>
              <a:ext uri="{FF2B5EF4-FFF2-40B4-BE49-F238E27FC236}">
                <a16:creationId xmlns:a16="http://schemas.microsoft.com/office/drawing/2014/main" id="{ECD25316-02F5-4F51-AE2B-566963D6DF7C}"/>
              </a:ext>
            </a:extLst>
          </p:cNvPr>
          <p:cNvSpPr txBox="1">
            <a:spLocks/>
          </p:cNvSpPr>
          <p:nvPr/>
        </p:nvSpPr>
        <p:spPr>
          <a:xfrm>
            <a:off x="215703" y="170043"/>
            <a:ext cx="8712593" cy="504056"/>
          </a:xfrm>
          <a:prstGeom prst="rect">
            <a:avLst/>
          </a:prstGeom>
        </p:spPr>
        <p:txBody>
          <a:bodyPr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fontAlgn="auto">
              <a:spcAft>
                <a:spcPts val="0"/>
              </a:spcAft>
              <a:defRPr/>
            </a:pPr>
            <a:endParaRPr lang="ru-RU" sz="2400" b="1" dirty="0">
              <a:solidFill>
                <a:srgbClr val="0000FF"/>
              </a:solidFill>
              <a:latin typeface="Century" panose="02040604050505020304" pitchFamily="18" charset="0"/>
              <a:cs typeface="Times New Roman" panose="02020603050405020304" pitchFamily="18" charset="0"/>
            </a:endParaRPr>
          </a:p>
          <a:p>
            <a:pPr algn="ctr" fontAlgn="auto">
              <a:spcAft>
                <a:spcPts val="0"/>
              </a:spcAft>
              <a:defRPr/>
            </a:pPr>
            <a:endParaRPr lang="ru-RU" sz="2400" b="1" dirty="0">
              <a:solidFill>
                <a:srgbClr val="0000FF"/>
              </a:solidFill>
              <a:latin typeface="Century" panose="02040604050505020304" pitchFamily="18" charset="0"/>
              <a:cs typeface="Times New Roman" panose="02020603050405020304" pitchFamily="18" charset="0"/>
            </a:endParaRPr>
          </a:p>
          <a:p>
            <a:pPr algn="ctr" fontAlgn="auto">
              <a:lnSpc>
                <a:spcPct val="120000"/>
              </a:lnSpc>
              <a:spcAft>
                <a:spcPts val="0"/>
              </a:spcAft>
              <a:defRPr/>
            </a:pPr>
            <a:r>
              <a:rPr lang="ru-RU" sz="2400" b="1" dirty="0">
                <a:solidFill>
                  <a:srgbClr val="0000FF"/>
                </a:solidFill>
                <a:latin typeface="Century" panose="02040604050505020304" pitchFamily="18" charset="0"/>
                <a:cs typeface="Times New Roman" panose="02020603050405020304" pitchFamily="18" charset="0"/>
              </a:rPr>
              <a:t>16-я линия В.О. д. 21</a:t>
            </a:r>
          </a:p>
        </p:txBody>
      </p:sp>
      <p:sp>
        <p:nvSpPr>
          <p:cNvPr id="8" name="Номер слайда 3">
            <a:extLst>
              <a:ext uri="{FF2B5EF4-FFF2-40B4-BE49-F238E27FC236}">
                <a16:creationId xmlns:a16="http://schemas.microsoft.com/office/drawing/2014/main" id="{90FCC48E-3147-CF18-AE91-77745F4DB965}"/>
              </a:ext>
            </a:extLst>
          </p:cNvPr>
          <p:cNvSpPr txBox="1">
            <a:spLocks/>
          </p:cNvSpPr>
          <p:nvPr/>
        </p:nvSpPr>
        <p:spPr bwMode="auto">
          <a:xfrm>
            <a:off x="511228" y="4983088"/>
            <a:ext cx="58497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lstStyle>
            <a:defPPr>
              <a:defRPr lang="ru-RU"/>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fld id="{85CCBD20-4DA7-4842-B6D3-BC526B676D93}" type="slidenum">
              <a:rPr lang="ru-RU" altLang="ru-RU" smtClean="0">
                <a:solidFill>
                  <a:srgbClr val="F4E7ED"/>
                </a:solidFill>
                <a:latin typeface="Times New Roman" panose="02020603050405020304" pitchFamily="18" charset="0"/>
                <a:cs typeface="Times New Roman" panose="02020603050405020304" pitchFamily="18" charset="0"/>
              </a:rPr>
              <a:pPr/>
              <a:t>15</a:t>
            </a:fld>
            <a:endParaRPr lang="ru-RU" altLang="ru-RU">
              <a:solidFill>
                <a:srgbClr val="F4E7ED"/>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2"/>
          <a:stretch>
            <a:fillRect/>
          </a:stretch>
        </p:blipFill>
        <p:spPr>
          <a:xfrm flipH="1">
            <a:off x="5277226" y="1193553"/>
            <a:ext cx="2855963" cy="2147085"/>
          </a:xfrm>
          <a:prstGeom prst="rect">
            <a:avLst/>
          </a:prstGeom>
        </p:spPr>
      </p:pic>
      <p:pic>
        <p:nvPicPr>
          <p:cNvPr id="11" name="Рисунок 10"/>
          <p:cNvPicPr>
            <a:picLocks noChangeAspect="1"/>
          </p:cNvPicPr>
          <p:nvPr/>
        </p:nvPicPr>
        <p:blipFill>
          <a:blip r:embed="rId3"/>
          <a:stretch>
            <a:fillRect/>
          </a:stretch>
        </p:blipFill>
        <p:spPr>
          <a:xfrm>
            <a:off x="1547542" y="4005064"/>
            <a:ext cx="2860932" cy="2143028"/>
          </a:xfrm>
          <a:prstGeom prst="rect">
            <a:avLst/>
          </a:prstGeom>
        </p:spPr>
      </p:pic>
      <p:pic>
        <p:nvPicPr>
          <p:cNvPr id="12" name="Рисунок 11"/>
          <p:cNvPicPr>
            <a:picLocks noChangeAspect="1"/>
          </p:cNvPicPr>
          <p:nvPr/>
        </p:nvPicPr>
        <p:blipFill>
          <a:blip r:embed="rId4"/>
          <a:stretch>
            <a:fillRect/>
          </a:stretch>
        </p:blipFill>
        <p:spPr>
          <a:xfrm>
            <a:off x="4808604" y="3820894"/>
            <a:ext cx="3793208" cy="2746451"/>
          </a:xfrm>
          <a:prstGeom prst="rect">
            <a:avLst/>
          </a:prstGeom>
        </p:spPr>
      </p:pic>
      <p:pic>
        <p:nvPicPr>
          <p:cNvPr id="13" name="Рисунок 12"/>
          <p:cNvPicPr>
            <a:picLocks noChangeAspect="1"/>
          </p:cNvPicPr>
          <p:nvPr/>
        </p:nvPicPr>
        <p:blipFill>
          <a:blip r:embed="rId5"/>
          <a:stretch>
            <a:fillRect/>
          </a:stretch>
        </p:blipFill>
        <p:spPr>
          <a:xfrm>
            <a:off x="1113547" y="897213"/>
            <a:ext cx="3595043" cy="26976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9152A0D6-00CE-494F-9EF0-7335707C6DC9}"/>
              </a:ext>
            </a:extLst>
          </p:cNvPr>
          <p:cNvSpPr>
            <a:spLocks noGrp="1"/>
          </p:cNvSpPr>
          <p:nvPr>
            <p:ph type="title"/>
          </p:nvPr>
        </p:nvSpPr>
        <p:spPr>
          <a:xfrm>
            <a:off x="447898" y="188640"/>
            <a:ext cx="8210872" cy="1280890"/>
          </a:xfrm>
        </p:spPr>
        <p:txBody>
          <a:bodyPr>
            <a:normAutofit/>
          </a:bodyPr>
          <a:lstStyle/>
          <a:p>
            <a:pPr algn="ctr">
              <a:defRPr/>
            </a:pPr>
            <a:r>
              <a:rPr lang="ru-RU" sz="2400" b="1" dirty="0">
                <a:solidFill>
                  <a:srgbClr val="0000FF"/>
                </a:solidFill>
                <a:latin typeface="Century" panose="02040604050505020304" pitchFamily="18" charset="0"/>
              </a:rPr>
              <a:t>Элементы благоустройства </a:t>
            </a:r>
            <a:br>
              <a:rPr lang="ru-RU" sz="2400" b="1" dirty="0">
                <a:solidFill>
                  <a:srgbClr val="0000FF"/>
                </a:solidFill>
                <a:latin typeface="Century" panose="02040604050505020304" pitchFamily="18" charset="0"/>
              </a:rPr>
            </a:br>
            <a:r>
              <a:rPr lang="ru-RU" sz="2400" b="1" dirty="0">
                <a:solidFill>
                  <a:srgbClr val="0000FF"/>
                </a:solidFill>
                <a:latin typeface="Century" panose="02040604050505020304" pitchFamily="18" charset="0"/>
              </a:rPr>
              <a:t>(16 линия В.О., д. 21)</a:t>
            </a:r>
          </a:p>
        </p:txBody>
      </p:sp>
      <p:pic>
        <p:nvPicPr>
          <p:cNvPr id="7" name="Объект 3"/>
          <p:cNvPicPr>
            <a:picLocks noGrp="1" noChangeAspect="1"/>
          </p:cNvPicPr>
          <p:nvPr>
            <p:ph idx="1"/>
          </p:nvPr>
        </p:nvPicPr>
        <p:blipFill>
          <a:blip r:embed="rId2"/>
          <a:stretch>
            <a:fillRect/>
          </a:stretch>
        </p:blipFill>
        <p:spPr>
          <a:xfrm>
            <a:off x="467544" y="1340768"/>
            <a:ext cx="2592288" cy="1911636"/>
          </a:xfrm>
          <a:prstGeom prst="rect">
            <a:avLst/>
          </a:prstGeom>
        </p:spPr>
      </p:pic>
      <p:pic>
        <p:nvPicPr>
          <p:cNvPr id="8" name="Рисунок 7"/>
          <p:cNvPicPr>
            <a:picLocks noChangeAspect="1"/>
          </p:cNvPicPr>
          <p:nvPr/>
        </p:nvPicPr>
        <p:blipFill>
          <a:blip r:embed="rId3"/>
          <a:stretch>
            <a:fillRect/>
          </a:stretch>
        </p:blipFill>
        <p:spPr>
          <a:xfrm>
            <a:off x="3311570" y="1343541"/>
            <a:ext cx="2664875" cy="1906090"/>
          </a:xfrm>
          <a:prstGeom prst="rect">
            <a:avLst/>
          </a:prstGeom>
        </p:spPr>
      </p:pic>
      <p:pic>
        <p:nvPicPr>
          <p:cNvPr id="9" name="Рисунок 8"/>
          <p:cNvPicPr>
            <a:picLocks noChangeAspect="1"/>
          </p:cNvPicPr>
          <p:nvPr/>
        </p:nvPicPr>
        <p:blipFill>
          <a:blip r:embed="rId4"/>
          <a:stretch>
            <a:fillRect/>
          </a:stretch>
        </p:blipFill>
        <p:spPr>
          <a:xfrm>
            <a:off x="6207147" y="1340768"/>
            <a:ext cx="2733251" cy="1806184"/>
          </a:xfrm>
          <a:prstGeom prst="rect">
            <a:avLst/>
          </a:prstGeom>
        </p:spPr>
      </p:pic>
      <p:pic>
        <p:nvPicPr>
          <p:cNvPr id="10" name="Рисунок 9"/>
          <p:cNvPicPr>
            <a:picLocks noChangeAspect="1"/>
          </p:cNvPicPr>
          <p:nvPr/>
        </p:nvPicPr>
        <p:blipFill>
          <a:blip r:embed="rId5"/>
          <a:stretch>
            <a:fillRect/>
          </a:stretch>
        </p:blipFill>
        <p:spPr>
          <a:xfrm>
            <a:off x="485947" y="3385339"/>
            <a:ext cx="2592288" cy="1930276"/>
          </a:xfrm>
          <a:prstGeom prst="rect">
            <a:avLst/>
          </a:prstGeom>
        </p:spPr>
      </p:pic>
      <p:pic>
        <p:nvPicPr>
          <p:cNvPr id="11" name="Рисунок 10"/>
          <p:cNvPicPr>
            <a:picLocks noChangeAspect="1"/>
          </p:cNvPicPr>
          <p:nvPr/>
        </p:nvPicPr>
        <p:blipFill>
          <a:blip r:embed="rId6"/>
          <a:stretch>
            <a:fillRect/>
          </a:stretch>
        </p:blipFill>
        <p:spPr>
          <a:xfrm>
            <a:off x="2609347" y="5468484"/>
            <a:ext cx="1758934" cy="1238553"/>
          </a:xfrm>
          <a:prstGeom prst="rect">
            <a:avLst/>
          </a:prstGeom>
        </p:spPr>
      </p:pic>
      <p:pic>
        <p:nvPicPr>
          <p:cNvPr id="12" name="Рисунок 11"/>
          <p:cNvPicPr>
            <a:picLocks noChangeAspect="1"/>
          </p:cNvPicPr>
          <p:nvPr/>
        </p:nvPicPr>
        <p:blipFill>
          <a:blip r:embed="rId7"/>
          <a:stretch>
            <a:fillRect/>
          </a:stretch>
        </p:blipFill>
        <p:spPr>
          <a:xfrm>
            <a:off x="6207147" y="3374892"/>
            <a:ext cx="2714857" cy="1924221"/>
          </a:xfrm>
          <a:prstGeom prst="rect">
            <a:avLst/>
          </a:prstGeom>
        </p:spPr>
      </p:pic>
      <p:pic>
        <p:nvPicPr>
          <p:cNvPr id="13" name="Рисунок 12"/>
          <p:cNvPicPr>
            <a:picLocks noChangeAspect="1"/>
          </p:cNvPicPr>
          <p:nvPr/>
        </p:nvPicPr>
        <p:blipFill>
          <a:blip r:embed="rId8"/>
          <a:stretch>
            <a:fillRect/>
          </a:stretch>
        </p:blipFill>
        <p:spPr>
          <a:xfrm>
            <a:off x="3324179" y="3368055"/>
            <a:ext cx="2573885" cy="1954357"/>
          </a:xfrm>
          <a:prstGeom prst="rect">
            <a:avLst/>
          </a:prstGeom>
        </p:spPr>
      </p:pic>
      <p:pic>
        <p:nvPicPr>
          <p:cNvPr id="14" name="Рисунок 13"/>
          <p:cNvPicPr>
            <a:picLocks noChangeAspect="1"/>
          </p:cNvPicPr>
          <p:nvPr/>
        </p:nvPicPr>
        <p:blipFill>
          <a:blip r:embed="rId9"/>
          <a:stretch>
            <a:fillRect/>
          </a:stretch>
        </p:blipFill>
        <p:spPr>
          <a:xfrm>
            <a:off x="4860032" y="5440836"/>
            <a:ext cx="1807256" cy="1282653"/>
          </a:xfrm>
          <a:prstGeom prst="rect">
            <a:avLst/>
          </a:prstGeom>
        </p:spPr>
      </p:pic>
      <p:pic>
        <p:nvPicPr>
          <p:cNvPr id="15" name="Рисунок 14"/>
          <p:cNvPicPr>
            <a:picLocks noChangeAspect="1"/>
          </p:cNvPicPr>
          <p:nvPr/>
        </p:nvPicPr>
        <p:blipFill>
          <a:blip r:embed="rId10"/>
          <a:stretch>
            <a:fillRect/>
          </a:stretch>
        </p:blipFill>
        <p:spPr>
          <a:xfrm>
            <a:off x="485947" y="5440836"/>
            <a:ext cx="1815674" cy="1213655"/>
          </a:xfrm>
          <a:prstGeom prst="rect">
            <a:avLst/>
          </a:prstGeom>
        </p:spPr>
      </p:pic>
      <p:pic>
        <p:nvPicPr>
          <p:cNvPr id="16" name="Рисунок 15"/>
          <p:cNvPicPr>
            <a:picLocks noChangeAspect="1"/>
          </p:cNvPicPr>
          <p:nvPr/>
        </p:nvPicPr>
        <p:blipFill>
          <a:blip r:embed="rId11"/>
          <a:stretch>
            <a:fillRect/>
          </a:stretch>
        </p:blipFill>
        <p:spPr>
          <a:xfrm>
            <a:off x="7157088" y="5475333"/>
            <a:ext cx="1758934" cy="12136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02568" y="193417"/>
            <a:ext cx="8138864"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ru-RU" sz="2400" b="1" dirty="0">
                <a:solidFill>
                  <a:srgbClr val="0000FF"/>
                </a:solidFill>
                <a:latin typeface="Century" panose="02040604050505020304" pitchFamily="18" charset="0"/>
                <a:cs typeface="Times New Roman" panose="02020603050405020304" pitchFamily="18" charset="0"/>
              </a:rPr>
              <a:t>Элементы озеленения</a:t>
            </a:r>
            <a:br>
              <a:rPr lang="ru-RU" sz="2400" b="1" dirty="0">
                <a:solidFill>
                  <a:srgbClr val="0000FF"/>
                </a:solidFill>
                <a:latin typeface="Century" panose="02040604050505020304" pitchFamily="18" charset="0"/>
                <a:cs typeface="Times New Roman" panose="02020603050405020304" pitchFamily="18" charset="0"/>
              </a:rPr>
            </a:br>
            <a:r>
              <a:rPr lang="ru-RU" sz="2400" b="1" dirty="0">
                <a:solidFill>
                  <a:srgbClr val="0000FF"/>
                </a:solidFill>
                <a:latin typeface="Century" panose="02040604050505020304" pitchFamily="18" charset="0"/>
                <a:cs typeface="Times New Roman" panose="02020603050405020304" pitchFamily="18" charset="0"/>
              </a:rPr>
              <a:t>(16 линия В.О., д. 21)</a:t>
            </a:r>
          </a:p>
        </p:txBody>
      </p:sp>
      <p:pic>
        <p:nvPicPr>
          <p:cNvPr id="8" name="Рисунок 7"/>
          <p:cNvPicPr>
            <a:picLocks noChangeAspect="1"/>
          </p:cNvPicPr>
          <p:nvPr/>
        </p:nvPicPr>
        <p:blipFill>
          <a:blip r:embed="rId2"/>
          <a:stretch>
            <a:fillRect/>
          </a:stretch>
        </p:blipFill>
        <p:spPr>
          <a:xfrm>
            <a:off x="6736371" y="1665570"/>
            <a:ext cx="2190645" cy="2250430"/>
          </a:xfrm>
          <a:prstGeom prst="rect">
            <a:avLst/>
          </a:prstGeom>
        </p:spPr>
      </p:pic>
      <p:pic>
        <p:nvPicPr>
          <p:cNvPr id="9" name="Рисунок 8"/>
          <p:cNvPicPr>
            <a:picLocks noChangeAspect="1"/>
          </p:cNvPicPr>
          <p:nvPr/>
        </p:nvPicPr>
        <p:blipFill>
          <a:blip r:embed="rId3"/>
          <a:stretch>
            <a:fillRect/>
          </a:stretch>
        </p:blipFill>
        <p:spPr>
          <a:xfrm>
            <a:off x="3118898" y="1665570"/>
            <a:ext cx="3397318" cy="2250430"/>
          </a:xfrm>
          <a:prstGeom prst="rect">
            <a:avLst/>
          </a:prstGeom>
        </p:spPr>
      </p:pic>
      <p:pic>
        <p:nvPicPr>
          <p:cNvPr id="10" name="Рисунок 9"/>
          <p:cNvPicPr>
            <a:picLocks noChangeAspect="1"/>
          </p:cNvPicPr>
          <p:nvPr/>
        </p:nvPicPr>
        <p:blipFill>
          <a:blip r:embed="rId4"/>
          <a:stretch>
            <a:fillRect/>
          </a:stretch>
        </p:blipFill>
        <p:spPr>
          <a:xfrm>
            <a:off x="6732240" y="4077072"/>
            <a:ext cx="2190645" cy="2360276"/>
          </a:xfrm>
          <a:prstGeom prst="rect">
            <a:avLst/>
          </a:prstGeom>
        </p:spPr>
      </p:pic>
      <p:pic>
        <p:nvPicPr>
          <p:cNvPr id="11" name="Рисунок 10"/>
          <p:cNvPicPr>
            <a:picLocks noChangeAspect="1"/>
          </p:cNvPicPr>
          <p:nvPr/>
        </p:nvPicPr>
        <p:blipFill>
          <a:blip r:embed="rId5"/>
          <a:stretch>
            <a:fillRect/>
          </a:stretch>
        </p:blipFill>
        <p:spPr>
          <a:xfrm>
            <a:off x="251520" y="2060848"/>
            <a:ext cx="2736304" cy="3932538"/>
          </a:xfrm>
          <a:prstGeom prst="rect">
            <a:avLst/>
          </a:prstGeom>
        </p:spPr>
      </p:pic>
      <p:pic>
        <p:nvPicPr>
          <p:cNvPr id="12" name="Рисунок 11"/>
          <p:cNvPicPr>
            <a:picLocks noChangeAspect="1"/>
          </p:cNvPicPr>
          <p:nvPr/>
        </p:nvPicPr>
        <p:blipFill>
          <a:blip r:embed="rId6"/>
          <a:stretch>
            <a:fillRect/>
          </a:stretch>
        </p:blipFill>
        <p:spPr>
          <a:xfrm>
            <a:off x="3131840" y="4077072"/>
            <a:ext cx="3397318" cy="23602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18CC0E-87CA-5860-34F9-894E48E2239A}"/>
              </a:ext>
            </a:extLst>
          </p:cNvPr>
          <p:cNvSpPr>
            <a:spLocks noGrp="1"/>
          </p:cNvSpPr>
          <p:nvPr>
            <p:ph type="title"/>
          </p:nvPr>
        </p:nvSpPr>
        <p:spPr>
          <a:xfrm>
            <a:off x="754596" y="192062"/>
            <a:ext cx="7634808" cy="644650"/>
          </a:xfrm>
        </p:spPr>
        <p:txBody>
          <a:bodyPr>
            <a:normAutofit/>
          </a:bodyPr>
          <a:lstStyle/>
          <a:p>
            <a:pPr algn="ctr"/>
            <a:r>
              <a:rPr lang="ru-RU" sz="2400" b="1" dirty="0">
                <a:solidFill>
                  <a:srgbClr val="0000FF"/>
                </a:solidFill>
                <a:latin typeface="Century" panose="02040604050505020304" pitchFamily="18" charset="0"/>
                <a:cs typeface="Times New Roman" panose="02020603050405020304" pitchFamily="18" charset="0"/>
              </a:rPr>
              <a:t>Посадка цветов</a:t>
            </a:r>
          </a:p>
        </p:txBody>
      </p:sp>
      <p:pic>
        <p:nvPicPr>
          <p:cNvPr id="5" name="Рисунок 4">
            <a:extLst>
              <a:ext uri="{FF2B5EF4-FFF2-40B4-BE49-F238E27FC236}">
                <a16:creationId xmlns:a16="http://schemas.microsoft.com/office/drawing/2014/main" id="{CEA9C278-4BFD-647B-2F03-BB111D72C6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32339" y="734162"/>
            <a:ext cx="3401096" cy="2550822"/>
          </a:xfrm>
          <a:prstGeom prst="rect">
            <a:avLst/>
          </a:prstGeom>
        </p:spPr>
      </p:pic>
      <p:pic>
        <p:nvPicPr>
          <p:cNvPr id="7" name="Рисунок 6">
            <a:extLst>
              <a:ext uri="{FF2B5EF4-FFF2-40B4-BE49-F238E27FC236}">
                <a16:creationId xmlns:a16="http://schemas.microsoft.com/office/drawing/2014/main" id="{A6960803-B468-774E-AC6F-34A8319874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3244" y="1340768"/>
            <a:ext cx="3265176" cy="4436675"/>
          </a:xfrm>
          <a:prstGeom prst="rect">
            <a:avLst/>
          </a:prstGeom>
        </p:spPr>
      </p:pic>
      <p:pic>
        <p:nvPicPr>
          <p:cNvPr id="9" name="Рисунок 8">
            <a:extLst>
              <a:ext uri="{FF2B5EF4-FFF2-40B4-BE49-F238E27FC236}">
                <a16:creationId xmlns:a16="http://schemas.microsoft.com/office/drawing/2014/main" id="{7DE6BE79-701E-FC3B-F4E1-22897B8CDE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5216" y="3748204"/>
            <a:ext cx="2214246" cy="2952328"/>
          </a:xfrm>
          <a:prstGeom prst="rect">
            <a:avLst/>
          </a:prstGeom>
        </p:spPr>
      </p:pic>
      <p:pic>
        <p:nvPicPr>
          <p:cNvPr id="11" name="Рисунок 10">
            <a:extLst>
              <a:ext uri="{FF2B5EF4-FFF2-40B4-BE49-F238E27FC236}">
                <a16:creationId xmlns:a16="http://schemas.microsoft.com/office/drawing/2014/main" id="{FD1C8AA8-6E6C-1888-3987-2786E9078C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03417" y="3429000"/>
            <a:ext cx="2504616" cy="3339488"/>
          </a:xfrm>
          <a:prstGeom prst="rect">
            <a:avLst/>
          </a:prstGeom>
        </p:spPr>
      </p:pic>
    </p:spTree>
    <p:extLst>
      <p:ext uri="{BB962C8B-B14F-4D97-AF65-F5344CB8AC3E}">
        <p14:creationId xmlns:p14="http://schemas.microsoft.com/office/powerpoint/2010/main" val="116178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9FA5AE-1994-06BC-4DAE-611D4C1000C5}"/>
              </a:ext>
            </a:extLst>
          </p:cNvPr>
          <p:cNvSpPr>
            <a:spLocks noGrp="1"/>
          </p:cNvSpPr>
          <p:nvPr>
            <p:ph type="title"/>
          </p:nvPr>
        </p:nvSpPr>
        <p:spPr>
          <a:xfrm>
            <a:off x="754596" y="188640"/>
            <a:ext cx="7634808" cy="720080"/>
          </a:xfrm>
        </p:spPr>
        <p:txBody>
          <a:bodyPr>
            <a:normAutofit/>
          </a:bodyPr>
          <a:lstStyle/>
          <a:p>
            <a:pPr algn="ctr"/>
            <a:r>
              <a:rPr lang="ru-RU" sz="2400" b="1" dirty="0">
                <a:solidFill>
                  <a:srgbClr val="0000FF"/>
                </a:solidFill>
                <a:latin typeface="Century" panose="02040604050505020304" pitchFamily="18" charset="0"/>
                <a:cs typeface="Times New Roman" panose="02020603050405020304" pitchFamily="18" charset="0"/>
              </a:rPr>
              <a:t>Посадка деревьев и кустарников</a:t>
            </a:r>
          </a:p>
        </p:txBody>
      </p:sp>
      <p:pic>
        <p:nvPicPr>
          <p:cNvPr id="6" name="Рисунок 5">
            <a:extLst>
              <a:ext uri="{FF2B5EF4-FFF2-40B4-BE49-F238E27FC236}">
                <a16:creationId xmlns:a16="http://schemas.microsoft.com/office/drawing/2014/main" id="{EACE975C-C2AA-9E00-76F3-C30510FAC2E4}"/>
              </a:ext>
            </a:extLst>
          </p:cNvPr>
          <p:cNvPicPr>
            <a:picLocks noChangeAspect="1"/>
          </p:cNvPicPr>
          <p:nvPr/>
        </p:nvPicPr>
        <p:blipFill>
          <a:blip r:embed="rId2"/>
          <a:stretch>
            <a:fillRect/>
          </a:stretch>
        </p:blipFill>
        <p:spPr>
          <a:xfrm>
            <a:off x="410939" y="1315894"/>
            <a:ext cx="2606280" cy="4633386"/>
          </a:xfrm>
          <a:prstGeom prst="rect">
            <a:avLst/>
          </a:prstGeom>
        </p:spPr>
      </p:pic>
      <p:pic>
        <p:nvPicPr>
          <p:cNvPr id="8" name="Рисунок 7">
            <a:extLst>
              <a:ext uri="{FF2B5EF4-FFF2-40B4-BE49-F238E27FC236}">
                <a16:creationId xmlns:a16="http://schemas.microsoft.com/office/drawing/2014/main" id="{53637D2D-EC9D-8A7D-7D40-51076F395683}"/>
              </a:ext>
            </a:extLst>
          </p:cNvPr>
          <p:cNvPicPr>
            <a:picLocks noChangeAspect="1"/>
          </p:cNvPicPr>
          <p:nvPr/>
        </p:nvPicPr>
        <p:blipFill>
          <a:blip r:embed="rId3"/>
          <a:stretch>
            <a:fillRect/>
          </a:stretch>
        </p:blipFill>
        <p:spPr>
          <a:xfrm>
            <a:off x="3275856" y="1447658"/>
            <a:ext cx="2376264" cy="4224468"/>
          </a:xfrm>
          <a:prstGeom prst="rect">
            <a:avLst/>
          </a:prstGeom>
        </p:spPr>
      </p:pic>
      <p:pic>
        <p:nvPicPr>
          <p:cNvPr id="9" name="Рисунок 8">
            <a:extLst>
              <a:ext uri="{FF2B5EF4-FFF2-40B4-BE49-F238E27FC236}">
                <a16:creationId xmlns:a16="http://schemas.microsoft.com/office/drawing/2014/main" id="{4DBCC561-ABD5-8894-A889-1CDE8F204183}"/>
              </a:ext>
            </a:extLst>
          </p:cNvPr>
          <p:cNvPicPr>
            <a:picLocks noChangeAspect="1"/>
          </p:cNvPicPr>
          <p:nvPr/>
        </p:nvPicPr>
        <p:blipFill>
          <a:blip r:embed="rId4"/>
          <a:stretch>
            <a:fillRect/>
          </a:stretch>
        </p:blipFill>
        <p:spPr>
          <a:xfrm>
            <a:off x="5981731" y="1125999"/>
            <a:ext cx="2819912" cy="5013176"/>
          </a:xfrm>
          <a:prstGeom prst="rect">
            <a:avLst/>
          </a:prstGeom>
        </p:spPr>
      </p:pic>
    </p:spTree>
    <p:extLst>
      <p:ext uri="{BB962C8B-B14F-4D97-AF65-F5344CB8AC3E}">
        <p14:creationId xmlns:p14="http://schemas.microsoft.com/office/powerpoint/2010/main" val="25267301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ъект 2">
            <a:extLst>
              <a:ext uri="{FF2B5EF4-FFF2-40B4-BE49-F238E27FC236}">
                <a16:creationId xmlns:a16="http://schemas.microsoft.com/office/drawing/2014/main" id="{87E53387-F697-4AC2-B787-8B3963CE0C8A}"/>
              </a:ext>
            </a:extLst>
          </p:cNvPr>
          <p:cNvSpPr>
            <a:spLocks noGrp="1"/>
          </p:cNvSpPr>
          <p:nvPr>
            <p:ph idx="1"/>
          </p:nvPr>
        </p:nvSpPr>
        <p:spPr>
          <a:xfrm>
            <a:off x="179511" y="1"/>
            <a:ext cx="8964489" cy="6858000"/>
          </a:xfrm>
        </p:spPr>
        <p:txBody>
          <a:bodyPr>
            <a:normAutofit fontScale="40000" lnSpcReduction="20000"/>
          </a:bodyPr>
          <a:lstStyle/>
          <a:p>
            <a:pPr marL="44450" indent="0" algn="ctr" eaLnBrk="1" fontAlgn="auto" hangingPunct="1">
              <a:spcAft>
                <a:spcPts val="0"/>
              </a:spcAft>
              <a:buFont typeface="Georgia" pitchFamily="18" charset="0"/>
              <a:buNone/>
              <a:defRPr/>
            </a:pPr>
            <a:r>
              <a:rPr lang="ru-RU" altLang="ru-RU" sz="5300" b="1" dirty="0">
                <a:solidFill>
                  <a:srgbClr val="0000FF"/>
                </a:solidFill>
                <a:latin typeface="Century" panose="02040604050505020304" pitchFamily="18" charset="0"/>
                <a:cs typeface="Times New Roman" pitchFamily="18" charset="0"/>
              </a:rPr>
              <a:t>Основные социально-территориальные характеристики муниципального образования муниципальный округ №7</a:t>
            </a:r>
            <a:endParaRPr lang="ru-RU" altLang="ru-RU" sz="5300" b="1" dirty="0">
              <a:solidFill>
                <a:srgbClr val="0000FF"/>
              </a:solidFill>
              <a:latin typeface="Century" panose="02040604050505020304" pitchFamily="18" charset="0"/>
            </a:endParaRPr>
          </a:p>
          <a:p>
            <a:pPr marL="44450" indent="0" algn="ctr" eaLnBrk="1" fontAlgn="auto" hangingPunct="1">
              <a:lnSpc>
                <a:spcPct val="170000"/>
              </a:lnSpc>
              <a:spcAft>
                <a:spcPts val="0"/>
              </a:spcAft>
              <a:buFont typeface="Georgia" pitchFamily="18" charset="0"/>
              <a:buNone/>
              <a:defRPr/>
            </a:pPr>
            <a:endParaRPr lang="ru-RU" altLang="ru-RU" dirty="0">
              <a:solidFill>
                <a:schemeClr val="tx1"/>
              </a:solidFill>
              <a:latin typeface="Century" panose="02040604050505020304" pitchFamily="18" charset="0"/>
              <a:cs typeface="Times New Roman" pitchFamily="18" charset="0"/>
            </a:endParaRPr>
          </a:p>
          <a:p>
            <a:pPr marL="44450" indent="0" algn="ctr" eaLnBrk="1" fontAlgn="auto" hangingPunct="1">
              <a:lnSpc>
                <a:spcPct val="170000"/>
              </a:lnSpc>
              <a:spcAft>
                <a:spcPts val="0"/>
              </a:spcAft>
              <a:buFont typeface="Georgia" pitchFamily="18" charset="0"/>
              <a:buNone/>
              <a:defRPr/>
            </a:pPr>
            <a:endParaRPr lang="ru-RU" altLang="ru-RU" dirty="0">
              <a:solidFill>
                <a:schemeClr val="tx1"/>
              </a:solidFill>
              <a:latin typeface="Century" panose="02040604050505020304" pitchFamily="18" charset="0"/>
              <a:cs typeface="Times New Roman" pitchFamily="18" charset="0"/>
            </a:endParaRPr>
          </a:p>
          <a:p>
            <a:pPr marL="44450" indent="0" algn="ctr" eaLnBrk="1" fontAlgn="auto" hangingPunct="1">
              <a:lnSpc>
                <a:spcPct val="170000"/>
              </a:lnSpc>
              <a:spcAft>
                <a:spcPts val="0"/>
              </a:spcAft>
              <a:buFont typeface="Georgia" pitchFamily="18" charset="0"/>
              <a:buNone/>
              <a:defRPr/>
            </a:pPr>
            <a:br>
              <a:rPr lang="ru-RU" altLang="ru-RU" dirty="0">
                <a:solidFill>
                  <a:schemeClr val="tx1"/>
                </a:solidFill>
                <a:latin typeface="Century" panose="02040604050505020304" pitchFamily="18" charset="0"/>
                <a:cs typeface="Times New Roman" pitchFamily="18" charset="0"/>
              </a:rPr>
            </a:br>
            <a:r>
              <a:rPr lang="ru-RU" altLang="ru-RU" sz="2700" b="1" u="sng" dirty="0">
                <a:solidFill>
                  <a:schemeClr val="tx1"/>
                </a:solidFill>
                <a:latin typeface="Century" panose="02040604050505020304" pitchFamily="18" charset="0"/>
                <a:ea typeface="Batang" panose="02030600000101010101" pitchFamily="18" charset="-127"/>
                <a:cs typeface="Arial" panose="020B0604020202020204" pitchFamily="34" charset="0"/>
              </a:rPr>
              <a:t>Границы округа: </a:t>
            </a:r>
            <a:r>
              <a:rPr lang="ru-RU" altLang="ru-RU" sz="2700" b="1" dirty="0">
                <a:solidFill>
                  <a:schemeClr val="tx1"/>
                </a:solidFill>
                <a:latin typeface="Century" panose="02040604050505020304" pitchFamily="18" charset="0"/>
                <a:ea typeface="Batang" panose="02030600000101010101" pitchFamily="18" charset="-127"/>
                <a:cs typeface="Arial" panose="020B0604020202020204" pitchFamily="34" charset="0"/>
              </a:rPr>
              <a:t>от набережной Макарова по оси Среднего проспекта В.О. до 24-25-й линий В.О., далее по оси 24-25-й линий В.О. до Большого проспекта В.О., далее по оси Большого проспекта В.О. до Детской улицы, далее по оси Детской улицы до Косой линии, далее по оси Косой линии до Невской губы, далее по берегу Невской губы до пересечения с рекой Большой Невой, далее по оси реки Большой Невы до реки Малой Невы, далее по оси реки Малой Невы до продолжения Среднего проспекта В.О., далее по продолжению оси Среднего проспекта В.О. до набережной Макарова.</a:t>
            </a:r>
          </a:p>
          <a:p>
            <a:pPr marL="44450" indent="0" algn="ctr" eaLnBrk="1" fontAlgn="auto" hangingPunct="1">
              <a:spcAft>
                <a:spcPts val="0"/>
              </a:spcAft>
              <a:buFont typeface="Georgia" pitchFamily="18" charset="0"/>
              <a:buNone/>
              <a:defRPr/>
            </a:pPr>
            <a:endParaRPr lang="ru-RU" altLang="ru-RU" dirty="0">
              <a:solidFill>
                <a:schemeClr val="tx1"/>
              </a:solidFill>
              <a:latin typeface="Century" panose="02040604050505020304" pitchFamily="18" charset="0"/>
              <a:ea typeface="Batang" panose="02030600000101010101" pitchFamily="18" charset="-127"/>
              <a:cs typeface="Arial" panose="020B0604020202020204" pitchFamily="34" charset="0"/>
            </a:endParaRPr>
          </a:p>
          <a:p>
            <a:pPr marL="44450" indent="0" algn="just" eaLnBrk="1" fontAlgn="auto" hangingPunct="1">
              <a:spcAft>
                <a:spcPts val="0"/>
              </a:spcAft>
              <a:buFont typeface="Georgia" pitchFamily="18" charset="0"/>
              <a:buNone/>
              <a:defRPr/>
            </a:pPr>
            <a:endParaRPr lang="ru-RU" altLang="ru-RU" b="1" dirty="0">
              <a:solidFill>
                <a:schemeClr val="tx1"/>
              </a:solidFill>
              <a:latin typeface="Century" panose="02040604050505020304" pitchFamily="18" charset="0"/>
              <a:ea typeface="Batang" panose="02030600000101010101" pitchFamily="18" charset="-127"/>
              <a:cs typeface="Arial" panose="020B0604020202020204" pitchFamily="34" charset="0"/>
            </a:endParaRPr>
          </a:p>
          <a:p>
            <a:pPr marL="44450" indent="0" algn="just" eaLnBrk="1" fontAlgn="auto" hangingPunct="1">
              <a:spcAft>
                <a:spcPts val="0"/>
              </a:spcAft>
              <a:buFont typeface="Georgia" pitchFamily="18" charset="0"/>
              <a:buNone/>
              <a:defRPr/>
            </a:pPr>
            <a:endParaRPr lang="ru-RU" altLang="ru-RU" b="1" dirty="0">
              <a:solidFill>
                <a:schemeClr val="tx1"/>
              </a:solidFill>
              <a:latin typeface="Century" panose="02040604050505020304" pitchFamily="18" charset="0"/>
              <a:ea typeface="Batang" panose="02030600000101010101" pitchFamily="18" charset="-127"/>
              <a:cs typeface="Arial" panose="020B0604020202020204" pitchFamily="34" charset="0"/>
            </a:endParaRPr>
          </a:p>
          <a:p>
            <a:pPr marL="44450" indent="0" algn="just" eaLnBrk="1" fontAlgn="auto" hangingPunct="1">
              <a:spcAft>
                <a:spcPts val="0"/>
              </a:spcAft>
              <a:buFont typeface="Georgia" pitchFamily="18" charset="0"/>
              <a:buNone/>
              <a:defRPr/>
            </a:pPr>
            <a:endParaRPr lang="ru-RU" altLang="ru-RU" b="1" dirty="0">
              <a:solidFill>
                <a:schemeClr val="tx1"/>
              </a:solidFill>
              <a:latin typeface="Century" panose="02040604050505020304" pitchFamily="18" charset="0"/>
              <a:ea typeface="Batang" panose="02030600000101010101" pitchFamily="18" charset="-127"/>
              <a:cs typeface="Arial" panose="020B0604020202020204" pitchFamily="34" charset="0"/>
            </a:endParaRPr>
          </a:p>
          <a:p>
            <a:pPr marL="44450" indent="0" algn="just" eaLnBrk="1" fontAlgn="auto" hangingPunct="1">
              <a:spcAft>
                <a:spcPts val="0"/>
              </a:spcAft>
              <a:buFont typeface="Georgia" pitchFamily="18" charset="0"/>
              <a:buNone/>
              <a:defRPr/>
            </a:pPr>
            <a:endParaRPr lang="ru-RU" altLang="ru-RU" b="1" dirty="0">
              <a:solidFill>
                <a:schemeClr val="tx1"/>
              </a:solidFill>
              <a:latin typeface="Century" panose="02040604050505020304" pitchFamily="18" charset="0"/>
              <a:ea typeface="Batang" panose="02030600000101010101" pitchFamily="18" charset="-127"/>
              <a:cs typeface="Arial" panose="020B0604020202020204" pitchFamily="34" charset="0"/>
            </a:endParaRPr>
          </a:p>
          <a:p>
            <a:pPr marL="44450" indent="0" algn="just" eaLnBrk="1" fontAlgn="auto" hangingPunct="1">
              <a:spcAft>
                <a:spcPts val="0"/>
              </a:spcAft>
              <a:buFont typeface="Georgia" pitchFamily="18" charset="0"/>
              <a:buNone/>
              <a:defRPr/>
            </a:pPr>
            <a:r>
              <a:rPr lang="ru-RU" altLang="ru-RU" sz="4000" b="1" dirty="0">
                <a:solidFill>
                  <a:schemeClr val="tx1"/>
                </a:solidFill>
                <a:latin typeface="Century" panose="02040604050505020304" pitchFamily="18" charset="0"/>
                <a:ea typeface="Batang" panose="02030600000101010101" pitchFamily="18" charset="-127"/>
                <a:cs typeface="Arial" panose="020B0604020202020204" pitchFamily="34" charset="0"/>
              </a:rPr>
              <a:t>Численность населения округа</a:t>
            </a:r>
          </a:p>
          <a:p>
            <a:pPr marL="44450" indent="0" algn="just" eaLnBrk="1" fontAlgn="auto" hangingPunct="1">
              <a:spcAft>
                <a:spcPts val="0"/>
              </a:spcAft>
              <a:buFont typeface="Georgia" pitchFamily="18" charset="0"/>
              <a:buNone/>
              <a:defRPr/>
            </a:pPr>
            <a:r>
              <a:rPr lang="ru-RU" altLang="ru-RU" sz="4000" b="1" dirty="0">
                <a:solidFill>
                  <a:schemeClr val="tx1"/>
                </a:solidFill>
                <a:latin typeface="Century" panose="02040604050505020304" pitchFamily="18" charset="0"/>
                <a:ea typeface="Batang" panose="02030600000101010101" pitchFamily="18" charset="-127"/>
                <a:cs typeface="Arial" panose="020B0604020202020204" pitchFamily="34" charset="0"/>
              </a:rPr>
              <a:t> по состоянию </a:t>
            </a:r>
          </a:p>
          <a:p>
            <a:pPr marL="44450" indent="0" algn="just" eaLnBrk="1" fontAlgn="auto" hangingPunct="1">
              <a:spcAft>
                <a:spcPts val="0"/>
              </a:spcAft>
              <a:buFont typeface="Georgia" pitchFamily="18" charset="0"/>
              <a:buNone/>
              <a:defRPr/>
            </a:pPr>
            <a:r>
              <a:rPr lang="ru-RU" altLang="ru-RU" sz="4000" b="1" dirty="0">
                <a:solidFill>
                  <a:schemeClr val="tx1"/>
                </a:solidFill>
                <a:latin typeface="Century" panose="02040604050505020304" pitchFamily="18" charset="0"/>
                <a:ea typeface="Batang" panose="02030600000101010101" pitchFamily="18" charset="-127"/>
                <a:cs typeface="Arial" panose="020B0604020202020204" pitchFamily="34" charset="0"/>
              </a:rPr>
              <a:t>на 01.01.2025 </a:t>
            </a:r>
            <a:r>
              <a:rPr lang="ru-RU" altLang="ru-RU" sz="4000" dirty="0">
                <a:solidFill>
                  <a:schemeClr val="tx1"/>
                </a:solidFill>
                <a:latin typeface="Century" panose="02040604050505020304" pitchFamily="18" charset="0"/>
                <a:ea typeface="Batang" panose="02030600000101010101" pitchFamily="18" charset="-127"/>
                <a:cs typeface="Arial" panose="020B0604020202020204" pitchFamily="34" charset="0"/>
              </a:rPr>
              <a:t>– </a:t>
            </a:r>
            <a:r>
              <a:rPr lang="ru-RU" altLang="ru-RU" sz="4000" b="1" dirty="0">
                <a:solidFill>
                  <a:schemeClr val="tx1"/>
                </a:solidFill>
                <a:latin typeface="Century" panose="02040604050505020304" pitchFamily="18" charset="0"/>
                <a:ea typeface="Batang" panose="02030600000101010101" pitchFamily="18" charset="-127"/>
                <a:cs typeface="Arial" panose="020B0604020202020204" pitchFamily="34" charset="0"/>
              </a:rPr>
              <a:t>36 749 </a:t>
            </a:r>
            <a:r>
              <a:rPr lang="ru-RU" altLang="ru-RU" sz="4000" dirty="0">
                <a:solidFill>
                  <a:schemeClr val="tx1"/>
                </a:solidFill>
                <a:latin typeface="Century" panose="02040604050505020304" pitchFamily="18" charset="0"/>
                <a:ea typeface="Batang" panose="02030600000101010101" pitchFamily="18" charset="-127"/>
                <a:cs typeface="Arial" panose="020B0604020202020204" pitchFamily="34" charset="0"/>
              </a:rPr>
              <a:t>человек</a:t>
            </a:r>
          </a:p>
          <a:p>
            <a:pPr marL="44450" indent="0" algn="just" eaLnBrk="1" fontAlgn="auto" hangingPunct="1">
              <a:spcAft>
                <a:spcPts val="0"/>
              </a:spcAft>
              <a:buFont typeface="Georgia" pitchFamily="18" charset="0"/>
              <a:buNone/>
              <a:defRPr/>
            </a:pP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Площадь территории – </a:t>
            </a:r>
            <a:r>
              <a:rPr lang="ru-RU" altLang="ru-RU" sz="3500" b="1" dirty="0">
                <a:solidFill>
                  <a:schemeClr val="tx1"/>
                </a:solidFill>
                <a:latin typeface="Century" panose="02040604050505020304" pitchFamily="18" charset="0"/>
                <a:ea typeface="Batang" panose="02030600000101010101" pitchFamily="18" charset="-127"/>
                <a:cs typeface="Arial" panose="020B0604020202020204" pitchFamily="34" charset="0"/>
              </a:rPr>
              <a:t>3,47</a:t>
            </a: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 кв. км.</a:t>
            </a:r>
          </a:p>
          <a:p>
            <a:pPr marL="44450" indent="0" algn="just" eaLnBrk="1" fontAlgn="auto" hangingPunct="1">
              <a:spcAft>
                <a:spcPts val="0"/>
              </a:spcAft>
              <a:buFont typeface="Georgia" pitchFamily="18" charset="0"/>
              <a:buNone/>
              <a:defRPr/>
            </a:pP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На территории округа </a:t>
            </a:r>
            <a:r>
              <a:rPr lang="ru-RU" altLang="ru-RU" sz="3500" b="1" dirty="0">
                <a:solidFill>
                  <a:schemeClr val="tx1"/>
                </a:solidFill>
                <a:latin typeface="Century" panose="02040604050505020304" pitchFamily="18" charset="0"/>
                <a:ea typeface="Batang" panose="02030600000101010101" pitchFamily="18" charset="-127"/>
                <a:cs typeface="Arial" panose="020B0604020202020204" pitchFamily="34" charset="0"/>
              </a:rPr>
              <a:t>308</a:t>
            </a: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 дворов</a:t>
            </a:r>
          </a:p>
          <a:p>
            <a:pPr marL="44450" indent="0" algn="just" eaLnBrk="1" fontAlgn="auto" hangingPunct="1">
              <a:spcAft>
                <a:spcPts val="0"/>
              </a:spcAft>
              <a:buFont typeface="Georgia" pitchFamily="18" charset="0"/>
              <a:buNone/>
              <a:defRPr/>
            </a:pP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ГОУ на территории  – </a:t>
            </a:r>
            <a:r>
              <a:rPr lang="ru-RU" altLang="ru-RU" sz="3500" b="1" dirty="0">
                <a:solidFill>
                  <a:schemeClr val="tx1"/>
                </a:solidFill>
                <a:latin typeface="Century" panose="02040604050505020304" pitchFamily="18" charset="0"/>
                <a:ea typeface="Batang" panose="02030600000101010101" pitchFamily="18" charset="-127"/>
                <a:cs typeface="Arial" panose="020B0604020202020204" pitchFamily="34" charset="0"/>
              </a:rPr>
              <a:t>8</a:t>
            </a: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 школ</a:t>
            </a:r>
          </a:p>
          <a:p>
            <a:pPr marL="44450" indent="0" algn="just" eaLnBrk="1" fontAlgn="auto" hangingPunct="1">
              <a:spcAft>
                <a:spcPts val="0"/>
              </a:spcAft>
              <a:buFont typeface="Georgia" pitchFamily="18" charset="0"/>
              <a:buNone/>
              <a:defRPr/>
            </a:pP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ВУЗов на территории  – </a:t>
            </a:r>
            <a:r>
              <a:rPr lang="ru-RU" altLang="ru-RU" sz="3500" b="1" dirty="0">
                <a:solidFill>
                  <a:schemeClr val="tx1"/>
                </a:solidFill>
                <a:latin typeface="Century" panose="02040604050505020304" pitchFamily="18" charset="0"/>
                <a:ea typeface="Batang" panose="02030600000101010101" pitchFamily="18" charset="-127"/>
                <a:cs typeface="Arial" panose="020B0604020202020204" pitchFamily="34" charset="0"/>
              </a:rPr>
              <a:t>9</a:t>
            </a: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 ВУЗов</a:t>
            </a:r>
          </a:p>
          <a:p>
            <a:pPr marL="44450" indent="0" algn="just" eaLnBrk="1" fontAlgn="auto" hangingPunct="1">
              <a:spcAft>
                <a:spcPts val="0"/>
              </a:spcAft>
              <a:buFont typeface="Georgia" pitchFamily="18" charset="0"/>
              <a:buNone/>
              <a:defRPr/>
            </a:pP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ГДОУ на территории  – </a:t>
            </a:r>
            <a:r>
              <a:rPr lang="ru-RU" altLang="ru-RU" sz="3500" b="1" dirty="0">
                <a:solidFill>
                  <a:schemeClr val="tx1"/>
                </a:solidFill>
                <a:latin typeface="Century" panose="02040604050505020304" pitchFamily="18" charset="0"/>
                <a:ea typeface="Batang" panose="02030600000101010101" pitchFamily="18" charset="-127"/>
                <a:cs typeface="Arial" panose="020B0604020202020204" pitchFamily="34" charset="0"/>
              </a:rPr>
              <a:t>16</a:t>
            </a:r>
            <a:r>
              <a:rPr lang="ru-RU" altLang="ru-RU" sz="3500" dirty="0">
                <a:solidFill>
                  <a:schemeClr val="tx1"/>
                </a:solidFill>
                <a:latin typeface="Century" panose="02040604050505020304" pitchFamily="18" charset="0"/>
                <a:ea typeface="Batang" panose="02030600000101010101" pitchFamily="18" charset="-127"/>
                <a:cs typeface="Arial" panose="020B0604020202020204" pitchFamily="34" charset="0"/>
              </a:rPr>
              <a:t> детских садов</a:t>
            </a:r>
          </a:p>
          <a:p>
            <a:pPr marL="44450" indent="0" algn="ctr" eaLnBrk="1" fontAlgn="auto" hangingPunct="1">
              <a:spcAft>
                <a:spcPts val="0"/>
              </a:spcAft>
              <a:buFont typeface="Georgia" pitchFamily="18" charset="0"/>
              <a:buNone/>
              <a:defRPr/>
            </a:pPr>
            <a:endParaRPr lang="ru-RU" altLang="ru-RU" sz="1200" dirty="0"/>
          </a:p>
          <a:p>
            <a:pPr marL="44450" indent="0" algn="ctr" eaLnBrk="1" fontAlgn="auto" hangingPunct="1">
              <a:spcAft>
                <a:spcPts val="0"/>
              </a:spcAft>
              <a:buFont typeface="Georgia" pitchFamily="18" charset="0"/>
              <a:buNone/>
              <a:defRPr/>
            </a:pPr>
            <a:endParaRPr lang="ru-RU" altLang="ru-RU" sz="1200" dirty="0"/>
          </a:p>
        </p:txBody>
      </p:sp>
      <p:sp>
        <p:nvSpPr>
          <p:cNvPr id="8195" name="Номер слайда 3">
            <a:extLst>
              <a:ext uri="{FF2B5EF4-FFF2-40B4-BE49-F238E27FC236}">
                <a16:creationId xmlns:a16="http://schemas.microsoft.com/office/drawing/2014/main" id="{0E2ABD49-948F-6C7B-2124-57BBA5B7F5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F67752-9F8B-BE43-85CE-2509C33F525B}" type="slidenum">
              <a:rPr lang="ru-RU" altLang="ru-RU">
                <a:solidFill>
                  <a:srgbClr val="7F7F7F"/>
                </a:solidFill>
                <a:latin typeface="Trebuchet MS" panose="020B0703020202090204" pitchFamily="34" charset="0"/>
              </a:rPr>
              <a:pPr/>
              <a:t>2</a:t>
            </a:fld>
            <a:endParaRPr lang="ru-RU" altLang="ru-RU">
              <a:solidFill>
                <a:srgbClr val="7F7F7F"/>
              </a:solidFill>
              <a:latin typeface="Trebuchet MS" panose="020B0703020202090204" pitchFamily="34" charset="0"/>
            </a:endParaRPr>
          </a:p>
        </p:txBody>
      </p:sp>
      <p:pic>
        <p:nvPicPr>
          <p:cNvPr id="8196" name="Picture 4">
            <a:extLst>
              <a:ext uri="{FF2B5EF4-FFF2-40B4-BE49-F238E27FC236}">
                <a16:creationId xmlns:a16="http://schemas.microsoft.com/office/drawing/2014/main" id="{8B43D1E3-4C55-C94E-6518-94222B3447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00"/>
          <a:stretch/>
        </p:blipFill>
        <p:spPr bwMode="auto">
          <a:xfrm>
            <a:off x="4499992" y="3068960"/>
            <a:ext cx="4320479"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0454CE-669A-0531-D81C-CE1B5F836396}"/>
              </a:ext>
            </a:extLst>
          </p:cNvPr>
          <p:cNvSpPr>
            <a:spLocks noGrp="1"/>
          </p:cNvSpPr>
          <p:nvPr>
            <p:ph type="title"/>
          </p:nvPr>
        </p:nvSpPr>
        <p:spPr>
          <a:xfrm>
            <a:off x="791580" y="188640"/>
            <a:ext cx="7560840" cy="1152128"/>
          </a:xfrm>
        </p:spPr>
        <p:txBody>
          <a:bodyPr>
            <a:normAutofit/>
          </a:bodyPr>
          <a:lstStyle/>
          <a:p>
            <a:pPr algn="ctr"/>
            <a:r>
              <a:rPr lang="ru-RU" sz="2400" b="1" dirty="0">
                <a:solidFill>
                  <a:srgbClr val="0000FF"/>
                </a:solidFill>
                <a:latin typeface="Century" panose="02040604050505020304" pitchFamily="18" charset="0"/>
                <a:cs typeface="Times New Roman" panose="02020603050405020304" pitchFamily="18" charset="0"/>
              </a:rPr>
              <a:t>Праздничное оформление территории в честь Нового Года и Рождества</a:t>
            </a:r>
          </a:p>
        </p:txBody>
      </p:sp>
      <p:sp>
        <p:nvSpPr>
          <p:cNvPr id="3" name="Объект 2">
            <a:extLst>
              <a:ext uri="{FF2B5EF4-FFF2-40B4-BE49-F238E27FC236}">
                <a16:creationId xmlns:a16="http://schemas.microsoft.com/office/drawing/2014/main" id="{063407F8-D164-DB0C-B2B8-1A68C3B40806}"/>
              </a:ext>
            </a:extLst>
          </p:cNvPr>
          <p:cNvSpPr>
            <a:spLocks noGrp="1"/>
          </p:cNvSpPr>
          <p:nvPr>
            <p:ph idx="1"/>
          </p:nvPr>
        </p:nvSpPr>
        <p:spPr>
          <a:xfrm>
            <a:off x="1600043" y="1412776"/>
            <a:ext cx="6591985" cy="1367408"/>
          </a:xfrm>
        </p:spPr>
        <p:txBody>
          <a:bodyPr>
            <a:normAutofit lnSpcReduction="10000"/>
          </a:bodyPr>
          <a:lstStyle/>
          <a:p>
            <a:pPr marL="0" indent="0">
              <a:buNone/>
            </a:pPr>
            <a:r>
              <a:rPr lang="ru-RU" dirty="0">
                <a:solidFill>
                  <a:schemeClr val="tx1"/>
                </a:solidFill>
                <a:latin typeface="Century" panose="02040604050505020304" pitchFamily="18" charset="0"/>
              </a:rPr>
              <a:t>Установка новогодней ели – </a:t>
            </a:r>
            <a:r>
              <a:rPr lang="ru-RU" b="1" dirty="0">
                <a:solidFill>
                  <a:schemeClr val="tx1"/>
                </a:solidFill>
                <a:latin typeface="Century" panose="02040604050505020304" pitchFamily="18" charset="0"/>
              </a:rPr>
              <a:t>4</a:t>
            </a:r>
            <a:r>
              <a:rPr lang="ru-RU" dirty="0">
                <a:solidFill>
                  <a:schemeClr val="tx1"/>
                </a:solidFill>
                <a:latin typeface="Century" panose="02040604050505020304" pitchFamily="18" charset="0"/>
              </a:rPr>
              <a:t> </a:t>
            </a:r>
            <a:r>
              <a:rPr lang="ru-RU" dirty="0" err="1">
                <a:solidFill>
                  <a:schemeClr val="tx1"/>
                </a:solidFill>
                <a:latin typeface="Century" panose="02040604050505020304" pitchFamily="18" charset="0"/>
              </a:rPr>
              <a:t>шт</a:t>
            </a:r>
            <a:r>
              <a:rPr lang="ru-RU" dirty="0">
                <a:solidFill>
                  <a:schemeClr val="tx1"/>
                </a:solidFill>
                <a:latin typeface="Century" panose="02040604050505020304" pitchFamily="18" charset="0"/>
              </a:rPr>
              <a:t>; </a:t>
            </a:r>
          </a:p>
          <a:p>
            <a:pPr marL="0" indent="0">
              <a:buNone/>
            </a:pPr>
            <a:r>
              <a:rPr lang="ru-RU" dirty="0">
                <a:solidFill>
                  <a:schemeClr val="tx1"/>
                </a:solidFill>
                <a:latin typeface="Century" panose="02040604050505020304" pitchFamily="18" charset="0"/>
              </a:rPr>
              <a:t>Установка новогодних перетяжек – </a:t>
            </a:r>
            <a:r>
              <a:rPr lang="ru-RU" b="1" dirty="0">
                <a:solidFill>
                  <a:schemeClr val="tx1"/>
                </a:solidFill>
                <a:latin typeface="Century" panose="02040604050505020304" pitchFamily="18" charset="0"/>
              </a:rPr>
              <a:t>3</a:t>
            </a:r>
            <a:r>
              <a:rPr lang="ru-RU" dirty="0">
                <a:solidFill>
                  <a:schemeClr val="tx1"/>
                </a:solidFill>
                <a:latin typeface="Century" panose="02040604050505020304" pitchFamily="18" charset="0"/>
              </a:rPr>
              <a:t> </a:t>
            </a:r>
            <a:r>
              <a:rPr lang="ru-RU" dirty="0" err="1">
                <a:solidFill>
                  <a:schemeClr val="tx1"/>
                </a:solidFill>
                <a:latin typeface="Century" panose="02040604050505020304" pitchFamily="18" charset="0"/>
              </a:rPr>
              <a:t>шт</a:t>
            </a:r>
            <a:r>
              <a:rPr lang="ru-RU" dirty="0">
                <a:solidFill>
                  <a:schemeClr val="tx1"/>
                </a:solidFill>
                <a:latin typeface="Century" panose="02040604050505020304" pitchFamily="18" charset="0"/>
              </a:rPr>
              <a:t>; </a:t>
            </a:r>
          </a:p>
          <a:p>
            <a:pPr marL="0" indent="0">
              <a:buNone/>
            </a:pPr>
            <a:r>
              <a:rPr lang="ru-RU" dirty="0">
                <a:solidFill>
                  <a:schemeClr val="tx1"/>
                </a:solidFill>
                <a:latin typeface="Century" panose="02040604050505020304" pitchFamily="18" charset="0"/>
              </a:rPr>
              <a:t>Установка светодиодной композиции «Карета с лошадьми» - </a:t>
            </a:r>
            <a:r>
              <a:rPr lang="ru-RU" b="1" dirty="0">
                <a:solidFill>
                  <a:schemeClr val="tx1"/>
                </a:solidFill>
                <a:latin typeface="Century" panose="02040604050505020304" pitchFamily="18" charset="0"/>
              </a:rPr>
              <a:t>1</a:t>
            </a:r>
            <a:r>
              <a:rPr lang="ru-RU" dirty="0">
                <a:solidFill>
                  <a:schemeClr val="tx1"/>
                </a:solidFill>
                <a:latin typeface="Century" panose="02040604050505020304" pitchFamily="18" charset="0"/>
              </a:rPr>
              <a:t> шт. </a:t>
            </a:r>
          </a:p>
          <a:p>
            <a:pPr marL="0" indent="0">
              <a:buNone/>
            </a:pPr>
            <a:endParaRPr lang="ru-RU" dirty="0">
              <a:solidFill>
                <a:schemeClr val="tx1"/>
              </a:solidFill>
              <a:latin typeface="Century" panose="02040604050505020304" pitchFamily="18" charset="0"/>
            </a:endParaRPr>
          </a:p>
        </p:txBody>
      </p:sp>
      <p:pic>
        <p:nvPicPr>
          <p:cNvPr id="4" name="Рисунок 3">
            <a:extLst>
              <a:ext uri="{FF2B5EF4-FFF2-40B4-BE49-F238E27FC236}">
                <a16:creationId xmlns:a16="http://schemas.microsoft.com/office/drawing/2014/main" id="{6448C830-3FAF-6DED-F1B5-EF0ADD853AF8}"/>
              </a:ext>
            </a:extLst>
          </p:cNvPr>
          <p:cNvPicPr>
            <a:picLocks noChangeAspect="1"/>
          </p:cNvPicPr>
          <p:nvPr/>
        </p:nvPicPr>
        <p:blipFill>
          <a:blip r:embed="rId2"/>
          <a:stretch>
            <a:fillRect/>
          </a:stretch>
        </p:blipFill>
        <p:spPr>
          <a:xfrm>
            <a:off x="1043608" y="3050833"/>
            <a:ext cx="3103133" cy="3511600"/>
          </a:xfrm>
          <a:prstGeom prst="rect">
            <a:avLst/>
          </a:prstGeom>
        </p:spPr>
      </p:pic>
      <p:pic>
        <p:nvPicPr>
          <p:cNvPr id="5" name="Рисунок 4">
            <a:extLst>
              <a:ext uri="{FF2B5EF4-FFF2-40B4-BE49-F238E27FC236}">
                <a16:creationId xmlns:a16="http://schemas.microsoft.com/office/drawing/2014/main" id="{BE01919D-5F67-0CA5-6CC2-C0F4057D3B07}"/>
              </a:ext>
            </a:extLst>
          </p:cNvPr>
          <p:cNvPicPr>
            <a:picLocks noChangeAspect="1"/>
          </p:cNvPicPr>
          <p:nvPr/>
        </p:nvPicPr>
        <p:blipFill>
          <a:blip r:embed="rId3"/>
          <a:stretch>
            <a:fillRect/>
          </a:stretch>
        </p:blipFill>
        <p:spPr>
          <a:xfrm>
            <a:off x="5508104" y="2564904"/>
            <a:ext cx="3149393" cy="4199190"/>
          </a:xfrm>
          <a:prstGeom prst="rect">
            <a:avLst/>
          </a:prstGeom>
        </p:spPr>
      </p:pic>
    </p:spTree>
    <p:extLst>
      <p:ext uri="{BB962C8B-B14F-4D97-AF65-F5344CB8AC3E}">
        <p14:creationId xmlns:p14="http://schemas.microsoft.com/office/powerpoint/2010/main" val="17109848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DA8966-0228-49FE-B645-8673F2C71975}"/>
              </a:ext>
            </a:extLst>
          </p:cNvPr>
          <p:cNvSpPr>
            <a:spLocks noGrp="1"/>
          </p:cNvSpPr>
          <p:nvPr>
            <p:ph type="title"/>
          </p:nvPr>
        </p:nvSpPr>
        <p:spPr>
          <a:xfrm>
            <a:off x="971600" y="188640"/>
            <a:ext cx="7455024" cy="576064"/>
          </a:xfrm>
        </p:spPr>
        <p:txBody>
          <a:bodyPr>
            <a:noAutofit/>
          </a:bodyPr>
          <a:lstStyle/>
          <a:p>
            <a:pPr algn="ctr">
              <a:defRPr/>
            </a:pPr>
            <a:r>
              <a:rPr lang="ru-RU" sz="2400" b="1" dirty="0">
                <a:solidFill>
                  <a:srgbClr val="0000FF"/>
                </a:solidFill>
                <a:effectLst/>
                <a:latin typeface="Century" panose="02040604050505020304" pitchFamily="18" charset="0"/>
                <a:cs typeface="Times New Roman" panose="02020603050405020304" pitchFamily="18" charset="0"/>
              </a:rPr>
              <a:t>Муниципальная программа «Профилактика»</a:t>
            </a:r>
          </a:p>
        </p:txBody>
      </p:sp>
      <p:pic>
        <p:nvPicPr>
          <p:cNvPr id="4" name="Объект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11560" y="1412776"/>
            <a:ext cx="2952328" cy="2214247"/>
          </a:xfrm>
        </p:spPr>
      </p:pic>
      <p:pic>
        <p:nvPicPr>
          <p:cNvPr id="5" name="Рисунок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84168" y="980728"/>
            <a:ext cx="2671670" cy="3562226"/>
          </a:xfrm>
          <a:prstGeom prst="rect">
            <a:avLst/>
          </a:prstGeom>
        </p:spPr>
      </p:pic>
      <p:pic>
        <p:nvPicPr>
          <p:cNvPr id="11" name="Рисунок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58852" y="4005064"/>
            <a:ext cx="3528392" cy="2646294"/>
          </a:xfrm>
          <a:prstGeom prst="rect">
            <a:avLst/>
          </a:prstGeom>
        </p:spPr>
      </p:pic>
    </p:spTree>
    <p:extLst>
      <p:ext uri="{BB962C8B-B14F-4D97-AF65-F5344CB8AC3E}">
        <p14:creationId xmlns:p14="http://schemas.microsoft.com/office/powerpoint/2010/main" val="24233278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DA8966-0228-49FE-B645-8673F2C71975}"/>
              </a:ext>
            </a:extLst>
          </p:cNvPr>
          <p:cNvSpPr>
            <a:spLocks noGrp="1"/>
          </p:cNvSpPr>
          <p:nvPr>
            <p:ph type="title"/>
          </p:nvPr>
        </p:nvSpPr>
        <p:spPr>
          <a:xfrm>
            <a:off x="611560" y="188640"/>
            <a:ext cx="7455024" cy="219051"/>
          </a:xfrm>
        </p:spPr>
        <p:txBody>
          <a:bodyPr>
            <a:noAutofit/>
          </a:bodyPr>
          <a:lstStyle/>
          <a:p>
            <a:pPr algn="ctr">
              <a:defRPr/>
            </a:pPr>
            <a:r>
              <a:rPr lang="ru-RU" sz="2000" b="0" dirty="0">
                <a:effectLst/>
                <a:latin typeface="Times New Roman" panose="02020603050405020304" pitchFamily="18" charset="0"/>
                <a:cs typeface="Times New Roman" panose="02020603050405020304" pitchFamily="18" charset="0"/>
              </a:rPr>
              <a:t>Муниципальная программа «</a:t>
            </a:r>
            <a:r>
              <a:rPr lang="ru-RU" sz="2400" b="0" dirty="0">
                <a:effectLst/>
                <a:latin typeface="Times New Roman" panose="02020603050405020304" pitchFamily="18" charset="0"/>
                <a:cs typeface="Times New Roman" panose="02020603050405020304" pitchFamily="18" charset="0"/>
              </a:rPr>
              <a:t>Профилактика»</a:t>
            </a:r>
            <a:endParaRPr lang="ru-RU" sz="2000" b="0" dirty="0">
              <a:effectLst/>
              <a:latin typeface="Times New Roman" panose="02020603050405020304" pitchFamily="18" charset="0"/>
              <a:cs typeface="Times New Roman" panose="02020603050405020304" pitchFamily="18" charset="0"/>
            </a:endParaRPr>
          </a:p>
        </p:txBody>
      </p:sp>
      <p:graphicFrame>
        <p:nvGraphicFramePr>
          <p:cNvPr id="5" name="Объект 4">
            <a:extLst>
              <a:ext uri="{FF2B5EF4-FFF2-40B4-BE49-F238E27FC236}">
                <a16:creationId xmlns:a16="http://schemas.microsoft.com/office/drawing/2014/main" id="{45D7FD35-114D-A09A-AF0A-30E5D1176F7D}"/>
              </a:ext>
            </a:extLst>
          </p:cNvPr>
          <p:cNvGraphicFramePr>
            <a:graphicFrameLocks noGrp="1"/>
          </p:cNvGraphicFramePr>
          <p:nvPr>
            <p:ph idx="1"/>
            <p:extLst>
              <p:ext uri="{D42A27DB-BD31-4B8C-83A1-F6EECF244321}">
                <p14:modId xmlns:p14="http://schemas.microsoft.com/office/powerpoint/2010/main" val="1216729067"/>
              </p:ext>
            </p:extLst>
          </p:nvPr>
        </p:nvGraphicFramePr>
        <p:xfrm>
          <a:off x="323528" y="116633"/>
          <a:ext cx="8640960" cy="6772979"/>
        </p:xfrm>
        <a:graphic>
          <a:graphicData uri="http://schemas.openxmlformats.org/drawingml/2006/table">
            <a:tbl>
              <a:tblPr/>
              <a:tblGrid>
                <a:gridCol w="4324991">
                  <a:extLst>
                    <a:ext uri="{9D8B030D-6E8A-4147-A177-3AD203B41FA5}">
                      <a16:colId xmlns:a16="http://schemas.microsoft.com/office/drawing/2014/main" val="1809004625"/>
                    </a:ext>
                  </a:extLst>
                </a:gridCol>
                <a:gridCol w="1652079">
                  <a:extLst>
                    <a:ext uri="{9D8B030D-6E8A-4147-A177-3AD203B41FA5}">
                      <a16:colId xmlns:a16="http://schemas.microsoft.com/office/drawing/2014/main" val="1198173052"/>
                    </a:ext>
                  </a:extLst>
                </a:gridCol>
                <a:gridCol w="1473798">
                  <a:extLst>
                    <a:ext uri="{9D8B030D-6E8A-4147-A177-3AD203B41FA5}">
                      <a16:colId xmlns:a16="http://schemas.microsoft.com/office/drawing/2014/main" val="2462881072"/>
                    </a:ext>
                  </a:extLst>
                </a:gridCol>
                <a:gridCol w="1190092">
                  <a:extLst>
                    <a:ext uri="{9D8B030D-6E8A-4147-A177-3AD203B41FA5}">
                      <a16:colId xmlns:a16="http://schemas.microsoft.com/office/drawing/2014/main" val="555396588"/>
                    </a:ext>
                  </a:extLst>
                </a:gridCol>
              </a:tblGrid>
              <a:tr h="738945">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Наименование подпрограмм</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2026</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74795759"/>
                  </a:ext>
                </a:extLst>
              </a:tr>
              <a:tr h="568924">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участие в деятельности по профилактике правонарушений в Санкт-Петербурге в соответствии с федеральным законодательством и законодательством Санкт-Петербурга</a:t>
                      </a:r>
                      <a:endParaRPr kumimoji="0" lang="ru-RU" altLang="ru-RU" sz="11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2,0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2,0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2,0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2329338996"/>
                  </a:ext>
                </a:extLst>
              </a:tr>
              <a:tr h="1416310">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организация и проведение на территории муниципального образования информационно-пропагандистских мероприятий по разъяснению сущности терроризма и экстремизма, их общественной опасности, по формированию у граждан неприятия идеологии терроризма и экстремизма, в том числе путем распространения информационных материалов, печатной продукции, проведения разъяснительной работы и иных мероприятий</a:t>
                      </a:r>
                      <a:endParaRPr kumimoji="0" lang="ru-RU" altLang="ru-RU" sz="11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extLst>
                  <a:ext uri="{0D108BD9-81ED-4DB2-BD59-A6C34878D82A}">
                    <a16:rowId xmlns:a16="http://schemas.microsoft.com/office/drawing/2014/main" val="2890622542"/>
                  </a:ext>
                </a:extLst>
              </a:tr>
              <a:tr h="1416310">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участие в создании условий для реализации мер, направленных на укрепление межнационального и межконфессионального согласия, сохранение и развитие языков и культуры народов Российской Федерации, проживающих на территории муниципального образования, социальную и культурную адаптацию мигрантов, профилактику межнациональных (межэтнических) конфликтов</a:t>
                      </a:r>
                      <a:endParaRPr kumimoji="0" lang="ru-RU" altLang="ru-RU" sz="1100" b="0" i="0" u="none" strike="noStrike" cap="none" normalizeH="0" baseline="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4197342493"/>
                  </a:ext>
                </a:extLst>
              </a:tr>
              <a:tr h="885194">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проведение подготовки и обучения неработающего населения способам защиты и действиям в чрезвычайных ситуациях, а также способам защиты от опасностей, возникающих при ведении военных действий или вследствие этих действий</a:t>
                      </a:r>
                      <a:endParaRPr kumimoji="0" lang="ru-RU" altLang="ru-RU" sz="11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a:t>
                      </a: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5,0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extLst>
                  <a:ext uri="{0D108BD9-81ED-4DB2-BD59-A6C34878D82A}">
                    <a16:rowId xmlns:a16="http://schemas.microsoft.com/office/drawing/2014/main" val="1552846924"/>
                  </a:ext>
                </a:extLst>
              </a:tr>
              <a:tr h="885194">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участие в формах, установленных законодательством Санкт-Петербурга, в мероприятиях по профилактике незаконного потребления наркотических средств и психотропных веществ, новых потенциально опасных психоактивных веществ, наркомании в Санкт-Петербурге</a:t>
                      </a:r>
                      <a:endParaRPr kumimoji="0" lang="ru-RU" altLang="ru-RU" sz="1100" b="0" i="0" u="none" strike="noStrike" cap="none" normalizeH="0" baseline="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6,0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3818737994"/>
                  </a:ext>
                </a:extLst>
              </a:tr>
              <a:tr h="862102">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участие в реализации мер по профилактике дорожно-транспортного травматизма на территории муниципального образования, включая размещение, содержание и ремонт искусственных неровностей на внутриквартальных проездах</a:t>
                      </a:r>
                      <a:endParaRPr kumimoji="0" lang="ru-RU" altLang="ru-RU" sz="1000" b="0" i="0" u="none" strike="noStrike" cap="none" normalizeH="0" baseline="0" dirty="0">
                        <a:ln>
                          <a:noFill/>
                        </a:ln>
                        <a:solidFill>
                          <a:srgbClr val="000000"/>
                        </a:solidFill>
                        <a:effectLst/>
                        <a:latin typeface="Trebuchet MS" panose="020B070302020209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a:t>
                      </a: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a:t>
                      </a: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extLst>
                  <a:ext uri="{0D108BD9-81ED-4DB2-BD59-A6C34878D82A}">
                    <a16:rowId xmlns:a16="http://schemas.microsoft.com/office/drawing/2014/main" val="38659923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DA8966-0228-49FE-B645-8673F2C71975}"/>
              </a:ext>
            </a:extLst>
          </p:cNvPr>
          <p:cNvSpPr>
            <a:spLocks noGrp="1"/>
          </p:cNvSpPr>
          <p:nvPr>
            <p:ph type="title"/>
          </p:nvPr>
        </p:nvSpPr>
        <p:spPr>
          <a:xfrm>
            <a:off x="422244" y="120144"/>
            <a:ext cx="8299512" cy="504056"/>
          </a:xfrm>
        </p:spPr>
        <p:txBody>
          <a:bodyPr>
            <a:noAutofit/>
          </a:bodyPr>
          <a:lstStyle/>
          <a:p>
            <a:pPr algn="ctr">
              <a:defRPr/>
            </a:pPr>
            <a:r>
              <a:rPr lang="ru-RU" sz="2400" b="1" dirty="0">
                <a:solidFill>
                  <a:srgbClr val="0000FF"/>
                </a:solidFill>
                <a:effectLst/>
                <a:latin typeface="Century" panose="02040604050505020304" pitchFamily="18" charset="0"/>
                <a:cs typeface="Times New Roman" panose="02020603050405020304" pitchFamily="18" charset="0"/>
              </a:rPr>
              <a:t>Муниципальная программа «Молодежная политика»</a:t>
            </a:r>
          </a:p>
        </p:txBody>
      </p:sp>
      <p:graphicFrame>
        <p:nvGraphicFramePr>
          <p:cNvPr id="5" name="Объект 4">
            <a:extLst>
              <a:ext uri="{FF2B5EF4-FFF2-40B4-BE49-F238E27FC236}">
                <a16:creationId xmlns:a16="http://schemas.microsoft.com/office/drawing/2014/main" id="{9A82853A-338B-C2E3-EF5B-7FDFB97ECA16}"/>
              </a:ext>
            </a:extLst>
          </p:cNvPr>
          <p:cNvGraphicFramePr>
            <a:graphicFrameLocks noGrp="1"/>
          </p:cNvGraphicFramePr>
          <p:nvPr>
            <p:ph idx="1"/>
            <p:extLst>
              <p:ext uri="{D42A27DB-BD31-4B8C-83A1-F6EECF244321}">
                <p14:modId xmlns:p14="http://schemas.microsoft.com/office/powerpoint/2010/main" val="3540884528"/>
              </p:ext>
            </p:extLst>
          </p:nvPr>
        </p:nvGraphicFramePr>
        <p:xfrm>
          <a:off x="969723" y="944588"/>
          <a:ext cx="7623175" cy="2430463"/>
        </p:xfrm>
        <a:graphic>
          <a:graphicData uri="http://schemas.openxmlformats.org/drawingml/2006/table">
            <a:tbl>
              <a:tblPr/>
              <a:tblGrid>
                <a:gridCol w="3752850">
                  <a:extLst>
                    <a:ext uri="{9D8B030D-6E8A-4147-A177-3AD203B41FA5}">
                      <a16:colId xmlns:a16="http://schemas.microsoft.com/office/drawing/2014/main" val="1299006119"/>
                    </a:ext>
                  </a:extLst>
                </a:gridCol>
                <a:gridCol w="1011238">
                  <a:extLst>
                    <a:ext uri="{9D8B030D-6E8A-4147-A177-3AD203B41FA5}">
                      <a16:colId xmlns:a16="http://schemas.microsoft.com/office/drawing/2014/main" val="2828479342"/>
                    </a:ext>
                  </a:extLst>
                </a:gridCol>
                <a:gridCol w="1181100">
                  <a:extLst>
                    <a:ext uri="{9D8B030D-6E8A-4147-A177-3AD203B41FA5}">
                      <a16:colId xmlns:a16="http://schemas.microsoft.com/office/drawing/2014/main" val="1602892991"/>
                    </a:ext>
                  </a:extLst>
                </a:gridCol>
                <a:gridCol w="1677987">
                  <a:extLst>
                    <a:ext uri="{9D8B030D-6E8A-4147-A177-3AD203B41FA5}">
                      <a16:colId xmlns:a16="http://schemas.microsoft.com/office/drawing/2014/main" val="943980114"/>
                    </a:ext>
                  </a:extLst>
                </a:gridCol>
              </a:tblGrid>
              <a:tr h="1022350">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Наименование подпрограммы</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2026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427695292"/>
                  </a:ext>
                </a:extLst>
              </a:tr>
              <a:tr h="1408113">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проведение работ по военно-патриотическому воспитанию граждан</a:t>
                      </a:r>
                      <a:endParaRPr kumimoji="0" lang="ru-RU" altLang="ru-RU" sz="16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30,0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30,0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30,0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4082444512"/>
                  </a:ext>
                </a:extLst>
              </a:tr>
            </a:tbl>
          </a:graphicData>
        </a:graphic>
      </p:graphicFrame>
      <p:pic>
        <p:nvPicPr>
          <p:cNvPr id="3" name="Рисунок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02122" y="3445777"/>
            <a:ext cx="3118128" cy="3118128"/>
          </a:xfrm>
          <a:prstGeom prst="rect">
            <a:avLst/>
          </a:prstGeom>
        </p:spPr>
      </p:pic>
      <p:pic>
        <p:nvPicPr>
          <p:cNvPr id="6" name="Рисунок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57423" y="3445777"/>
            <a:ext cx="3118128" cy="311812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47B5F014-2C4F-434D-BF8E-3D2E0BF99A39}"/>
              </a:ext>
            </a:extLst>
          </p:cNvPr>
          <p:cNvSpPr>
            <a:spLocks noGrp="1"/>
          </p:cNvSpPr>
          <p:nvPr>
            <p:ph type="title"/>
          </p:nvPr>
        </p:nvSpPr>
        <p:spPr>
          <a:xfrm>
            <a:off x="956697" y="44624"/>
            <a:ext cx="7416824" cy="864096"/>
          </a:xfrm>
        </p:spPr>
        <p:txBody>
          <a:bodyPr>
            <a:noAutofit/>
          </a:bodyPr>
          <a:lstStyle/>
          <a:p>
            <a:pPr algn="ctr">
              <a:defRPr/>
            </a:pPr>
            <a:r>
              <a:rPr lang="ru-RU" sz="2000" b="1" cap="none" dirty="0">
                <a:solidFill>
                  <a:srgbClr val="0000FF"/>
                </a:solidFill>
                <a:latin typeface="Century" panose="02040604050505020304" pitchFamily="18" charset="0"/>
                <a:cs typeface="Times New Roman" panose="02020603050405020304" pitchFamily="18" charset="0"/>
              </a:rPr>
              <a:t>Муниципальная программа </a:t>
            </a:r>
            <a:br>
              <a:rPr lang="ru-RU" sz="2000" b="1" cap="none" dirty="0">
                <a:solidFill>
                  <a:srgbClr val="0000FF"/>
                </a:solidFill>
                <a:latin typeface="Century" panose="02040604050505020304" pitchFamily="18" charset="0"/>
                <a:cs typeface="Times New Roman" panose="02020603050405020304" pitchFamily="18" charset="0"/>
              </a:rPr>
            </a:br>
            <a:r>
              <a:rPr lang="ru-RU" sz="2000" b="1" cap="none" dirty="0">
                <a:solidFill>
                  <a:srgbClr val="0000FF"/>
                </a:solidFill>
                <a:latin typeface="Century" panose="02040604050505020304" pitchFamily="18" charset="0"/>
                <a:cs typeface="Times New Roman" panose="02020603050405020304" pitchFamily="18" charset="0"/>
              </a:rPr>
              <a:t>«</a:t>
            </a:r>
            <a:r>
              <a:rPr lang="ru-RU" sz="2000" b="1" cap="none" dirty="0">
                <a:solidFill>
                  <a:srgbClr val="0000FF"/>
                </a:solidFill>
                <a:latin typeface="Century" panose="02040604050505020304" pitchFamily="18" charset="0"/>
                <a:ea typeface="Times New Roman" panose="02020603050405020304" pitchFamily="18" charset="0"/>
                <a:cs typeface="Times New Roman" panose="02020603050405020304" pitchFamily="18" charset="0"/>
              </a:rPr>
              <a:t>КУЛЬТУРНО-МАССОВЫЕ МЕРОПРИЯТИЯ»</a:t>
            </a:r>
            <a:endParaRPr lang="ru-RU" sz="2000" b="1" cap="none" dirty="0">
              <a:solidFill>
                <a:srgbClr val="0000FF"/>
              </a:solidFill>
              <a:latin typeface="Century" panose="02040604050505020304" pitchFamily="18" charset="0"/>
              <a:cs typeface="Times New Roman" panose="02020603050405020304" pitchFamily="18" charset="0"/>
            </a:endParaRPr>
          </a:p>
        </p:txBody>
      </p:sp>
      <p:pic>
        <p:nvPicPr>
          <p:cNvPr id="10242"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697" y="1412776"/>
            <a:ext cx="7487965" cy="4695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a:extLst>
              <a:ext uri="{FF2B5EF4-FFF2-40B4-BE49-F238E27FC236}">
                <a16:creationId xmlns:a16="http://schemas.microsoft.com/office/drawing/2014/main" id="{20AB0090-0E51-94E2-8A54-311CC4ACAA08}"/>
              </a:ext>
            </a:extLst>
          </p:cNvPr>
          <p:cNvGraphicFramePr>
            <a:graphicFrameLocks noGrp="1"/>
          </p:cNvGraphicFramePr>
          <p:nvPr>
            <p:ph idx="1"/>
            <p:extLst>
              <p:ext uri="{D42A27DB-BD31-4B8C-83A1-F6EECF244321}">
                <p14:modId xmlns:p14="http://schemas.microsoft.com/office/powerpoint/2010/main" val="1856116709"/>
              </p:ext>
            </p:extLst>
          </p:nvPr>
        </p:nvGraphicFramePr>
        <p:xfrm>
          <a:off x="467544" y="188640"/>
          <a:ext cx="8568952" cy="3672407"/>
        </p:xfrm>
        <a:graphic>
          <a:graphicData uri="http://schemas.openxmlformats.org/drawingml/2006/table">
            <a:tbl>
              <a:tblPr/>
              <a:tblGrid>
                <a:gridCol w="4246658">
                  <a:extLst>
                    <a:ext uri="{9D8B030D-6E8A-4147-A177-3AD203B41FA5}">
                      <a16:colId xmlns:a16="http://schemas.microsoft.com/office/drawing/2014/main" val="1864274841"/>
                    </a:ext>
                  </a:extLst>
                </a:gridCol>
                <a:gridCol w="1128999">
                  <a:extLst>
                    <a:ext uri="{9D8B030D-6E8A-4147-A177-3AD203B41FA5}">
                      <a16:colId xmlns:a16="http://schemas.microsoft.com/office/drawing/2014/main" val="3576451967"/>
                    </a:ext>
                  </a:extLst>
                </a:gridCol>
                <a:gridCol w="1320854">
                  <a:extLst>
                    <a:ext uri="{9D8B030D-6E8A-4147-A177-3AD203B41FA5}">
                      <a16:colId xmlns:a16="http://schemas.microsoft.com/office/drawing/2014/main" val="2334389460"/>
                    </a:ext>
                  </a:extLst>
                </a:gridCol>
                <a:gridCol w="1872441">
                  <a:extLst>
                    <a:ext uri="{9D8B030D-6E8A-4147-A177-3AD203B41FA5}">
                      <a16:colId xmlns:a16="http://schemas.microsoft.com/office/drawing/2014/main" val="294469376"/>
                    </a:ext>
                  </a:extLst>
                </a:gridCol>
              </a:tblGrid>
              <a:tr h="655775">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Наименование подпрограмм</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2026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548908760"/>
                  </a:ext>
                </a:extLst>
              </a:tr>
              <a:tr h="1022576">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организация и проведение местных и участие в организации и проведении городских праздничных и иных зрелищных мероприятий</a:t>
                      </a:r>
                      <a:endParaRPr kumimoji="0" lang="ru-RU" altLang="ru-RU" sz="14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4 516,</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0</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2 972,</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0</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2 742,</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0</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endParaRP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150292965"/>
                  </a:ext>
                </a:extLst>
              </a:tr>
              <a:tr h="774624">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организация и проведение досуговых мероприятий для жителей муниципального образования</a:t>
                      </a:r>
                      <a:endParaRPr kumimoji="0" lang="ru-RU" altLang="ru-RU" sz="14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1 560,0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1 280,0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1 280,0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8EB"/>
                    </a:solidFill>
                  </a:tcPr>
                </a:tc>
                <a:extLst>
                  <a:ext uri="{0D108BD9-81ED-4DB2-BD59-A6C34878D82A}">
                    <a16:rowId xmlns:a16="http://schemas.microsoft.com/office/drawing/2014/main" val="3556175551"/>
                  </a:ext>
                </a:extLst>
              </a:tr>
              <a:tr h="1219432">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организация и проведение мероприятий по сохранению и развитию местных традиций и обрядов</a:t>
                      </a:r>
                      <a:endParaRPr kumimoji="0" lang="ru-RU" altLang="ru-RU" sz="14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 </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95</a:t>
                      </a: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0,8</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 </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9</a:t>
                      </a: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42,3</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 </a:t>
                      </a:r>
                      <a:r>
                        <a:rPr kumimoji="0" lang="en-US"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93</a:t>
                      </a: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2,3</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3963126085"/>
                  </a:ext>
                </a:extLst>
              </a:tr>
            </a:tbl>
          </a:graphicData>
        </a:graphic>
      </p:graphicFrame>
      <p:pic>
        <p:nvPicPr>
          <p:cNvPr id="2" name="Рисунок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9552" y="4225618"/>
            <a:ext cx="2736303" cy="1824202"/>
          </a:xfrm>
          <a:prstGeom prst="rect">
            <a:avLst/>
          </a:prstGeom>
        </p:spPr>
      </p:pic>
      <p:pic>
        <p:nvPicPr>
          <p:cNvPr id="7" name="Рисунок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76581" y="4223968"/>
            <a:ext cx="2771884" cy="1847922"/>
          </a:xfrm>
          <a:prstGeom prst="rect">
            <a:avLst/>
          </a:prstGeom>
        </p:spPr>
      </p:pic>
      <p:pic>
        <p:nvPicPr>
          <p:cNvPr id="8" name="Рисунок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10083" y="4225618"/>
            <a:ext cx="2432269" cy="18242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1">
            <a:extLst>
              <a:ext uri="{FF2B5EF4-FFF2-40B4-BE49-F238E27FC236}">
                <a16:creationId xmlns:a16="http://schemas.microsoft.com/office/drawing/2014/main" id="{C4B5C923-5ECD-4FD0-9C5F-FBD4B8E25791}"/>
              </a:ext>
            </a:extLst>
          </p:cNvPr>
          <p:cNvSpPr>
            <a:spLocks noChangeArrowheads="1"/>
          </p:cNvSpPr>
          <p:nvPr/>
        </p:nvSpPr>
        <p:spPr bwMode="auto">
          <a:xfrm>
            <a:off x="1259632" y="19023"/>
            <a:ext cx="4865717" cy="1692771"/>
          </a:xfrm>
          <a:prstGeom prst="rect">
            <a:avLst/>
          </a:prstGeom>
          <a:no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ru-RU" altLang="ru-RU" b="1" dirty="0">
                <a:solidFill>
                  <a:srgbClr val="0000FF"/>
                </a:solidFill>
                <a:latin typeface="Century" panose="02040604050505020304" pitchFamily="18" charset="0"/>
                <a:cs typeface="Times New Roman" pitchFamily="18" charset="0"/>
              </a:rPr>
              <a:t>Организация и проведение местных </a:t>
            </a:r>
          </a:p>
          <a:p>
            <a:pPr eaLnBrk="1" hangingPunct="1">
              <a:defRPr/>
            </a:pPr>
            <a:r>
              <a:rPr lang="ru-RU" altLang="ru-RU" b="1" dirty="0">
                <a:solidFill>
                  <a:srgbClr val="0000FF"/>
                </a:solidFill>
                <a:latin typeface="Century" panose="02040604050505020304" pitchFamily="18" charset="0"/>
                <a:cs typeface="Times New Roman" pitchFamily="18" charset="0"/>
              </a:rPr>
              <a:t>и участие в организации и проведении </a:t>
            </a:r>
          </a:p>
          <a:p>
            <a:pPr eaLnBrk="1" hangingPunct="1">
              <a:defRPr/>
            </a:pPr>
            <a:r>
              <a:rPr lang="ru-RU" altLang="ru-RU" b="1" dirty="0">
                <a:solidFill>
                  <a:srgbClr val="0000FF"/>
                </a:solidFill>
                <a:latin typeface="Century" panose="02040604050505020304" pitchFamily="18" charset="0"/>
                <a:cs typeface="Times New Roman" pitchFamily="18" charset="0"/>
              </a:rPr>
              <a:t>городских праздничных и иных </a:t>
            </a:r>
          </a:p>
          <a:p>
            <a:pPr eaLnBrk="1" hangingPunct="1">
              <a:defRPr/>
            </a:pPr>
            <a:r>
              <a:rPr lang="ru-RU" altLang="ru-RU" b="1" dirty="0">
                <a:solidFill>
                  <a:srgbClr val="0000FF"/>
                </a:solidFill>
                <a:latin typeface="Century" panose="02040604050505020304" pitchFamily="18" charset="0"/>
                <a:cs typeface="Times New Roman" pitchFamily="18" charset="0"/>
              </a:rPr>
              <a:t>зрелищных мероприятий</a:t>
            </a:r>
          </a:p>
          <a:p>
            <a:pPr eaLnBrk="1" hangingPunct="1">
              <a:defRPr/>
            </a:pPr>
            <a:endParaRPr lang="ru-RU" altLang="ru-RU" b="1" dirty="0">
              <a:solidFill>
                <a:srgbClr val="0000FF"/>
              </a:solidFill>
              <a:latin typeface="Century" panose="02040604050505020304" pitchFamily="18" charset="0"/>
              <a:cs typeface="Times New Roman" pitchFamily="18" charset="0"/>
            </a:endParaRPr>
          </a:p>
          <a:p>
            <a:pPr algn="just" eaLnBrk="1" hangingPunct="1">
              <a:defRPr/>
            </a:pPr>
            <a:endParaRPr lang="ru-RU" altLang="ru-RU" sz="1200" dirty="0">
              <a:solidFill>
                <a:srgbClr val="0000FF"/>
              </a:solidFill>
              <a:latin typeface="Century" panose="02040604050505020304" pitchFamily="18" charset="0"/>
              <a:cs typeface="Times New Roman" pitchFamily="18" charset="0"/>
            </a:endParaRPr>
          </a:p>
        </p:txBody>
      </p:sp>
      <p:sp>
        <p:nvSpPr>
          <p:cNvPr id="41987" name="Номер слайда 2">
            <a:extLst>
              <a:ext uri="{FF2B5EF4-FFF2-40B4-BE49-F238E27FC236}">
                <a16:creationId xmlns:a16="http://schemas.microsoft.com/office/drawing/2014/main" id="{5C9A8583-A694-C35B-9207-776616660C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30EFDE-12CC-2C4F-B939-BFA2C9FE7AF7}" type="slidenum">
              <a:rPr lang="ru-RU" altLang="ru-RU">
                <a:solidFill>
                  <a:schemeClr val="tx2"/>
                </a:solidFill>
                <a:latin typeface="Times New Roman" panose="02020603050405020304" pitchFamily="18" charset="0"/>
                <a:cs typeface="Times New Roman" panose="02020603050405020304" pitchFamily="18" charset="0"/>
              </a:rPr>
              <a:pPr/>
              <a:t>26</a:t>
            </a:fld>
            <a:endParaRPr lang="ru-RU" altLang="ru-RU">
              <a:solidFill>
                <a:schemeClr val="tx2"/>
              </a:solidFill>
              <a:latin typeface="Times New Roman" panose="02020603050405020304" pitchFamily="18" charset="0"/>
              <a:cs typeface="Times New Roman" panose="02020603050405020304" pitchFamily="18" charset="0"/>
            </a:endParaRPr>
          </a:p>
        </p:txBody>
      </p:sp>
      <p:sp>
        <p:nvSpPr>
          <p:cNvPr id="27652" name="Прямоугольник 1">
            <a:extLst>
              <a:ext uri="{FF2B5EF4-FFF2-40B4-BE49-F238E27FC236}">
                <a16:creationId xmlns:a16="http://schemas.microsoft.com/office/drawing/2014/main" id="{131B89E4-7EAF-4E6E-A98D-43D4A4BD4CBA}"/>
              </a:ext>
            </a:extLst>
          </p:cNvPr>
          <p:cNvSpPr>
            <a:spLocks noChangeArrowheads="1"/>
          </p:cNvSpPr>
          <p:nvPr/>
        </p:nvSpPr>
        <p:spPr bwMode="auto">
          <a:xfrm>
            <a:off x="611560" y="1844824"/>
            <a:ext cx="4762748" cy="4185761"/>
          </a:xfrm>
          <a:prstGeom prst="rect">
            <a:avLst/>
          </a:prstGeom>
          <a:no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ru-RU" altLang="ru-RU" sz="1400" dirty="0">
              <a:latin typeface="Century" panose="02040604050505020304" pitchFamily="18" charset="0"/>
              <a:cs typeface="Times New Roman" pitchFamily="18" charset="0"/>
            </a:endParaRPr>
          </a:p>
          <a:p>
            <a:pPr eaLnBrk="1" hangingPunct="1">
              <a:defRPr/>
            </a:pPr>
            <a:r>
              <a:rPr lang="ru-RU" altLang="ru-RU" sz="1400" dirty="0">
                <a:latin typeface="Century" panose="02040604050505020304" pitchFamily="18" charset="0"/>
                <a:cs typeface="Times New Roman" pitchFamily="18" charset="0"/>
              </a:rPr>
              <a:t> </a:t>
            </a:r>
            <a:endParaRPr lang="ru-RU" altLang="ru-RU" sz="1400" b="1" dirty="0">
              <a:latin typeface="Century" panose="02040604050505020304" pitchFamily="18" charset="0"/>
              <a:cs typeface="Times New Roman" pitchFamily="18" charset="0"/>
            </a:endParaRPr>
          </a:p>
          <a:p>
            <a:pPr eaLnBrk="1" hangingPunct="1">
              <a:defRPr/>
            </a:pPr>
            <a:r>
              <a:rPr lang="ru-RU" altLang="ru-RU" sz="1400" b="1" dirty="0">
                <a:solidFill>
                  <a:srgbClr val="0000FF"/>
                </a:solidFill>
                <a:latin typeface="Century" panose="02040604050505020304" pitchFamily="18" charset="0"/>
                <a:cs typeface="Times New Roman" pitchFamily="18" charset="0"/>
              </a:rPr>
              <a:t>«День Победы советского народа в Великой Отечественной войне 1941-1945 годов»</a:t>
            </a:r>
            <a:endParaRPr lang="ru-RU" altLang="ru-RU" sz="1400" dirty="0">
              <a:solidFill>
                <a:srgbClr val="0000FF"/>
              </a:solidFill>
              <a:latin typeface="Century" panose="02040604050505020304" pitchFamily="18" charset="0"/>
              <a:cs typeface="Times New Roman" pitchFamily="18" charset="0"/>
            </a:endParaRPr>
          </a:p>
          <a:p>
            <a:pPr eaLnBrk="1" hangingPunct="1">
              <a:defRPr/>
            </a:pPr>
            <a:r>
              <a:rPr lang="ru-RU" altLang="ru-RU" sz="1400" dirty="0">
                <a:latin typeface="Century" panose="02040604050505020304" pitchFamily="18" charset="0"/>
                <a:cs typeface="Times New Roman" pitchFamily="18" charset="0"/>
              </a:rPr>
              <a:t>В рамках данного мероприятия будет организовано: вручение памятных подарков для ветеранов в количестве </a:t>
            </a:r>
            <a:r>
              <a:rPr lang="ru-RU" altLang="ru-RU" sz="1400" b="1" dirty="0">
                <a:latin typeface="Century" panose="02040604050505020304" pitchFamily="18" charset="0"/>
                <a:cs typeface="Times New Roman" pitchFamily="18" charset="0"/>
              </a:rPr>
              <a:t>250</a:t>
            </a:r>
            <a:r>
              <a:rPr lang="ru-RU" altLang="ru-RU" sz="1400" dirty="0">
                <a:latin typeface="Century" panose="02040604050505020304" pitchFamily="18" charset="0"/>
                <a:cs typeface="Times New Roman" pitchFamily="18" charset="0"/>
              </a:rPr>
              <a:t> штук</a:t>
            </a:r>
            <a:endParaRPr lang="ru-RU" altLang="ru-RU" sz="1400" b="1" dirty="0">
              <a:latin typeface="Century" panose="02040604050505020304" pitchFamily="18" charset="0"/>
              <a:cs typeface="Times New Roman" pitchFamily="18" charset="0"/>
            </a:endParaRPr>
          </a:p>
          <a:p>
            <a:pPr eaLnBrk="1" hangingPunct="1">
              <a:defRPr/>
            </a:pPr>
            <a:r>
              <a:rPr lang="ru-RU" altLang="ru-RU" sz="1400" b="1" dirty="0">
                <a:solidFill>
                  <a:srgbClr val="0000FF"/>
                </a:solidFill>
                <a:latin typeface="Century" panose="02040604050505020304" pitchFamily="18" charset="0"/>
                <a:cs typeface="Times New Roman" pitchFamily="18" charset="0"/>
              </a:rPr>
              <a:t>«День полного освобождения Ленинграда от фашистской блокады»</a:t>
            </a:r>
          </a:p>
          <a:p>
            <a:pPr eaLnBrk="1" hangingPunct="1">
              <a:defRPr/>
            </a:pPr>
            <a:r>
              <a:rPr lang="ru-RU" altLang="ru-RU" sz="1400" dirty="0">
                <a:latin typeface="Century" panose="02040604050505020304" pitchFamily="18" charset="0"/>
                <a:cs typeface="Times New Roman" pitchFamily="18" charset="0"/>
              </a:rPr>
              <a:t>В рамках данного мероприятия запланировано памятных подарков для </a:t>
            </a:r>
            <a:r>
              <a:rPr lang="ru-RU" altLang="ru-RU" sz="1400" b="1" dirty="0">
                <a:latin typeface="Century" panose="02040604050505020304" pitchFamily="18" charset="0"/>
                <a:cs typeface="Times New Roman" pitchFamily="18" charset="0"/>
              </a:rPr>
              <a:t>200 </a:t>
            </a:r>
            <a:r>
              <a:rPr lang="ru-RU" altLang="ru-RU" sz="1400" dirty="0">
                <a:latin typeface="Century" panose="02040604050505020304" pitchFamily="18" charset="0"/>
                <a:cs typeface="Times New Roman" pitchFamily="18" charset="0"/>
              </a:rPr>
              <a:t>ветеранов, на общую сумму </a:t>
            </a:r>
            <a:r>
              <a:rPr lang="ru-RU" altLang="ru-RU" sz="1400" b="1" dirty="0">
                <a:latin typeface="Century" panose="02040604050505020304" pitchFamily="18" charset="0"/>
                <a:cs typeface="Times New Roman" pitchFamily="18" charset="0"/>
              </a:rPr>
              <a:t>300,0</a:t>
            </a:r>
            <a:r>
              <a:rPr lang="ru-RU" altLang="ru-RU" sz="1400" dirty="0">
                <a:latin typeface="Century" panose="02040604050505020304" pitchFamily="18" charset="0"/>
                <a:cs typeface="Times New Roman" pitchFamily="18" charset="0"/>
              </a:rPr>
              <a:t> тыс. рублей</a:t>
            </a:r>
            <a:endParaRPr lang="ru-RU" altLang="ru-RU" sz="1400" b="1" dirty="0">
              <a:latin typeface="Century" panose="02040604050505020304" pitchFamily="18" charset="0"/>
              <a:cs typeface="Times New Roman" pitchFamily="18" charset="0"/>
            </a:endParaRPr>
          </a:p>
          <a:p>
            <a:pPr eaLnBrk="1" hangingPunct="1">
              <a:defRPr/>
            </a:pPr>
            <a:r>
              <a:rPr lang="ru-RU" altLang="ru-RU" sz="1400" b="1" dirty="0">
                <a:solidFill>
                  <a:srgbClr val="0000FF"/>
                </a:solidFill>
                <a:latin typeface="Century" panose="02040604050505020304" pitchFamily="18" charset="0"/>
                <a:cs typeface="Times New Roman" pitchFamily="18" charset="0"/>
              </a:rPr>
              <a:t>«День муниципального образования муниципальный округ №7»                                   </a:t>
            </a:r>
            <a:endParaRPr lang="ru-RU" altLang="ru-RU" sz="1400" dirty="0">
              <a:solidFill>
                <a:srgbClr val="0000FF"/>
              </a:solidFill>
              <a:latin typeface="Century" panose="02040604050505020304" pitchFamily="18" charset="0"/>
              <a:cs typeface="Times New Roman" pitchFamily="18" charset="0"/>
            </a:endParaRPr>
          </a:p>
          <a:p>
            <a:pPr eaLnBrk="1" hangingPunct="1">
              <a:defRPr/>
            </a:pPr>
            <a:r>
              <a:rPr lang="ru-RU" altLang="ru-RU" sz="1400" dirty="0">
                <a:solidFill>
                  <a:prstClr val="black"/>
                </a:solidFill>
                <a:latin typeface="Century" panose="02040604050505020304" pitchFamily="18" charset="0"/>
                <a:cs typeface="Times New Roman" pitchFamily="18" charset="0"/>
              </a:rPr>
              <a:t>В рамках данного мероприятия запланировано вручение сувенирной  продукции  и букетов почетным жителям, на сумму </a:t>
            </a:r>
            <a:r>
              <a:rPr lang="ru-RU" altLang="ru-RU" sz="1400" b="1" dirty="0">
                <a:latin typeface="Century" panose="02040604050505020304" pitchFamily="18" charset="0"/>
                <a:cs typeface="Times New Roman" pitchFamily="18" charset="0"/>
              </a:rPr>
              <a:t>11,0</a:t>
            </a:r>
            <a:r>
              <a:rPr lang="ru-RU" altLang="ru-RU" sz="1400" b="1" dirty="0">
                <a:solidFill>
                  <a:srgbClr val="FF0000"/>
                </a:solidFill>
                <a:latin typeface="Century" panose="02040604050505020304" pitchFamily="18" charset="0"/>
                <a:cs typeface="Times New Roman" pitchFamily="18" charset="0"/>
              </a:rPr>
              <a:t> </a:t>
            </a:r>
            <a:r>
              <a:rPr lang="ru-RU" altLang="ru-RU" sz="1400" dirty="0">
                <a:solidFill>
                  <a:prstClr val="black"/>
                </a:solidFill>
                <a:latin typeface="Century" panose="02040604050505020304" pitchFamily="18" charset="0"/>
                <a:cs typeface="Times New Roman" pitchFamily="18" charset="0"/>
              </a:rPr>
              <a:t>тыс. рублей </a:t>
            </a:r>
          </a:p>
          <a:p>
            <a:pPr eaLnBrk="1" hangingPunct="1">
              <a:defRPr/>
            </a:pPr>
            <a:r>
              <a:rPr lang="ru-RU" altLang="ru-RU" sz="1400" dirty="0">
                <a:solidFill>
                  <a:prstClr val="black"/>
                </a:solidFill>
                <a:latin typeface="Century" panose="02040604050505020304" pitchFamily="18" charset="0"/>
                <a:cs typeface="Times New Roman" pitchFamily="18" charset="0"/>
              </a:rPr>
              <a:t>(4 человека)</a:t>
            </a:r>
            <a:endParaRPr lang="ru-RU" altLang="ru-RU" sz="2400" b="1" dirty="0">
              <a:solidFill>
                <a:schemeClr val="bg1"/>
              </a:solidFill>
              <a:latin typeface="Century" panose="02040604050505020304" pitchFamily="18" charset="0"/>
              <a:cs typeface="Times New Roman" pitchFamily="18" charset="0"/>
            </a:endParaRPr>
          </a:p>
          <a:p>
            <a:pPr eaLnBrk="1" hangingPunct="1">
              <a:defRPr/>
            </a:pPr>
            <a:endParaRPr lang="ru-RU" altLang="ru-RU" sz="1400" dirty="0">
              <a:latin typeface="Century" panose="02040604050505020304" pitchFamily="18" charset="0"/>
              <a:cs typeface="Times New Roman" pitchFamily="18" charset="0"/>
            </a:endParaRPr>
          </a:p>
        </p:txBody>
      </p:sp>
      <p:pic>
        <p:nvPicPr>
          <p:cNvPr id="6" name="Рисунок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40721" y="77212"/>
            <a:ext cx="3099237" cy="2324428"/>
          </a:xfrm>
          <a:prstGeom prst="rect">
            <a:avLst/>
          </a:prstGeom>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40720" y="2581964"/>
            <a:ext cx="3099237" cy="2038723"/>
          </a:xfrm>
          <a:prstGeom prst="rect">
            <a:avLst/>
          </a:prstGeom>
        </p:spPr>
      </p:pic>
      <p:pic>
        <p:nvPicPr>
          <p:cNvPr id="7" name="Рисунок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40720" y="4801012"/>
            <a:ext cx="3099237" cy="20250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Прямоугольник 1">
            <a:extLst>
              <a:ext uri="{FF2B5EF4-FFF2-40B4-BE49-F238E27FC236}">
                <a16:creationId xmlns:a16="http://schemas.microsoft.com/office/drawing/2014/main" id="{7D6C15C7-5EC8-43F5-A1E7-17EF025536DC}"/>
              </a:ext>
            </a:extLst>
          </p:cNvPr>
          <p:cNvSpPr>
            <a:spLocks noChangeArrowheads="1"/>
          </p:cNvSpPr>
          <p:nvPr/>
        </p:nvSpPr>
        <p:spPr bwMode="auto">
          <a:xfrm>
            <a:off x="700084" y="1317292"/>
            <a:ext cx="4968875" cy="2246769"/>
          </a:xfrm>
          <a:prstGeom prst="rect">
            <a:avLst/>
          </a:prstGeom>
          <a:noFill/>
          <a:ln>
            <a:noFill/>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defRPr/>
            </a:pPr>
            <a:endParaRPr lang="ru-RU" altLang="ru-RU" sz="1400" dirty="0">
              <a:latin typeface="Times New Roman" pitchFamily="18" charset="0"/>
              <a:cs typeface="Times New Roman" pitchFamily="18" charset="0"/>
            </a:endParaRPr>
          </a:p>
          <a:p>
            <a:pPr algn="ctr" eaLnBrk="1" hangingPunct="1">
              <a:defRPr/>
            </a:pPr>
            <a:r>
              <a:rPr lang="ru-RU" altLang="ru-RU" sz="2000" b="1" dirty="0">
                <a:solidFill>
                  <a:srgbClr val="0000FF"/>
                </a:solidFill>
                <a:latin typeface="Times New Roman" pitchFamily="18" charset="0"/>
                <a:cs typeface="Times New Roman" pitchFamily="18" charset="0"/>
              </a:rPr>
              <a:t>«Международный день пожилых людей»</a:t>
            </a:r>
          </a:p>
          <a:p>
            <a:pPr eaLnBrk="1" hangingPunct="1">
              <a:defRPr/>
            </a:pPr>
            <a:r>
              <a:rPr lang="ru-RU" altLang="ru-RU" b="1" dirty="0">
                <a:latin typeface="Times New Roman" pitchFamily="18" charset="0"/>
                <a:cs typeface="Times New Roman" pitchFamily="18" charset="0"/>
              </a:rPr>
              <a:t>Запланировано:</a:t>
            </a:r>
          </a:p>
          <a:p>
            <a:pPr eaLnBrk="1" hangingPunct="1">
              <a:defRPr/>
            </a:pPr>
            <a:r>
              <a:rPr lang="ru-RU" altLang="ru-RU" dirty="0">
                <a:latin typeface="Times New Roman" pitchFamily="18" charset="0"/>
                <a:cs typeface="Times New Roman" pitchFamily="18" charset="0"/>
              </a:rPr>
              <a:t>Вручение подарков для </a:t>
            </a:r>
            <a:r>
              <a:rPr lang="ru-RU" altLang="ru-RU" b="1" dirty="0">
                <a:latin typeface="Times New Roman" pitchFamily="18" charset="0"/>
                <a:cs typeface="Times New Roman" pitchFamily="18" charset="0"/>
              </a:rPr>
              <a:t>1 100 </a:t>
            </a:r>
            <a:r>
              <a:rPr lang="ru-RU" altLang="ru-RU" dirty="0">
                <a:latin typeface="Times New Roman" pitchFamily="18" charset="0"/>
                <a:cs typeface="Times New Roman" pitchFamily="18" charset="0"/>
              </a:rPr>
              <a:t>пожилых жителей округа, на общую сумму </a:t>
            </a:r>
            <a:r>
              <a:rPr lang="ru-RU" altLang="ru-RU" b="1" dirty="0">
                <a:latin typeface="Times New Roman" pitchFamily="18" charset="0"/>
                <a:cs typeface="Times New Roman" pitchFamily="18" charset="0"/>
              </a:rPr>
              <a:t>1 100,0 </a:t>
            </a:r>
            <a:r>
              <a:rPr lang="ru-RU" altLang="ru-RU" dirty="0">
                <a:latin typeface="Times New Roman" pitchFamily="18" charset="0"/>
                <a:cs typeface="Times New Roman" pitchFamily="18" charset="0"/>
              </a:rPr>
              <a:t>тыс. руб.</a:t>
            </a:r>
          </a:p>
          <a:p>
            <a:pPr algn="just" eaLnBrk="1" hangingPunct="1">
              <a:defRPr/>
            </a:pPr>
            <a:endParaRPr lang="ru-RU" altLang="ru-RU" sz="1600" b="1" dirty="0">
              <a:latin typeface="Times New Roman" pitchFamily="18" charset="0"/>
              <a:cs typeface="Times New Roman" pitchFamily="18" charset="0"/>
            </a:endParaRPr>
          </a:p>
          <a:p>
            <a:pPr algn="just" eaLnBrk="1" hangingPunct="1">
              <a:defRPr/>
            </a:pPr>
            <a:endParaRPr lang="ru-RU" altLang="ru-RU" sz="3600" dirty="0">
              <a:solidFill>
                <a:schemeClr val="accent1">
                  <a:lumMod val="75000"/>
                </a:schemeClr>
              </a:solidFill>
              <a:latin typeface="Times New Roman" pitchFamily="18" charset="0"/>
              <a:cs typeface="Times New Roman" pitchFamily="18" charset="0"/>
            </a:endParaRPr>
          </a:p>
        </p:txBody>
      </p:sp>
      <p:sp>
        <p:nvSpPr>
          <p:cNvPr id="43011" name="Номер слайда 2">
            <a:extLst>
              <a:ext uri="{FF2B5EF4-FFF2-40B4-BE49-F238E27FC236}">
                <a16:creationId xmlns:a16="http://schemas.microsoft.com/office/drawing/2014/main" id="{B6BF364C-8CD3-1376-5310-39DE6E8A431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C2A268-2814-C542-872D-C95A3AFC148C}" type="slidenum">
              <a:rPr lang="ru-RU" altLang="ru-RU">
                <a:solidFill>
                  <a:schemeClr val="tx2"/>
                </a:solidFill>
                <a:latin typeface="Times New Roman" panose="02020603050405020304" pitchFamily="18" charset="0"/>
                <a:cs typeface="Times New Roman" panose="02020603050405020304" pitchFamily="18" charset="0"/>
              </a:rPr>
              <a:pPr/>
              <a:t>27</a:t>
            </a:fld>
            <a:endParaRPr lang="ru-RU" altLang="ru-RU">
              <a:solidFill>
                <a:schemeClr val="tx2"/>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8959" y="188640"/>
            <a:ext cx="3203848" cy="2402886"/>
          </a:xfrm>
          <a:prstGeom prst="rect">
            <a:avLst/>
          </a:prstGeom>
        </p:spPr>
      </p:pic>
      <p:pic>
        <p:nvPicPr>
          <p:cNvPr id="3" name="Рисунок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1520" y="3789040"/>
            <a:ext cx="4427627" cy="2952328"/>
          </a:xfrm>
          <a:prstGeom prst="rect">
            <a:avLst/>
          </a:prstGeom>
        </p:spPr>
      </p:pic>
      <p:pic>
        <p:nvPicPr>
          <p:cNvPr id="2" name="Рисунок 1">
            <a:extLst>
              <a:ext uri="{FF2B5EF4-FFF2-40B4-BE49-F238E27FC236}">
                <a16:creationId xmlns:a16="http://schemas.microsoft.com/office/drawing/2014/main" id="{FFA98D07-EC32-DB07-D585-1C9CC785768C}"/>
              </a:ext>
            </a:extLst>
          </p:cNvPr>
          <p:cNvPicPr>
            <a:picLocks noChangeAspect="1"/>
          </p:cNvPicPr>
          <p:nvPr/>
        </p:nvPicPr>
        <p:blipFill>
          <a:blip r:embed="rId4"/>
          <a:stretch>
            <a:fillRect/>
          </a:stretch>
        </p:blipFill>
        <p:spPr>
          <a:xfrm>
            <a:off x="5652120" y="3356992"/>
            <a:ext cx="3140968" cy="31409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Прямоугольник 1">
            <a:extLst>
              <a:ext uri="{FF2B5EF4-FFF2-40B4-BE49-F238E27FC236}">
                <a16:creationId xmlns:a16="http://schemas.microsoft.com/office/drawing/2014/main" id="{09642C52-1F85-4314-ADB6-97EF807BF0D0}"/>
              </a:ext>
            </a:extLst>
          </p:cNvPr>
          <p:cNvSpPr>
            <a:spLocks noChangeArrowheads="1"/>
          </p:cNvSpPr>
          <p:nvPr/>
        </p:nvSpPr>
        <p:spPr bwMode="auto">
          <a:xfrm>
            <a:off x="182563" y="-99392"/>
            <a:ext cx="8961437" cy="3416320"/>
          </a:xfrm>
          <a:prstGeom prst="rect">
            <a:avLst/>
          </a:prstGeom>
          <a:noFill/>
          <a:ln>
            <a:noFill/>
          </a:ln>
        </p:spPr>
        <p:txBody>
          <a:bodyPr wrap="square">
            <a:spAutoFit/>
          </a:bodyPr>
          <a:lstStyle/>
          <a:p>
            <a:pPr algn="just" eaLnBrk="1" hangingPunct="1">
              <a:defRPr/>
            </a:pPr>
            <a:endParaRPr lang="ru-RU" altLang="ru-RU" sz="1300" dirty="0">
              <a:latin typeface="Century" panose="02040604050505020304" pitchFamily="18" charset="0"/>
              <a:cs typeface="Times New Roman" pitchFamily="18" charset="0"/>
            </a:endParaRPr>
          </a:p>
          <a:p>
            <a:pPr algn="ctr" eaLnBrk="1" hangingPunct="1">
              <a:defRPr/>
            </a:pPr>
            <a:r>
              <a:rPr lang="ru-RU" altLang="ru-RU" sz="2800" b="1" dirty="0">
                <a:solidFill>
                  <a:srgbClr val="0000FF"/>
                </a:solidFill>
                <a:latin typeface="Century" panose="02040604050505020304" pitchFamily="18" charset="0"/>
                <a:cs typeface="Times New Roman" pitchFamily="18" charset="0"/>
              </a:rPr>
              <a:t>«Новый год»</a:t>
            </a:r>
            <a:r>
              <a:rPr lang="ru-RU" altLang="ru-RU" sz="2800" dirty="0">
                <a:solidFill>
                  <a:srgbClr val="0000FF"/>
                </a:solidFill>
                <a:latin typeface="Century" panose="02040604050505020304" pitchFamily="18" charset="0"/>
                <a:cs typeface="Times New Roman" pitchFamily="18" charset="0"/>
              </a:rPr>
              <a:t> </a:t>
            </a:r>
          </a:p>
          <a:p>
            <a:pPr algn="ctr" eaLnBrk="1" hangingPunct="1">
              <a:defRPr/>
            </a:pPr>
            <a:endParaRPr lang="ru-RU" altLang="ru-RU" sz="2800" dirty="0">
              <a:solidFill>
                <a:schemeClr val="accent1">
                  <a:lumMod val="75000"/>
                </a:schemeClr>
              </a:solidFill>
              <a:latin typeface="Century" panose="02040604050505020304" pitchFamily="18" charset="0"/>
              <a:cs typeface="Times New Roman" pitchFamily="18" charset="0"/>
            </a:endParaRPr>
          </a:p>
          <a:p>
            <a:pPr algn="ctr" eaLnBrk="1" hangingPunct="1">
              <a:defRPr/>
            </a:pPr>
            <a:endParaRPr lang="ru-RU" altLang="ru-RU" sz="2800" dirty="0">
              <a:solidFill>
                <a:schemeClr val="accent1">
                  <a:lumMod val="75000"/>
                </a:schemeClr>
              </a:solidFill>
              <a:latin typeface="Century" panose="02040604050505020304" pitchFamily="18" charset="0"/>
              <a:cs typeface="Times New Roman" pitchFamily="18" charset="0"/>
            </a:endParaRPr>
          </a:p>
          <a:p>
            <a:pPr marL="285750" indent="-285750" eaLnBrk="1" hangingPunct="1">
              <a:buFont typeface="Arial" pitchFamily="34" charset="0"/>
              <a:buChar char="•"/>
              <a:defRPr/>
            </a:pPr>
            <a:r>
              <a:rPr lang="ru-RU" altLang="ru-RU" sz="1700" dirty="0">
                <a:latin typeface="Century" panose="02040604050505020304" pitchFamily="18" charset="0"/>
                <a:cs typeface="Times New Roman" pitchFamily="18" charset="0"/>
              </a:rPr>
              <a:t>Вручение  подарков  детям в количестве </a:t>
            </a:r>
            <a:r>
              <a:rPr lang="ru-RU" altLang="ru-RU" sz="1700" b="1" dirty="0">
                <a:latin typeface="Century" panose="02040604050505020304" pitchFamily="18" charset="0"/>
                <a:cs typeface="Times New Roman" pitchFamily="18" charset="0"/>
              </a:rPr>
              <a:t>1 500</a:t>
            </a:r>
            <a:r>
              <a:rPr lang="ru-RU" altLang="ru-RU" sz="1700" dirty="0">
                <a:latin typeface="Century" panose="02040604050505020304" pitchFamily="18" charset="0"/>
                <a:cs typeface="Times New Roman" pitchFamily="18" charset="0"/>
              </a:rPr>
              <a:t> штук на сумму </a:t>
            </a:r>
            <a:r>
              <a:rPr lang="ru-RU" altLang="ru-RU" sz="1700" b="1" dirty="0">
                <a:latin typeface="Century" panose="02040604050505020304" pitchFamily="18" charset="0"/>
                <a:cs typeface="Times New Roman" pitchFamily="18" charset="0"/>
              </a:rPr>
              <a:t>1 500,0 </a:t>
            </a:r>
            <a:r>
              <a:rPr lang="ru-RU" altLang="ru-RU" sz="1700" dirty="0">
                <a:latin typeface="Century" panose="02040604050505020304" pitchFamily="18" charset="0"/>
                <a:cs typeface="Times New Roman" pitchFamily="18" charset="0"/>
              </a:rPr>
              <a:t>тыс. рублей, </a:t>
            </a:r>
          </a:p>
          <a:p>
            <a:pPr marL="285750" indent="-285750" eaLnBrk="1" hangingPunct="1">
              <a:buFont typeface="Arial" pitchFamily="34" charset="0"/>
              <a:buChar char="•"/>
              <a:defRPr/>
            </a:pPr>
            <a:r>
              <a:rPr lang="ru-RU" altLang="ru-RU" sz="1700" dirty="0">
                <a:latin typeface="Century" panose="02040604050505020304" pitchFamily="18" charset="0"/>
                <a:cs typeface="Times New Roman" pitchFamily="18" charset="0"/>
              </a:rPr>
              <a:t>Изготовление и вручение  сувенирной продукции (календари), в количестве </a:t>
            </a:r>
          </a:p>
          <a:p>
            <a:pPr eaLnBrk="1" hangingPunct="1">
              <a:defRPr/>
            </a:pPr>
            <a:r>
              <a:rPr lang="ru-RU" altLang="ru-RU" sz="1700" dirty="0">
                <a:latin typeface="Century" panose="02040604050505020304" pitchFamily="18" charset="0"/>
                <a:cs typeface="Times New Roman" pitchFamily="18" charset="0"/>
              </a:rPr>
              <a:t>       3 700 штук, на сумму </a:t>
            </a:r>
            <a:r>
              <a:rPr lang="ru-RU" altLang="ru-RU" sz="1700" b="1" dirty="0">
                <a:latin typeface="Century" panose="02040604050505020304" pitchFamily="18" charset="0"/>
                <a:cs typeface="Times New Roman" pitchFamily="18" charset="0"/>
              </a:rPr>
              <a:t>205,0</a:t>
            </a:r>
            <a:r>
              <a:rPr lang="ru-RU" altLang="ru-RU" sz="1700" b="1" dirty="0">
                <a:solidFill>
                  <a:srgbClr val="FF0000"/>
                </a:solidFill>
                <a:latin typeface="Century" panose="02040604050505020304" pitchFamily="18" charset="0"/>
                <a:cs typeface="Times New Roman" pitchFamily="18" charset="0"/>
              </a:rPr>
              <a:t> </a:t>
            </a:r>
            <a:r>
              <a:rPr lang="ru-RU" altLang="ru-RU" sz="1700" dirty="0">
                <a:latin typeface="Century" panose="02040604050505020304" pitchFamily="18" charset="0"/>
                <a:cs typeface="Times New Roman" pitchFamily="18" charset="0"/>
              </a:rPr>
              <a:t>тыс. рублей. </a:t>
            </a:r>
          </a:p>
          <a:p>
            <a:pPr marL="285750" indent="-285750" eaLnBrk="1" hangingPunct="1">
              <a:buFont typeface="Arial" panose="020B0604020202020204" pitchFamily="34" charset="0"/>
              <a:buChar char="•"/>
              <a:defRPr/>
            </a:pPr>
            <a:r>
              <a:rPr lang="ru-RU" altLang="ru-RU" sz="1700" dirty="0">
                <a:latin typeface="Century" panose="02040604050505020304" pitchFamily="18" charset="0"/>
                <a:cs typeface="Times New Roman" pitchFamily="18" charset="0"/>
              </a:rPr>
              <a:t>Организация новогодних представлений - 4 мероприятия для 1600 человек на сумму </a:t>
            </a:r>
            <a:r>
              <a:rPr lang="ru-RU" altLang="ru-RU" sz="1700" b="1" dirty="0">
                <a:latin typeface="Century" panose="02040604050505020304" pitchFamily="18" charset="0"/>
                <a:cs typeface="Times New Roman" pitchFamily="18" charset="0"/>
              </a:rPr>
              <a:t>1 320 </a:t>
            </a:r>
            <a:r>
              <a:rPr lang="ru-RU" altLang="ru-RU" sz="1700" dirty="0">
                <a:latin typeface="Century" panose="02040604050505020304" pitchFamily="18" charset="0"/>
                <a:cs typeface="Times New Roman" pitchFamily="18" charset="0"/>
              </a:rPr>
              <a:t>тыс. руб.</a:t>
            </a:r>
          </a:p>
          <a:p>
            <a:pPr marL="285750" indent="-285750" eaLnBrk="1" hangingPunct="1">
              <a:buFont typeface="Arial" panose="020B0604020202020204" pitchFamily="34" charset="0"/>
              <a:buChar char="•"/>
              <a:defRPr/>
            </a:pPr>
            <a:r>
              <a:rPr lang="ru-RU" altLang="ru-RU" sz="1700" dirty="0">
                <a:latin typeface="Century" panose="02040604050505020304" pitchFamily="18" charset="0"/>
                <a:cs typeface="Times New Roman" pitchFamily="18" charset="0"/>
              </a:rPr>
              <a:t>Организация уличных гуляний – 1 мероприятие на сумму </a:t>
            </a:r>
            <a:r>
              <a:rPr lang="ru-RU" altLang="ru-RU" sz="1700" b="1" dirty="0">
                <a:latin typeface="Century" panose="02040604050505020304" pitchFamily="18" charset="0"/>
                <a:cs typeface="Times New Roman" pitchFamily="18" charset="0"/>
              </a:rPr>
              <a:t>80,0</a:t>
            </a:r>
            <a:r>
              <a:rPr lang="ru-RU" altLang="ru-RU" sz="1700" dirty="0">
                <a:latin typeface="Century" panose="02040604050505020304" pitchFamily="18" charset="0"/>
                <a:cs typeface="Times New Roman" pitchFamily="18" charset="0"/>
              </a:rPr>
              <a:t> тыс. рублей.</a:t>
            </a:r>
          </a:p>
        </p:txBody>
      </p:sp>
      <p:sp>
        <p:nvSpPr>
          <p:cNvPr id="44035" name="Номер слайда 2">
            <a:extLst>
              <a:ext uri="{FF2B5EF4-FFF2-40B4-BE49-F238E27FC236}">
                <a16:creationId xmlns:a16="http://schemas.microsoft.com/office/drawing/2014/main" id="{6F2E90AD-ECE5-DF17-7CB2-EAEEC9F9AE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3A1A42-5A3A-DD49-8061-4EE3FEFD732F}" type="slidenum">
              <a:rPr lang="ru-RU" altLang="ru-RU">
                <a:solidFill>
                  <a:schemeClr val="tx2"/>
                </a:solidFill>
                <a:latin typeface="Times New Roman" panose="02020603050405020304" pitchFamily="18" charset="0"/>
                <a:cs typeface="Times New Roman" panose="02020603050405020304" pitchFamily="18" charset="0"/>
              </a:rPr>
              <a:pPr/>
              <a:t>28</a:t>
            </a:fld>
            <a:endParaRPr lang="ru-RU" altLang="ru-RU">
              <a:solidFill>
                <a:schemeClr val="tx2"/>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flipH="1">
            <a:off x="323528" y="3789040"/>
            <a:ext cx="4104456" cy="2736304"/>
          </a:xfrm>
          <a:prstGeom prst="rect">
            <a:avLst/>
          </a:prstGeom>
        </p:spPr>
      </p:pic>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88024" y="3789040"/>
            <a:ext cx="4104456" cy="273683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1">
            <a:extLst>
              <a:ext uri="{FF2B5EF4-FFF2-40B4-BE49-F238E27FC236}">
                <a16:creationId xmlns:a16="http://schemas.microsoft.com/office/drawing/2014/main" id="{C14F9B70-B390-457C-8EB2-762FF71375FB}"/>
              </a:ext>
            </a:extLst>
          </p:cNvPr>
          <p:cNvSpPr>
            <a:spLocks noChangeArrowheads="1"/>
          </p:cNvSpPr>
          <p:nvPr/>
        </p:nvSpPr>
        <p:spPr bwMode="auto">
          <a:xfrm>
            <a:off x="179512" y="2120949"/>
            <a:ext cx="4865687" cy="2616101"/>
          </a:xfrm>
          <a:prstGeom prst="rect">
            <a:avLst/>
          </a:prstGeom>
          <a:noFill/>
          <a:ln>
            <a:noFill/>
          </a:ln>
        </p:spPr>
        <p:txBody>
          <a:bodyPr>
            <a:spAutoFit/>
          </a:bodyPr>
          <a:lstStyle/>
          <a:p>
            <a:pPr algn="ctr" eaLnBrk="1" hangingPunct="1">
              <a:defRPr/>
            </a:pPr>
            <a:endParaRPr lang="ru-RU" altLang="ru-RU" sz="1400" b="1" dirty="0">
              <a:solidFill>
                <a:srgbClr val="E92605"/>
              </a:solidFill>
              <a:latin typeface="Century" panose="02040604050505020304" pitchFamily="18" charset="0"/>
              <a:cs typeface="Times New Roman" pitchFamily="18" charset="0"/>
            </a:endParaRPr>
          </a:p>
          <a:p>
            <a:pPr eaLnBrk="1" hangingPunct="1">
              <a:defRPr/>
            </a:pPr>
            <a:r>
              <a:rPr lang="ru-RU" altLang="ru-RU" sz="1400" b="1" dirty="0">
                <a:latin typeface="Century" panose="02040604050505020304" pitchFamily="18" charset="0"/>
                <a:cs typeface="Times New Roman" pitchFamily="18" charset="0"/>
              </a:rPr>
              <a:t> </a:t>
            </a:r>
            <a:endParaRPr lang="ru-RU" altLang="ru-RU" sz="1400" b="1" dirty="0">
              <a:solidFill>
                <a:srgbClr val="E92605"/>
              </a:solidFill>
              <a:latin typeface="Century" panose="02040604050505020304" pitchFamily="18" charset="0"/>
              <a:cs typeface="Times New Roman" pitchFamily="18" charset="0"/>
            </a:endParaRPr>
          </a:p>
          <a:p>
            <a:pPr eaLnBrk="1" hangingPunct="1">
              <a:defRPr/>
            </a:pPr>
            <a:r>
              <a:rPr lang="ru-RU" altLang="ru-RU" sz="1600" b="1" dirty="0">
                <a:latin typeface="Century" panose="02040604050505020304" pitchFamily="18" charset="0"/>
                <a:cs typeface="Times New Roman" pitchFamily="18" charset="0"/>
              </a:rPr>
              <a:t>«Организация экскурсий для жителей »</a:t>
            </a:r>
            <a:endParaRPr lang="ru-RU" altLang="ru-RU" sz="1600" dirty="0">
              <a:latin typeface="Century" panose="02040604050505020304" pitchFamily="18" charset="0"/>
              <a:cs typeface="Times New Roman" pitchFamily="18" charset="0"/>
            </a:endParaRPr>
          </a:p>
          <a:p>
            <a:pPr eaLnBrk="1" hangingPunct="1">
              <a:defRPr/>
            </a:pPr>
            <a:endParaRPr lang="ru-RU" altLang="ru-RU" sz="1600" dirty="0">
              <a:latin typeface="Century" panose="02040604050505020304" pitchFamily="18" charset="0"/>
              <a:cs typeface="Times New Roman" pitchFamily="18" charset="0"/>
            </a:endParaRPr>
          </a:p>
          <a:p>
            <a:pPr eaLnBrk="1" hangingPunct="1">
              <a:defRPr/>
            </a:pPr>
            <a:r>
              <a:rPr lang="ru-RU" altLang="ru-RU" sz="1600" dirty="0">
                <a:latin typeface="Century" panose="02040604050505020304" pitchFamily="18" charset="0"/>
                <a:cs typeface="Times New Roman" pitchFamily="18" charset="0"/>
              </a:rPr>
              <a:t>Планируется провести </a:t>
            </a:r>
            <a:r>
              <a:rPr lang="ru-RU" altLang="ru-RU" sz="1600" b="1" dirty="0">
                <a:latin typeface="Century" panose="02040604050505020304" pitchFamily="18" charset="0"/>
                <a:cs typeface="Times New Roman" pitchFamily="18" charset="0"/>
              </a:rPr>
              <a:t>20</a:t>
            </a:r>
            <a:r>
              <a:rPr lang="ru-RU" altLang="ru-RU" sz="1600" dirty="0">
                <a:latin typeface="Century" panose="02040604050505020304" pitchFamily="18" charset="0"/>
                <a:cs typeface="Times New Roman" pitchFamily="18" charset="0"/>
              </a:rPr>
              <a:t> экскурсий для </a:t>
            </a:r>
            <a:r>
              <a:rPr lang="ru-RU" altLang="ru-RU" sz="1600" b="1" dirty="0">
                <a:latin typeface="Century" panose="02040604050505020304" pitchFamily="18" charset="0"/>
                <a:cs typeface="Times New Roman" pitchFamily="18" charset="0"/>
              </a:rPr>
              <a:t>1200</a:t>
            </a:r>
            <a:r>
              <a:rPr lang="ru-RU" altLang="ru-RU" sz="1600" dirty="0">
                <a:latin typeface="Century" panose="02040604050505020304" pitchFamily="18" charset="0"/>
                <a:cs typeface="Times New Roman" pitchFamily="18" charset="0"/>
              </a:rPr>
              <a:t> жителей округа.</a:t>
            </a:r>
          </a:p>
          <a:p>
            <a:pPr marL="285750" indent="-285750" eaLnBrk="1" hangingPunct="1">
              <a:buFontTx/>
              <a:buChar char="-"/>
              <a:defRPr/>
            </a:pPr>
            <a:r>
              <a:rPr lang="ru-RU" altLang="ru-RU" sz="1600" b="1" dirty="0">
                <a:latin typeface="Century" panose="02040604050505020304" pitchFamily="18" charset="0"/>
                <a:cs typeface="Times New Roman" pitchFamily="18" charset="0"/>
              </a:rPr>
              <a:t>8</a:t>
            </a:r>
            <a:r>
              <a:rPr lang="ru-RU" altLang="ru-RU" sz="1600" dirty="0">
                <a:latin typeface="Century" panose="02040604050505020304" pitchFamily="18" charset="0"/>
                <a:cs typeface="Times New Roman" pitchFamily="18" charset="0"/>
              </a:rPr>
              <a:t> автобусных экскурсий</a:t>
            </a:r>
          </a:p>
          <a:p>
            <a:pPr marL="285750" indent="-285750" eaLnBrk="1" hangingPunct="1">
              <a:buFontTx/>
              <a:buChar char="-"/>
              <a:defRPr/>
            </a:pPr>
            <a:r>
              <a:rPr lang="ru-RU" altLang="ru-RU" sz="1600" b="1" dirty="0">
                <a:latin typeface="Century" panose="02040604050505020304" pitchFamily="18" charset="0"/>
                <a:cs typeface="Times New Roman" pitchFamily="18" charset="0"/>
              </a:rPr>
              <a:t>12</a:t>
            </a:r>
            <a:r>
              <a:rPr lang="ru-RU" altLang="ru-RU" sz="1600" dirty="0">
                <a:latin typeface="Century" panose="02040604050505020304" pitchFamily="18" charset="0"/>
                <a:cs typeface="Times New Roman" pitchFamily="18" charset="0"/>
              </a:rPr>
              <a:t> водных экскурсий по рекам и каналам</a:t>
            </a:r>
          </a:p>
          <a:p>
            <a:pPr eaLnBrk="1" hangingPunct="1">
              <a:defRPr/>
            </a:pPr>
            <a:endParaRPr lang="ru-RU" altLang="ru-RU" sz="1600" b="1" dirty="0">
              <a:solidFill>
                <a:srgbClr val="FF0000"/>
              </a:solidFill>
              <a:latin typeface="Century" panose="02040604050505020304" pitchFamily="18" charset="0"/>
              <a:cs typeface="Times New Roman" pitchFamily="18" charset="0"/>
            </a:endParaRPr>
          </a:p>
          <a:p>
            <a:pPr eaLnBrk="1" hangingPunct="1">
              <a:defRPr/>
            </a:pPr>
            <a:endParaRPr lang="ru-RU" altLang="ru-RU" sz="2400" b="1" dirty="0">
              <a:solidFill>
                <a:schemeClr val="accent1">
                  <a:lumMod val="75000"/>
                </a:schemeClr>
              </a:solidFill>
              <a:latin typeface="Century" panose="02040604050505020304" pitchFamily="18" charset="0"/>
              <a:cs typeface="Times New Roman" pitchFamily="18" charset="0"/>
            </a:endParaRPr>
          </a:p>
        </p:txBody>
      </p:sp>
      <p:sp>
        <p:nvSpPr>
          <p:cNvPr id="45059" name="Номер слайда 2">
            <a:extLst>
              <a:ext uri="{FF2B5EF4-FFF2-40B4-BE49-F238E27FC236}">
                <a16:creationId xmlns:a16="http://schemas.microsoft.com/office/drawing/2014/main" id="{3299BF06-853C-F305-BD80-442E070494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AE6837-5123-4543-99F3-4385814CDB97}" type="slidenum">
              <a:rPr lang="ru-RU" altLang="ru-RU">
                <a:solidFill>
                  <a:schemeClr val="tx2"/>
                </a:solidFill>
                <a:latin typeface="Times New Roman" panose="02020603050405020304" pitchFamily="18" charset="0"/>
                <a:cs typeface="Times New Roman" panose="02020603050405020304" pitchFamily="18" charset="0"/>
              </a:rPr>
              <a:pPr/>
              <a:t>29</a:t>
            </a:fld>
            <a:endParaRPr lang="ru-RU" altLang="ru-RU">
              <a:solidFill>
                <a:schemeClr val="tx2"/>
              </a:solidFill>
              <a:latin typeface="Times New Roman" panose="02020603050405020304" pitchFamily="18" charset="0"/>
              <a:cs typeface="Times New Roman" panose="02020603050405020304" pitchFamily="18" charset="0"/>
            </a:endParaRPr>
          </a:p>
        </p:txBody>
      </p:sp>
      <p:sp>
        <p:nvSpPr>
          <p:cNvPr id="45060" name="AutoShape 8" descr="file:///C:/Users/%D0%9F%D0%BE%D0%BB%D1%8C%D0%B7%D0%BE%D0%B2%D0%B0%D1%82%D0%B5%D0%BB%D1%8C/Desktop/%D0%90%D0%94%D0%9E%D0%9A%D0%A3%D0%9C%D0%95%D0%9D%D0%A2%D0%AB%20%D0%9A%D0%B0%D0%B1.%E2%84%968/%D0%A4%D0%9E%D0%A2%D0%9E/%D0%A4%D0%9E%D0%A2%D0%9E%202018%20%D0%A0%D0%B0%D0%B4%D1%83%D0%B3%D0%B0%20%D0%BC%D0%B5%D1%80%D0%BE%D0%BF%D1%80%D0%B8%D1%8F%D1%82%D0%B8%D1%8F%20(%D0%B1%D1%8E%D0%B4%D0%B6%D0%B5%D1%82%20%D0%B4%D0%BB%D1%8F%20%D0%B3%D1%80%D0%B0%D0%B6%D0%B4%D0%B0%D0%BD%202019)/%D0%AE%D0%B1%D0%B8%D0%BB%D1%8F%D1%80%D1%8B%205.JPG">
            <a:extLst>
              <a:ext uri="{FF2B5EF4-FFF2-40B4-BE49-F238E27FC236}">
                <a16:creationId xmlns:a16="http://schemas.microsoft.com/office/drawing/2014/main" id="{F1DF4C1A-EAEB-046E-01EC-361E7EAA4FBF}"/>
              </a:ext>
            </a:extLst>
          </p:cNvPr>
          <p:cNvSpPr>
            <a:spLocks noChangeAspect="1" noChangeArrowheads="1"/>
          </p:cNvSpPr>
          <p:nvPr/>
        </p:nvSpPr>
        <p:spPr bwMode="auto">
          <a:xfrm>
            <a:off x="612775" y="-3024188"/>
            <a:ext cx="9696450" cy="726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pic>
        <p:nvPicPr>
          <p:cNvPr id="2" name="Рисунок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60032" y="3429000"/>
            <a:ext cx="4164490" cy="3283558"/>
          </a:xfrm>
          <a:prstGeom prst="rect">
            <a:avLst/>
          </a:prstGeom>
        </p:spPr>
      </p:pic>
      <p:pic>
        <p:nvPicPr>
          <p:cNvPr id="4" name="Рисунок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97118" y="496135"/>
            <a:ext cx="3627404" cy="2720553"/>
          </a:xfrm>
          <a:prstGeom prst="rect">
            <a:avLst/>
          </a:prstGeom>
        </p:spPr>
      </p:pic>
      <p:sp>
        <p:nvSpPr>
          <p:cNvPr id="3" name="Прямоугольник 2"/>
          <p:cNvSpPr/>
          <p:nvPr/>
        </p:nvSpPr>
        <p:spPr>
          <a:xfrm>
            <a:off x="1331640" y="147935"/>
            <a:ext cx="4478878" cy="923330"/>
          </a:xfrm>
          <a:prstGeom prst="rect">
            <a:avLst/>
          </a:prstGeom>
        </p:spPr>
        <p:txBody>
          <a:bodyPr wrap="square">
            <a:spAutoFit/>
          </a:bodyPr>
          <a:lstStyle/>
          <a:p>
            <a:pPr eaLnBrk="1" hangingPunct="1">
              <a:defRPr/>
            </a:pPr>
            <a:r>
              <a:rPr lang="ru-RU" altLang="ru-RU" b="1" dirty="0">
                <a:solidFill>
                  <a:srgbClr val="0000FF"/>
                </a:solidFill>
                <a:latin typeface="Century" panose="02040604050505020304" pitchFamily="18" charset="0"/>
                <a:cs typeface="Times New Roman" pitchFamily="18" charset="0"/>
              </a:rPr>
              <a:t>Организация и проведение досуговых мероприятий для жителей </a:t>
            </a:r>
          </a:p>
          <a:p>
            <a:pPr eaLnBrk="1" hangingPunct="1">
              <a:defRPr/>
            </a:pPr>
            <a:r>
              <a:rPr lang="ru-RU" altLang="ru-RU" b="1" dirty="0">
                <a:solidFill>
                  <a:srgbClr val="0000FF"/>
                </a:solidFill>
                <a:latin typeface="Century" panose="02040604050505020304" pitchFamily="18" charset="0"/>
                <a:cs typeface="Times New Roman" pitchFamily="18" charset="0"/>
              </a:rPr>
              <a:t>муниципального образования</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a:extLst>
              <a:ext uri="{FF2B5EF4-FFF2-40B4-BE49-F238E27FC236}">
                <a16:creationId xmlns:a16="http://schemas.microsoft.com/office/drawing/2014/main" id="{11319D86-5540-433E-B973-C567B4315C4B}"/>
              </a:ext>
            </a:extLst>
          </p:cNvPr>
          <p:cNvGraphicFramePr/>
          <p:nvPr>
            <p:extLst>
              <p:ext uri="{D42A27DB-BD31-4B8C-83A1-F6EECF244321}">
                <p14:modId xmlns:p14="http://schemas.microsoft.com/office/powerpoint/2010/main" val="3699778885"/>
              </p:ext>
            </p:extLst>
          </p:nvPr>
        </p:nvGraphicFramePr>
        <p:xfrm>
          <a:off x="539552" y="146109"/>
          <a:ext cx="8229600" cy="2291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19" name="AutoShape 7" descr="https://kolomnagrad.ru/uploads/posts/2020-11/1605524184_c99ba0b1e0b8ed2142b496e21636a53d.jpg">
            <a:extLst>
              <a:ext uri="{FF2B5EF4-FFF2-40B4-BE49-F238E27FC236}">
                <a16:creationId xmlns:a16="http://schemas.microsoft.com/office/drawing/2014/main" id="{9569147F-1502-16B3-2FA3-10989D87BB7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2780928"/>
            <a:ext cx="5855175" cy="3285750"/>
          </a:xfrm>
          <a:prstGeom prst="rect">
            <a:avLst/>
          </a:prstGeom>
        </p:spPr>
      </p:pic>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Прямоугольник 1">
            <a:extLst>
              <a:ext uri="{FF2B5EF4-FFF2-40B4-BE49-F238E27FC236}">
                <a16:creationId xmlns:a16="http://schemas.microsoft.com/office/drawing/2014/main" id="{90E2BEB5-F9BC-4513-827D-4E35E2F7047F}"/>
              </a:ext>
            </a:extLst>
          </p:cNvPr>
          <p:cNvSpPr>
            <a:spLocks noChangeArrowheads="1"/>
          </p:cNvSpPr>
          <p:nvPr/>
        </p:nvSpPr>
        <p:spPr bwMode="auto">
          <a:xfrm>
            <a:off x="251520" y="2073424"/>
            <a:ext cx="4752528" cy="4770537"/>
          </a:xfrm>
          <a:prstGeom prst="rect">
            <a:avLst/>
          </a:prstGeom>
          <a:noFill/>
          <a:ln>
            <a:noFill/>
          </a:ln>
        </p:spPr>
        <p:txBody>
          <a:bodyPr wrap="square">
            <a:spAutoFit/>
          </a:bodyPr>
          <a:lstStyle/>
          <a:p>
            <a:pPr eaLnBrk="1" hangingPunct="1">
              <a:defRPr/>
            </a:pPr>
            <a:r>
              <a:rPr lang="ru-RU" altLang="ru-RU" sz="1400" b="1" dirty="0">
                <a:solidFill>
                  <a:srgbClr val="C00000"/>
                </a:solidFill>
                <a:latin typeface="Times New Roman" pitchFamily="18" charset="0"/>
                <a:cs typeface="Times New Roman" pitchFamily="18" charset="0"/>
              </a:rPr>
              <a:t> </a:t>
            </a:r>
            <a:r>
              <a:rPr lang="ru-RU" altLang="ru-RU" sz="1400" b="1" dirty="0">
                <a:solidFill>
                  <a:srgbClr val="0000FF"/>
                </a:solidFill>
                <a:latin typeface="Times New Roman" pitchFamily="18" charset="0"/>
                <a:cs typeface="Times New Roman" pitchFamily="18" charset="0"/>
              </a:rPr>
              <a:t>«Рожденный на Васильевском </a:t>
            </a:r>
          </a:p>
          <a:p>
            <a:pPr eaLnBrk="1" hangingPunct="1">
              <a:defRPr/>
            </a:pPr>
            <a:r>
              <a:rPr lang="ru-RU" altLang="ru-RU" sz="1400" b="1" dirty="0">
                <a:solidFill>
                  <a:srgbClr val="0000FF"/>
                </a:solidFill>
                <a:latin typeface="Times New Roman" pitchFamily="18" charset="0"/>
                <a:cs typeface="Times New Roman" pitchFamily="18" charset="0"/>
              </a:rPr>
              <a:t>(чествование новорожденных)»</a:t>
            </a:r>
            <a:endParaRPr lang="ru-RU" altLang="ru-RU" sz="1400" dirty="0">
              <a:solidFill>
                <a:srgbClr val="0000FF"/>
              </a:solidFill>
              <a:latin typeface="Times New Roman" pitchFamily="18" charset="0"/>
              <a:cs typeface="Times New Roman" pitchFamily="18" charset="0"/>
            </a:endParaRPr>
          </a:p>
          <a:p>
            <a:pPr eaLnBrk="1" hangingPunct="1">
              <a:defRPr/>
            </a:pPr>
            <a:r>
              <a:rPr lang="ru-RU" altLang="ru-RU" sz="1300" dirty="0">
                <a:latin typeface="Times New Roman" pitchFamily="18" charset="0"/>
                <a:cs typeface="Times New Roman" pitchFamily="18" charset="0"/>
              </a:rPr>
              <a:t>Организация и проведение 1 торжественного мероприятия. </a:t>
            </a:r>
          </a:p>
          <a:p>
            <a:pPr eaLnBrk="1" hangingPunct="1">
              <a:defRPr/>
            </a:pPr>
            <a:r>
              <a:rPr lang="ru-RU" altLang="ru-RU" sz="1300" dirty="0">
                <a:latin typeface="Times New Roman" pitchFamily="18" charset="0"/>
                <a:cs typeface="Times New Roman" pitchFamily="18" charset="0"/>
              </a:rPr>
              <a:t>Планируется пригласить 50 человек. </a:t>
            </a:r>
          </a:p>
          <a:p>
            <a:pPr eaLnBrk="1" hangingPunct="1">
              <a:defRPr/>
            </a:pPr>
            <a:r>
              <a:rPr lang="ru-RU" altLang="ru-RU" sz="1300" b="1" dirty="0">
                <a:latin typeface="Times New Roman" pitchFamily="18" charset="0"/>
                <a:cs typeface="Times New Roman" pitchFamily="18" charset="0"/>
              </a:rPr>
              <a:t>Итого расходов – 177,5 тыс. руб.</a:t>
            </a:r>
          </a:p>
          <a:p>
            <a:pPr eaLnBrk="1" hangingPunct="1">
              <a:defRPr/>
            </a:pPr>
            <a:endParaRPr lang="ru-RU" altLang="ru-RU" sz="1300" b="1" dirty="0">
              <a:solidFill>
                <a:srgbClr val="0000FF"/>
              </a:solidFill>
              <a:latin typeface="Times New Roman" pitchFamily="18" charset="0"/>
              <a:cs typeface="Times New Roman" pitchFamily="18" charset="0"/>
            </a:endParaRPr>
          </a:p>
          <a:p>
            <a:pPr eaLnBrk="1" hangingPunct="1">
              <a:defRPr/>
            </a:pPr>
            <a:r>
              <a:rPr lang="ru-RU" altLang="ru-RU" sz="1300" b="1" dirty="0">
                <a:solidFill>
                  <a:srgbClr val="0000FF"/>
                </a:solidFill>
                <a:latin typeface="Times New Roman" pitchFamily="18" charset="0"/>
                <a:cs typeface="Times New Roman" pitchFamily="18" charset="0"/>
              </a:rPr>
              <a:t>Организация и проведение встреч «Клуба полезного досуга» </a:t>
            </a:r>
          </a:p>
          <a:p>
            <a:pPr marL="285750" indent="-285750" eaLnBrk="1" hangingPunct="1">
              <a:buFontTx/>
              <a:buChar char="-"/>
              <a:defRPr/>
            </a:pPr>
            <a:r>
              <a:rPr lang="ru-RU" altLang="ru-RU" sz="1300" dirty="0">
                <a:latin typeface="Times New Roman" pitchFamily="18" charset="0"/>
                <a:cs typeface="Times New Roman" pitchFamily="18" charset="0"/>
              </a:rPr>
              <a:t>Организация тематических творческих занятий (12 человек на 1 занятии, 5 занятий в неделю)</a:t>
            </a:r>
          </a:p>
          <a:p>
            <a:pPr eaLnBrk="1" hangingPunct="1">
              <a:defRPr/>
            </a:pPr>
            <a:r>
              <a:rPr lang="ru-RU" altLang="ru-RU" sz="1300" dirty="0">
                <a:latin typeface="Times New Roman" pitchFamily="18" charset="0"/>
                <a:cs typeface="Times New Roman" pitchFamily="18" charset="0"/>
              </a:rPr>
              <a:t>       Итого: </a:t>
            </a:r>
            <a:r>
              <a:rPr lang="ru-RU" altLang="ru-RU" sz="1300" b="1" dirty="0">
                <a:latin typeface="Times New Roman" pitchFamily="18" charset="0"/>
                <a:cs typeface="Times New Roman" pitchFamily="18" charset="0"/>
              </a:rPr>
              <a:t>227</a:t>
            </a:r>
            <a:r>
              <a:rPr lang="ru-RU" altLang="ru-RU" sz="1300" dirty="0">
                <a:latin typeface="Times New Roman" pitchFamily="18" charset="0"/>
                <a:cs typeface="Times New Roman" pitchFamily="18" charset="0"/>
              </a:rPr>
              <a:t> занятий на 60 человек</a:t>
            </a:r>
          </a:p>
          <a:p>
            <a:pPr marL="285750" indent="-285750" eaLnBrk="1" hangingPunct="1">
              <a:buFontTx/>
              <a:buChar char="-"/>
              <a:defRPr/>
            </a:pPr>
            <a:r>
              <a:rPr lang="ru-RU" altLang="ru-RU" sz="1300" dirty="0">
                <a:latin typeface="Times New Roman" pitchFamily="18" charset="0"/>
                <a:cs typeface="Times New Roman" pitchFamily="18" charset="0"/>
              </a:rPr>
              <a:t>Приобретение расходных материалов для творческих занятий на общую сумму 120,0 тыс. руб.</a:t>
            </a:r>
          </a:p>
          <a:p>
            <a:pPr eaLnBrk="1" hangingPunct="1">
              <a:defRPr/>
            </a:pPr>
            <a:r>
              <a:rPr lang="ru-RU" altLang="ru-RU" sz="1300" b="1" dirty="0">
                <a:latin typeface="Times New Roman" pitchFamily="18" charset="0"/>
                <a:cs typeface="Times New Roman" pitchFamily="18" charset="0"/>
              </a:rPr>
              <a:t>Итого расходов – 120,0 тыс. руб.</a:t>
            </a:r>
          </a:p>
          <a:p>
            <a:pPr eaLnBrk="1" hangingPunct="1">
              <a:defRPr/>
            </a:pPr>
            <a:endParaRPr lang="ru-RU" altLang="ru-RU" sz="1300" b="1" dirty="0">
              <a:latin typeface="Times New Roman" pitchFamily="18" charset="0"/>
              <a:cs typeface="Times New Roman" pitchFamily="18" charset="0"/>
            </a:endParaRPr>
          </a:p>
          <a:p>
            <a:pPr eaLnBrk="1" hangingPunct="1">
              <a:defRPr/>
            </a:pPr>
            <a:r>
              <a:rPr lang="ru-RU" altLang="ru-RU" sz="1300" b="1" dirty="0">
                <a:solidFill>
                  <a:srgbClr val="0000FF"/>
                </a:solidFill>
                <a:latin typeface="Times New Roman" pitchFamily="18" charset="0"/>
                <a:cs typeface="Times New Roman" pitchFamily="18" charset="0"/>
              </a:rPr>
              <a:t>Торжественное поздравление </a:t>
            </a:r>
            <a:r>
              <a:rPr lang="ru-RU" altLang="ru-RU" sz="1300" b="1" dirty="0">
                <a:latin typeface="Times New Roman" pitchFamily="18" charset="0"/>
                <a:cs typeface="Times New Roman" pitchFamily="18" charset="0"/>
              </a:rPr>
              <a:t>«Торжественное поздравление жителей, которым в текущем </a:t>
            </a:r>
            <a:br>
              <a:rPr lang="ru-RU" altLang="ru-RU" sz="1300" b="1" dirty="0">
                <a:latin typeface="Times New Roman" pitchFamily="18" charset="0"/>
                <a:cs typeface="Times New Roman" pitchFamily="18" charset="0"/>
              </a:rPr>
            </a:br>
            <a:r>
              <a:rPr lang="ru-RU" altLang="ru-RU" sz="1300" b="1" dirty="0">
                <a:latin typeface="Times New Roman" pitchFamily="18" charset="0"/>
                <a:cs typeface="Times New Roman" pitchFamily="18" charset="0"/>
              </a:rPr>
              <a:t>году исполняется 70, 75, 80, 85, 90 и больше с днем рождения,</a:t>
            </a:r>
          </a:p>
          <a:p>
            <a:pPr eaLnBrk="1" hangingPunct="1">
              <a:defRPr/>
            </a:pPr>
            <a:r>
              <a:rPr lang="ru-RU" altLang="ru-RU" sz="1300" b="1" dirty="0">
                <a:latin typeface="Times New Roman" pitchFamily="18" charset="0"/>
                <a:cs typeface="Times New Roman" pitchFamily="18" charset="0"/>
              </a:rPr>
              <a:t>поздравление жителей с днем свадьбы (50, 60, 70 лет)»</a:t>
            </a:r>
            <a:r>
              <a:rPr lang="ru-RU" altLang="ru-RU" sz="1300" dirty="0">
                <a:latin typeface="Times New Roman" pitchFamily="18" charset="0"/>
                <a:cs typeface="Times New Roman" pitchFamily="18" charset="0"/>
              </a:rPr>
              <a:t>Будет проведено 26 мероприятий для 560 человек. </a:t>
            </a:r>
          </a:p>
          <a:p>
            <a:pPr eaLnBrk="1" hangingPunct="1">
              <a:defRPr/>
            </a:pPr>
            <a:r>
              <a:rPr lang="ru-RU" altLang="ru-RU" sz="1300" b="1" dirty="0">
                <a:latin typeface="Times New Roman" pitchFamily="18" charset="0"/>
                <a:cs typeface="Times New Roman" pitchFamily="18" charset="0"/>
              </a:rPr>
              <a:t>Итого расходы составят 653,3 тыс. руб.</a:t>
            </a:r>
          </a:p>
          <a:p>
            <a:pPr eaLnBrk="1" hangingPunct="1">
              <a:defRPr/>
            </a:pPr>
            <a:endParaRPr lang="ru-RU" altLang="ru-RU" sz="1400" b="1" dirty="0">
              <a:latin typeface="Times New Roman" pitchFamily="18" charset="0"/>
              <a:cs typeface="Times New Roman" pitchFamily="18" charset="0"/>
            </a:endParaRPr>
          </a:p>
          <a:p>
            <a:pPr eaLnBrk="1" hangingPunct="1">
              <a:defRPr/>
            </a:pPr>
            <a:endParaRPr lang="ru-RU" altLang="ru-RU" sz="1400" b="1" dirty="0">
              <a:solidFill>
                <a:srgbClr val="E92605"/>
              </a:solidFill>
              <a:latin typeface="Times New Roman" pitchFamily="18" charset="0"/>
              <a:cs typeface="Times New Roman" pitchFamily="18" charset="0"/>
            </a:endParaRPr>
          </a:p>
          <a:p>
            <a:pPr eaLnBrk="1" hangingPunct="1">
              <a:defRPr/>
            </a:pPr>
            <a:endParaRPr lang="ru-RU" altLang="ru-RU" sz="1400" b="1" dirty="0">
              <a:solidFill>
                <a:srgbClr val="E92605"/>
              </a:solidFill>
              <a:latin typeface="Times New Roman" pitchFamily="18" charset="0"/>
              <a:cs typeface="Times New Roman" pitchFamily="18" charset="0"/>
            </a:endParaRPr>
          </a:p>
        </p:txBody>
      </p:sp>
      <p:sp>
        <p:nvSpPr>
          <p:cNvPr id="2" name="Заголовок 1">
            <a:extLst>
              <a:ext uri="{FF2B5EF4-FFF2-40B4-BE49-F238E27FC236}">
                <a16:creationId xmlns:a16="http://schemas.microsoft.com/office/drawing/2014/main" id="{6690D37E-0C05-426A-AF87-45BE73EC562E}"/>
              </a:ext>
            </a:extLst>
          </p:cNvPr>
          <p:cNvSpPr>
            <a:spLocks noGrp="1"/>
          </p:cNvSpPr>
          <p:nvPr>
            <p:ph type="title"/>
          </p:nvPr>
        </p:nvSpPr>
        <p:spPr>
          <a:xfrm>
            <a:off x="1533060" y="156816"/>
            <a:ext cx="3600896" cy="549275"/>
          </a:xfrm>
        </p:spPr>
        <p:txBody>
          <a:bodyPr>
            <a:noAutofit/>
          </a:bodyPr>
          <a:lstStyle/>
          <a:p>
            <a:pPr algn="ctr" eaLnBrk="1" fontAlgn="auto" hangingPunct="1">
              <a:spcAft>
                <a:spcPts val="0"/>
              </a:spcAft>
              <a:defRPr/>
            </a:pPr>
            <a:r>
              <a:rPr lang="ru-RU" sz="2000" b="1" dirty="0">
                <a:solidFill>
                  <a:srgbClr val="0000FF"/>
                </a:solidFill>
                <a:effectLst/>
                <a:latin typeface="Century" panose="02040604050505020304" pitchFamily="18" charset="0"/>
              </a:rPr>
              <a:t>Организация и проведение мероприятий по сохранению и развитию местных традиций и обрядов</a:t>
            </a:r>
          </a:p>
        </p:txBody>
      </p:sp>
      <p:sp>
        <p:nvSpPr>
          <p:cNvPr id="46084" name="Номер слайда 2">
            <a:extLst>
              <a:ext uri="{FF2B5EF4-FFF2-40B4-BE49-F238E27FC236}">
                <a16:creationId xmlns:a16="http://schemas.microsoft.com/office/drawing/2014/main" id="{4AC82A13-79C3-B81D-0B80-277A0BC55C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351FEB-5EDB-2945-996B-F10536682DE0}" type="slidenum">
              <a:rPr lang="ru-RU" altLang="ru-RU">
                <a:solidFill>
                  <a:schemeClr val="tx2"/>
                </a:solidFill>
                <a:latin typeface="Times New Roman" panose="02020603050405020304" pitchFamily="18" charset="0"/>
                <a:cs typeface="Times New Roman" panose="02020603050405020304" pitchFamily="18" charset="0"/>
              </a:rPr>
              <a:pPr/>
              <a:t>30</a:t>
            </a:fld>
            <a:endParaRPr lang="ru-RU" altLang="ru-RU">
              <a:solidFill>
                <a:schemeClr val="tx2"/>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80112" y="493770"/>
            <a:ext cx="3214084" cy="2143141"/>
          </a:xfrm>
          <a:prstGeom prst="rect">
            <a:avLst/>
          </a:prstGeom>
        </p:spPr>
      </p:pic>
      <p:pic>
        <p:nvPicPr>
          <p:cNvPr id="6" name="Рисунок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04048" y="2780928"/>
            <a:ext cx="1875431" cy="2500574"/>
          </a:xfrm>
          <a:prstGeom prst="rect">
            <a:avLst/>
          </a:prstGeom>
        </p:spPr>
      </p:pic>
      <p:pic>
        <p:nvPicPr>
          <p:cNvPr id="7" name="Рисунок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82896" y="4256788"/>
            <a:ext cx="1875431" cy="25005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CFA88328-E026-44AD-88DC-06C263257B25}"/>
              </a:ext>
            </a:extLst>
          </p:cNvPr>
          <p:cNvSpPr>
            <a:spLocks noGrp="1"/>
          </p:cNvSpPr>
          <p:nvPr>
            <p:ph type="title"/>
          </p:nvPr>
        </p:nvSpPr>
        <p:spPr>
          <a:xfrm>
            <a:off x="772723" y="260648"/>
            <a:ext cx="7598555" cy="400110"/>
          </a:xfrm>
        </p:spPr>
        <p:txBody>
          <a:bodyPr wrap="none">
            <a:spAutoFit/>
          </a:bodyPr>
          <a:lstStyle/>
          <a:p>
            <a:pPr algn="ctr">
              <a:defRPr/>
            </a:pPr>
            <a:r>
              <a:rPr lang="ru-RU" sz="2000" b="1" dirty="0">
                <a:solidFill>
                  <a:srgbClr val="0000FF"/>
                </a:solidFill>
                <a:latin typeface="Century" panose="02040604050505020304" pitchFamily="18" charset="0"/>
                <a:ea typeface="MS Mincho" panose="02020609040205080304" pitchFamily="49" charset="-128"/>
              </a:rPr>
              <a:t>Муниципальная программа "Физическая культура и спорт"</a:t>
            </a:r>
            <a:endParaRPr lang="ru-RU" sz="2000" b="1" dirty="0">
              <a:solidFill>
                <a:srgbClr val="0000FF"/>
              </a:solidFill>
              <a:latin typeface="Century" panose="02040604050505020304" pitchFamily="18" charset="0"/>
            </a:endParaRPr>
          </a:p>
        </p:txBody>
      </p:sp>
      <p:graphicFrame>
        <p:nvGraphicFramePr>
          <p:cNvPr id="5" name="Объект 4">
            <a:extLst>
              <a:ext uri="{FF2B5EF4-FFF2-40B4-BE49-F238E27FC236}">
                <a16:creationId xmlns:a16="http://schemas.microsoft.com/office/drawing/2014/main" id="{07137B72-CE68-45F5-81A0-9860EA613324}"/>
              </a:ext>
            </a:extLst>
          </p:cNvPr>
          <p:cNvGraphicFramePr>
            <a:graphicFrameLocks noGrp="1"/>
          </p:cNvGraphicFramePr>
          <p:nvPr>
            <p:ph idx="4294967295"/>
            <p:extLst>
              <p:ext uri="{D42A27DB-BD31-4B8C-83A1-F6EECF244321}">
                <p14:modId xmlns:p14="http://schemas.microsoft.com/office/powerpoint/2010/main" val="4112813270"/>
              </p:ext>
            </p:extLst>
          </p:nvPr>
        </p:nvGraphicFramePr>
        <p:xfrm>
          <a:off x="539552" y="2132856"/>
          <a:ext cx="8280920" cy="2592288"/>
        </p:xfrm>
        <a:graphic>
          <a:graphicData uri="http://schemas.openxmlformats.org/drawingml/2006/table">
            <a:tbl>
              <a:tblPr/>
              <a:tblGrid>
                <a:gridCol w="4166211">
                  <a:extLst>
                    <a:ext uri="{9D8B030D-6E8A-4147-A177-3AD203B41FA5}">
                      <a16:colId xmlns:a16="http://schemas.microsoft.com/office/drawing/2014/main" val="2568791388"/>
                    </a:ext>
                  </a:extLst>
                </a:gridCol>
                <a:gridCol w="1088144">
                  <a:extLst>
                    <a:ext uri="{9D8B030D-6E8A-4147-A177-3AD203B41FA5}">
                      <a16:colId xmlns:a16="http://schemas.microsoft.com/office/drawing/2014/main" val="2457618449"/>
                    </a:ext>
                  </a:extLst>
                </a:gridCol>
                <a:gridCol w="1251706">
                  <a:extLst>
                    <a:ext uri="{9D8B030D-6E8A-4147-A177-3AD203B41FA5}">
                      <a16:colId xmlns:a16="http://schemas.microsoft.com/office/drawing/2014/main" val="3042056242"/>
                    </a:ext>
                  </a:extLst>
                </a:gridCol>
                <a:gridCol w="1774859">
                  <a:extLst>
                    <a:ext uri="{9D8B030D-6E8A-4147-A177-3AD203B41FA5}">
                      <a16:colId xmlns:a16="http://schemas.microsoft.com/office/drawing/2014/main" val="3642288257"/>
                    </a:ext>
                  </a:extLst>
                </a:gridCol>
              </a:tblGrid>
              <a:tr h="991547">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Наименование подпрограмм</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2026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476791597"/>
                  </a:ext>
                </a:extLst>
              </a:tr>
              <a:tr h="1600741">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обеспечение условий для развития на территории муниципального образования физической культуры и массового спорта, организация и проведение официальных физкультурных мероприятий, физкультурно-оздоровительных мероприятий и спортивных мероприятий муниципального образования</a:t>
                      </a:r>
                      <a:endParaRPr kumimoji="0" lang="ru-RU" altLang="ru-RU" sz="12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690,0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498,0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498,0</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289224675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Объект 2">
            <a:extLst>
              <a:ext uri="{FF2B5EF4-FFF2-40B4-BE49-F238E27FC236}">
                <a16:creationId xmlns:a16="http://schemas.microsoft.com/office/drawing/2014/main" id="{6A1E842E-CF0A-4B3F-B494-8CB29CF7D6B0}"/>
              </a:ext>
            </a:extLst>
          </p:cNvPr>
          <p:cNvSpPr>
            <a:spLocks noGrp="1"/>
          </p:cNvSpPr>
          <p:nvPr>
            <p:ph sz="half" idx="1"/>
          </p:nvPr>
        </p:nvSpPr>
        <p:spPr>
          <a:xfrm>
            <a:off x="686466" y="233088"/>
            <a:ext cx="5784654" cy="1008063"/>
          </a:xfrm>
        </p:spPr>
        <p:txBody>
          <a:bodyPr rtlCol="0">
            <a:normAutofit/>
          </a:bodyPr>
          <a:lstStyle/>
          <a:p>
            <a:pPr marL="44450" indent="0" algn="ctr" eaLnBrk="1" fontAlgn="auto" hangingPunct="1">
              <a:spcAft>
                <a:spcPts val="0"/>
              </a:spcAft>
              <a:buFont typeface="Georgia" pitchFamily="18" charset="0"/>
              <a:buNone/>
              <a:defRPr/>
            </a:pPr>
            <a:r>
              <a:rPr lang="ru-RU" b="1" dirty="0">
                <a:solidFill>
                  <a:srgbClr val="0000FF"/>
                </a:solidFill>
                <a:latin typeface="Century" panose="02040604050505020304" pitchFamily="18" charset="0"/>
                <a:ea typeface="MS Mincho" panose="02020609040205080304" pitchFamily="49" charset="-128"/>
              </a:rPr>
              <a:t>Муниципальная программа </a:t>
            </a:r>
          </a:p>
          <a:p>
            <a:pPr marL="44450" indent="0" algn="ctr" eaLnBrk="1" fontAlgn="auto" hangingPunct="1">
              <a:spcAft>
                <a:spcPts val="0"/>
              </a:spcAft>
              <a:buFont typeface="Georgia" pitchFamily="18" charset="0"/>
              <a:buNone/>
              <a:defRPr/>
            </a:pPr>
            <a:r>
              <a:rPr lang="ru-RU" b="1" dirty="0">
                <a:solidFill>
                  <a:srgbClr val="0000FF"/>
                </a:solidFill>
                <a:latin typeface="Century" panose="02040604050505020304" pitchFamily="18" charset="0"/>
                <a:ea typeface="MS Mincho" panose="02020609040205080304" pitchFamily="49" charset="-128"/>
              </a:rPr>
              <a:t>«Физическая культура и спорт»</a:t>
            </a:r>
          </a:p>
          <a:p>
            <a:pPr marL="44450" indent="0" algn="ctr" eaLnBrk="1" fontAlgn="auto" hangingPunct="1">
              <a:spcAft>
                <a:spcPts val="0"/>
              </a:spcAft>
              <a:buFont typeface="Georgia" pitchFamily="18" charset="0"/>
              <a:buNone/>
              <a:defRPr/>
            </a:pPr>
            <a:endParaRPr lang="ru-RU" altLang="ru-RU" b="1" dirty="0">
              <a:solidFill>
                <a:srgbClr val="0000FF"/>
              </a:solidFill>
              <a:latin typeface="Century" panose="02040604050505020304" pitchFamily="18" charset="0"/>
              <a:ea typeface="MS Mincho" panose="02020609040205080304" pitchFamily="49" charset="-128"/>
              <a:cs typeface="Times New Roman" pitchFamily="18" charset="0"/>
            </a:endParaRPr>
          </a:p>
          <a:p>
            <a:pPr marL="44450" indent="0" algn="ctr" eaLnBrk="1" fontAlgn="auto" hangingPunct="1">
              <a:spcAft>
                <a:spcPts val="0"/>
              </a:spcAft>
              <a:buFont typeface="Georgia" pitchFamily="18" charset="0"/>
              <a:buNone/>
              <a:defRPr/>
            </a:pPr>
            <a:endParaRPr lang="ru-RU" altLang="ru-RU" b="1" dirty="0">
              <a:solidFill>
                <a:srgbClr val="0000FF"/>
              </a:solidFill>
              <a:latin typeface="Century" panose="02040604050505020304" pitchFamily="18" charset="0"/>
              <a:cs typeface="Times New Roman" pitchFamily="18" charset="0"/>
            </a:endParaRPr>
          </a:p>
        </p:txBody>
      </p:sp>
      <p:sp>
        <p:nvSpPr>
          <p:cNvPr id="61443" name="Объект 3">
            <a:extLst>
              <a:ext uri="{FF2B5EF4-FFF2-40B4-BE49-F238E27FC236}">
                <a16:creationId xmlns:a16="http://schemas.microsoft.com/office/drawing/2014/main" id="{70B5B9DF-04D4-402A-9ADD-DF714090F427}"/>
              </a:ext>
            </a:extLst>
          </p:cNvPr>
          <p:cNvSpPr>
            <a:spLocks noGrp="1"/>
          </p:cNvSpPr>
          <p:nvPr>
            <p:ph sz="half" idx="2"/>
          </p:nvPr>
        </p:nvSpPr>
        <p:spPr>
          <a:xfrm>
            <a:off x="325437" y="1358899"/>
            <a:ext cx="3022427" cy="5166445"/>
          </a:xfrm>
        </p:spPr>
        <p:txBody>
          <a:bodyPr rtlCol="0">
            <a:normAutofit/>
          </a:bodyPr>
          <a:lstStyle/>
          <a:p>
            <a:pPr marL="0" indent="0" algn="just">
              <a:buNone/>
              <a:defRPr/>
            </a:pPr>
            <a:r>
              <a:rPr lang="ru-RU" altLang="ru-RU" sz="1600" b="1" u="sng" dirty="0">
                <a:solidFill>
                  <a:schemeClr val="tx1"/>
                </a:solidFill>
                <a:latin typeface="Century" panose="02040604050505020304" pitchFamily="18" charset="0"/>
                <a:cs typeface="Times New Roman" pitchFamily="18" charset="0"/>
              </a:rPr>
              <a:t>Планируется:</a:t>
            </a:r>
          </a:p>
          <a:p>
            <a:pPr marL="0" indent="0" eaLnBrk="1" fontAlgn="auto" hangingPunct="1">
              <a:spcAft>
                <a:spcPts val="0"/>
              </a:spcAft>
              <a:buNone/>
              <a:defRPr/>
            </a:pPr>
            <a:r>
              <a:rPr lang="ru-RU" altLang="ru-RU" sz="1600" dirty="0">
                <a:solidFill>
                  <a:schemeClr val="tx1"/>
                </a:solidFill>
                <a:latin typeface="Century" panose="02040604050505020304" pitchFamily="18" charset="0"/>
                <a:cs typeface="Times New Roman" pitchFamily="18" charset="0"/>
              </a:rPr>
              <a:t>Организация и проведение физкультурно-оздоровительных мероприятий для жителей, включающих в себя </a:t>
            </a:r>
            <a:r>
              <a:rPr lang="ru-RU" altLang="ru-RU" sz="1600" b="1" dirty="0">
                <a:solidFill>
                  <a:schemeClr val="tx1"/>
                </a:solidFill>
                <a:latin typeface="Century" panose="02040604050505020304" pitchFamily="18" charset="0"/>
                <a:cs typeface="Times New Roman" pitchFamily="18" charset="0"/>
              </a:rPr>
              <a:t>1 600 </a:t>
            </a:r>
            <a:r>
              <a:rPr lang="ru-RU" altLang="ru-RU" sz="1600" dirty="0">
                <a:solidFill>
                  <a:schemeClr val="tx1"/>
                </a:solidFill>
                <a:latin typeface="Century" panose="02040604050505020304" pitchFamily="18" charset="0"/>
                <a:cs typeface="Times New Roman" pitchFamily="18" charset="0"/>
              </a:rPr>
              <a:t>занятий плаванием в бассейне для </a:t>
            </a:r>
            <a:r>
              <a:rPr lang="ru-RU" altLang="ru-RU" sz="1600" b="1" dirty="0">
                <a:solidFill>
                  <a:schemeClr val="tx1"/>
                </a:solidFill>
                <a:latin typeface="Century" panose="02040604050505020304" pitchFamily="18" charset="0"/>
                <a:cs typeface="Times New Roman" pitchFamily="18" charset="0"/>
              </a:rPr>
              <a:t>200 </a:t>
            </a:r>
            <a:r>
              <a:rPr lang="ru-RU" altLang="ru-RU" sz="1600" dirty="0">
                <a:solidFill>
                  <a:schemeClr val="tx1"/>
                </a:solidFill>
                <a:latin typeface="Century" panose="02040604050505020304" pitchFamily="18" charset="0"/>
                <a:cs typeface="Times New Roman" pitchFamily="18" charset="0"/>
              </a:rPr>
              <a:t>жителей (по </a:t>
            </a:r>
            <a:r>
              <a:rPr lang="ru-RU" altLang="ru-RU" sz="1600" b="1" dirty="0">
                <a:solidFill>
                  <a:schemeClr val="tx1"/>
                </a:solidFill>
                <a:latin typeface="Century" panose="02040604050505020304" pitchFamily="18" charset="0"/>
                <a:cs typeface="Times New Roman" pitchFamily="18" charset="0"/>
              </a:rPr>
              <a:t>8</a:t>
            </a:r>
            <a:r>
              <a:rPr lang="ru-RU" altLang="ru-RU" sz="1600" dirty="0">
                <a:solidFill>
                  <a:schemeClr val="tx1"/>
                </a:solidFill>
                <a:latin typeface="Century" panose="02040604050505020304" pitchFamily="18" charset="0"/>
                <a:cs typeface="Times New Roman" pitchFamily="18" charset="0"/>
              </a:rPr>
              <a:t> занятий на человека), на сумму </a:t>
            </a:r>
            <a:r>
              <a:rPr lang="ru-RU" altLang="ru-RU" sz="1600" b="1" dirty="0">
                <a:solidFill>
                  <a:schemeClr val="tx1"/>
                </a:solidFill>
                <a:latin typeface="Century" panose="02040604050505020304" pitchFamily="18" charset="0"/>
                <a:cs typeface="Times New Roman" pitchFamily="18" charset="0"/>
              </a:rPr>
              <a:t>640,0 </a:t>
            </a:r>
            <a:r>
              <a:rPr lang="ru-RU" altLang="ru-RU" sz="1600" dirty="0">
                <a:solidFill>
                  <a:schemeClr val="tx1"/>
                </a:solidFill>
                <a:latin typeface="Century" panose="02040604050505020304" pitchFamily="18" charset="0"/>
                <a:cs typeface="Times New Roman" pitchFamily="18" charset="0"/>
              </a:rPr>
              <a:t>тыс. руб.</a:t>
            </a:r>
          </a:p>
          <a:p>
            <a:pPr marL="0" indent="0">
              <a:buNone/>
              <a:defRPr/>
            </a:pPr>
            <a:endParaRPr lang="ru-RU" altLang="ru-RU" sz="1600" dirty="0">
              <a:solidFill>
                <a:schemeClr val="tx1"/>
              </a:solidFill>
              <a:latin typeface="Century" panose="02040604050505020304" pitchFamily="18" charset="0"/>
              <a:cs typeface="Times New Roman" pitchFamily="18" charset="0"/>
            </a:endParaRPr>
          </a:p>
          <a:p>
            <a:pPr marL="0" indent="0" eaLnBrk="1" fontAlgn="auto" hangingPunct="1">
              <a:spcAft>
                <a:spcPts val="0"/>
              </a:spcAft>
              <a:buNone/>
              <a:defRPr/>
            </a:pPr>
            <a:r>
              <a:rPr lang="ru-RU" altLang="ru-RU" sz="1600" dirty="0">
                <a:solidFill>
                  <a:schemeClr val="tx1"/>
                </a:solidFill>
                <a:latin typeface="Century" panose="02040604050505020304" pitchFamily="18" charset="0"/>
                <a:cs typeface="Times New Roman" pitchFamily="18" charset="0"/>
              </a:rPr>
              <a:t>Организация спортивного соревнования на сумму </a:t>
            </a:r>
            <a:r>
              <a:rPr lang="ru-RU" altLang="ru-RU" sz="1600" b="1" dirty="0">
                <a:solidFill>
                  <a:schemeClr val="tx1"/>
                </a:solidFill>
                <a:latin typeface="Century" panose="02040604050505020304" pitchFamily="18" charset="0"/>
                <a:cs typeface="Times New Roman" pitchFamily="18" charset="0"/>
              </a:rPr>
              <a:t>50,0</a:t>
            </a:r>
            <a:r>
              <a:rPr lang="ru-RU" altLang="ru-RU" sz="1600" dirty="0">
                <a:solidFill>
                  <a:schemeClr val="tx1"/>
                </a:solidFill>
                <a:latin typeface="Century" panose="02040604050505020304" pitchFamily="18" charset="0"/>
                <a:cs typeface="Times New Roman" pitchFamily="18" charset="0"/>
              </a:rPr>
              <a:t> тыс. руб.</a:t>
            </a:r>
          </a:p>
          <a:p>
            <a:pPr marL="0" indent="0" algn="just" eaLnBrk="1" fontAlgn="auto" hangingPunct="1">
              <a:spcAft>
                <a:spcPts val="0"/>
              </a:spcAft>
              <a:buNone/>
              <a:defRPr/>
            </a:pPr>
            <a:endParaRPr lang="ru-RU" altLang="ru-RU" sz="1600" dirty="0">
              <a:solidFill>
                <a:schemeClr val="tx1"/>
              </a:solidFill>
              <a:latin typeface="Century" panose="02040604050505020304" pitchFamily="18" charset="0"/>
              <a:cs typeface="Times New Roman" pitchFamily="18" charset="0"/>
            </a:endParaRPr>
          </a:p>
        </p:txBody>
      </p:sp>
      <p:sp>
        <p:nvSpPr>
          <p:cNvPr id="48132" name="Номер слайда 2">
            <a:extLst>
              <a:ext uri="{FF2B5EF4-FFF2-40B4-BE49-F238E27FC236}">
                <a16:creationId xmlns:a16="http://schemas.microsoft.com/office/drawing/2014/main" id="{F2AFB091-B3A1-E20E-15B3-265499C9EF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D0D1F5-7AE3-4C4A-BADC-A1B59813BC50}" type="slidenum">
              <a:rPr lang="ru-RU" altLang="ru-RU">
                <a:solidFill>
                  <a:schemeClr val="tx2"/>
                </a:solidFill>
                <a:latin typeface="Times New Roman" panose="02020603050405020304" pitchFamily="18" charset="0"/>
                <a:cs typeface="Times New Roman" panose="02020603050405020304" pitchFamily="18" charset="0"/>
              </a:rPr>
              <a:pPr/>
              <a:t>32</a:t>
            </a:fld>
            <a:endParaRPr lang="ru-RU" altLang="ru-RU">
              <a:solidFill>
                <a:schemeClr val="tx2"/>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430" y="229790"/>
            <a:ext cx="2445171" cy="3284984"/>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3632522"/>
            <a:ext cx="3857096" cy="28928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Прямоугольник 1">
            <a:extLst>
              <a:ext uri="{FF2B5EF4-FFF2-40B4-BE49-F238E27FC236}">
                <a16:creationId xmlns:a16="http://schemas.microsoft.com/office/drawing/2014/main" id="{27327703-8F3D-40F0-BC4F-87220F644743}"/>
              </a:ext>
            </a:extLst>
          </p:cNvPr>
          <p:cNvSpPr>
            <a:spLocks noChangeArrowheads="1"/>
          </p:cNvSpPr>
          <p:nvPr/>
        </p:nvSpPr>
        <p:spPr bwMode="auto">
          <a:xfrm>
            <a:off x="159023" y="1628800"/>
            <a:ext cx="5111750" cy="4108817"/>
          </a:xfrm>
          <a:prstGeom prst="rect">
            <a:avLst/>
          </a:prstGeom>
          <a:noFill/>
          <a:ln>
            <a:noFill/>
          </a:ln>
        </p:spPr>
        <p:txBody>
          <a:bodyPr>
            <a:spAutoFit/>
          </a:bodyPr>
          <a:lstStyle>
            <a:lvl1pPr indent="4572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ru-RU" sz="2000" b="1" dirty="0">
              <a:solidFill>
                <a:schemeClr val="accent1">
                  <a:lumMod val="75000"/>
                </a:schemeClr>
              </a:solidFill>
              <a:latin typeface="Times New Roman" pitchFamily="18" charset="0"/>
              <a:cs typeface="Times New Roman" pitchFamily="18" charset="0"/>
            </a:endParaRPr>
          </a:p>
          <a:p>
            <a:pPr algn="ctr" eaLnBrk="1" hangingPunct="1">
              <a:defRPr/>
            </a:pPr>
            <a:endParaRPr lang="en-US" altLang="ru-RU" sz="2000" b="1" dirty="0">
              <a:latin typeface="Times New Roman" pitchFamily="18" charset="0"/>
              <a:cs typeface="Times New Roman" pitchFamily="18" charset="0"/>
            </a:endParaRPr>
          </a:p>
          <a:p>
            <a:pPr eaLnBrk="1" hangingPunct="1">
              <a:defRPr/>
            </a:pPr>
            <a:endParaRPr lang="en-US" altLang="ru-RU" sz="1600" dirty="0">
              <a:latin typeface="Times New Roman" pitchFamily="18" charset="0"/>
              <a:cs typeface="Times New Roman" pitchFamily="18" charset="0"/>
            </a:endParaRPr>
          </a:p>
          <a:p>
            <a:pPr indent="0" eaLnBrk="1" hangingPunct="1">
              <a:defRPr/>
            </a:pPr>
            <a:r>
              <a:rPr lang="ru-RU" altLang="ru-RU" sz="1500" dirty="0">
                <a:latin typeface="Times New Roman" pitchFamily="18" charset="0"/>
                <a:cs typeface="Times New Roman" pitchFamily="18" charset="0"/>
              </a:rPr>
              <a:t>Выпуск и распространение периодического печатного муниципального средства массовой информации газеты «Василеостровская перспектива» – планируется </a:t>
            </a:r>
            <a:r>
              <a:rPr lang="ru-RU" altLang="ru-RU" sz="1500" b="1" dirty="0">
                <a:latin typeface="Times New Roman" pitchFamily="18" charset="0"/>
                <a:cs typeface="Times New Roman" pitchFamily="18" charset="0"/>
              </a:rPr>
              <a:t>8 </a:t>
            </a:r>
            <a:r>
              <a:rPr lang="ru-RU" altLang="ru-RU" sz="1500" dirty="0">
                <a:latin typeface="Times New Roman" pitchFamily="18" charset="0"/>
                <a:cs typeface="Times New Roman" pitchFamily="18" charset="0"/>
              </a:rPr>
              <a:t>номеров</a:t>
            </a:r>
            <a:r>
              <a:rPr lang="ru-RU" altLang="ru-RU" sz="1500" b="1" dirty="0">
                <a:latin typeface="Times New Roman" pitchFamily="18" charset="0"/>
                <a:cs typeface="Times New Roman" pitchFamily="18" charset="0"/>
              </a:rPr>
              <a:t> </a:t>
            </a:r>
            <a:r>
              <a:rPr lang="ru-RU" altLang="ru-RU" sz="1500" dirty="0">
                <a:latin typeface="Times New Roman" pitchFamily="18" charset="0"/>
                <a:cs typeface="Times New Roman" pitchFamily="18" charset="0"/>
              </a:rPr>
              <a:t>тиражом по </a:t>
            </a:r>
            <a:r>
              <a:rPr lang="ru-RU" altLang="ru-RU" sz="1500" b="1" dirty="0">
                <a:latin typeface="Times New Roman" pitchFamily="18" charset="0"/>
                <a:cs typeface="Times New Roman" pitchFamily="18" charset="0"/>
              </a:rPr>
              <a:t>15000 </a:t>
            </a:r>
            <a:r>
              <a:rPr lang="ru-RU" altLang="ru-RU" sz="1500" dirty="0">
                <a:latin typeface="Times New Roman" pitchFamily="18" charset="0"/>
                <a:cs typeface="Times New Roman" pitchFamily="18" charset="0"/>
              </a:rPr>
              <a:t>экземпляров</a:t>
            </a:r>
            <a:r>
              <a:rPr lang="ru-RU" altLang="ru-RU" sz="1500" b="1" dirty="0">
                <a:latin typeface="Times New Roman" pitchFamily="18" charset="0"/>
                <a:cs typeface="Times New Roman" pitchFamily="18" charset="0"/>
              </a:rPr>
              <a:t>. </a:t>
            </a:r>
          </a:p>
          <a:p>
            <a:pPr algn="just" eaLnBrk="1" hangingPunct="1">
              <a:defRPr/>
            </a:pPr>
            <a:endParaRPr lang="ru-RU" altLang="ru-RU" sz="1500" dirty="0">
              <a:latin typeface="Times New Roman" pitchFamily="18" charset="0"/>
              <a:cs typeface="Times New Roman" pitchFamily="18" charset="0"/>
            </a:endParaRPr>
          </a:p>
          <a:p>
            <a:pPr algn="just" eaLnBrk="1" hangingPunct="1">
              <a:defRPr/>
            </a:pPr>
            <a:endParaRPr lang="ru-RU" altLang="ru-RU" sz="1500" dirty="0">
              <a:latin typeface="Times New Roman" pitchFamily="18" charset="0"/>
              <a:cs typeface="Times New Roman" pitchFamily="18" charset="0"/>
            </a:endParaRPr>
          </a:p>
          <a:p>
            <a:pPr indent="0" algn="just" eaLnBrk="1" hangingPunct="1">
              <a:defRPr/>
            </a:pPr>
            <a:r>
              <a:rPr lang="ru-RU" altLang="ru-RU" sz="1500" dirty="0">
                <a:latin typeface="Times New Roman" pitchFamily="18" charset="0"/>
                <a:cs typeface="Times New Roman" pitchFamily="18" charset="0"/>
              </a:rPr>
              <a:t>Выпуск и распространение справочно-информационного издания «Бюллетень Муниципального округа №7» с текстами официальных публикаций муниципальных правовых актов, принятых органами МСУ МО </a:t>
            </a:r>
            <a:r>
              <a:rPr lang="ru-RU" altLang="ru-RU" sz="1500" dirty="0" err="1">
                <a:latin typeface="Times New Roman" pitchFamily="18" charset="0"/>
                <a:cs typeface="Times New Roman" pitchFamily="18" charset="0"/>
              </a:rPr>
              <a:t>МО</a:t>
            </a:r>
            <a:r>
              <a:rPr lang="ru-RU" altLang="ru-RU" sz="1500" dirty="0">
                <a:latin typeface="Times New Roman" pitchFamily="18" charset="0"/>
                <a:cs typeface="Times New Roman" pitchFamily="18" charset="0"/>
              </a:rPr>
              <a:t> №7 – планируется </a:t>
            </a:r>
            <a:r>
              <a:rPr lang="ru-RU" altLang="ru-RU" sz="1500" b="1" dirty="0">
                <a:latin typeface="Times New Roman" pitchFamily="18" charset="0"/>
                <a:cs typeface="Times New Roman" pitchFamily="18" charset="0"/>
              </a:rPr>
              <a:t>10</a:t>
            </a:r>
            <a:r>
              <a:rPr lang="ru-RU" altLang="ru-RU" sz="1500" dirty="0">
                <a:latin typeface="Times New Roman" pitchFamily="18" charset="0"/>
                <a:cs typeface="Times New Roman" pitchFamily="18" charset="0"/>
              </a:rPr>
              <a:t> номеров тиражом по </a:t>
            </a:r>
            <a:r>
              <a:rPr lang="ru-RU" altLang="ru-RU" sz="1500" b="1" dirty="0">
                <a:latin typeface="Times New Roman" pitchFamily="18" charset="0"/>
                <a:cs typeface="Times New Roman" pitchFamily="18" charset="0"/>
              </a:rPr>
              <a:t>100</a:t>
            </a:r>
            <a:r>
              <a:rPr lang="ru-RU" altLang="ru-RU" sz="1500" dirty="0">
                <a:latin typeface="Times New Roman" pitchFamily="18" charset="0"/>
                <a:cs typeface="Times New Roman" pitchFamily="18" charset="0"/>
              </a:rPr>
              <a:t> экземпляров</a:t>
            </a:r>
            <a:r>
              <a:rPr lang="ru-RU" altLang="ru-RU" sz="1500" b="1" dirty="0">
                <a:latin typeface="Times New Roman" pitchFamily="18" charset="0"/>
                <a:cs typeface="Times New Roman" pitchFamily="18" charset="0"/>
              </a:rPr>
              <a:t>.</a:t>
            </a:r>
          </a:p>
          <a:p>
            <a:pPr algn="just" eaLnBrk="1" hangingPunct="1">
              <a:defRPr/>
            </a:pPr>
            <a:endParaRPr lang="ru-RU" altLang="ru-RU" sz="2000" dirty="0">
              <a:latin typeface="Times New Roman" pitchFamily="18" charset="0"/>
              <a:cs typeface="Times New Roman" pitchFamily="18" charset="0"/>
            </a:endParaRPr>
          </a:p>
          <a:p>
            <a:pPr algn="just" eaLnBrk="1" hangingPunct="1">
              <a:defRPr/>
            </a:pPr>
            <a:endParaRPr lang="ru-RU" altLang="ru-RU" sz="2000" dirty="0">
              <a:latin typeface="Times New Roman" pitchFamily="18" charset="0"/>
              <a:cs typeface="Times New Roman" pitchFamily="18" charset="0"/>
            </a:endParaRPr>
          </a:p>
        </p:txBody>
      </p:sp>
      <p:sp>
        <p:nvSpPr>
          <p:cNvPr id="50179" name="Номер слайда 2">
            <a:extLst>
              <a:ext uri="{FF2B5EF4-FFF2-40B4-BE49-F238E27FC236}">
                <a16:creationId xmlns:a16="http://schemas.microsoft.com/office/drawing/2014/main" id="{6F898C68-2AAD-8ECF-B352-432E964E60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910D89-07A7-BF4F-8FF8-464EC8D3EDCF}" type="slidenum">
              <a:rPr lang="ru-RU" altLang="ru-RU">
                <a:solidFill>
                  <a:schemeClr val="tx2"/>
                </a:solidFill>
                <a:latin typeface="Times New Roman" panose="02020603050405020304" pitchFamily="18" charset="0"/>
                <a:cs typeface="Times New Roman" panose="02020603050405020304" pitchFamily="18" charset="0"/>
              </a:rPr>
              <a:pPr/>
              <a:t>33</a:t>
            </a:fld>
            <a:endParaRPr lang="ru-RU" altLang="ru-RU">
              <a:solidFill>
                <a:schemeClr val="tx2"/>
              </a:solidFill>
              <a:latin typeface="Times New Roman" panose="02020603050405020304" pitchFamily="18" charset="0"/>
              <a:cs typeface="Times New Roman" panose="02020603050405020304" pitchFamily="18" charset="0"/>
            </a:endParaRPr>
          </a:p>
        </p:txBody>
      </p:sp>
      <p:sp>
        <p:nvSpPr>
          <p:cNvPr id="50181" name="AutoShape 7" descr="https://mail.yandex.ru/message_part/20221115_161429_resized.jpg?_uid=18185065&amp;name=20221115_161429_resized.jpg&amp;hid=1.2&amp;ids=180988410025135190&amp;no_disposition=y&amp;exif_rotate=y">
            <a:extLst>
              <a:ext uri="{FF2B5EF4-FFF2-40B4-BE49-F238E27FC236}">
                <a16:creationId xmlns:a16="http://schemas.microsoft.com/office/drawing/2014/main" id="{4E9A715F-E82A-E66A-6490-CC503B13D5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pic>
        <p:nvPicPr>
          <p:cNvPr id="5" name="Рисунок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48064" y="970345"/>
            <a:ext cx="1944216" cy="2616147"/>
          </a:xfrm>
          <a:prstGeom prst="rect">
            <a:avLst/>
          </a:prstGeom>
        </p:spPr>
      </p:pic>
      <p:sp>
        <p:nvSpPr>
          <p:cNvPr id="2" name="Прямоугольник 1"/>
          <p:cNvSpPr/>
          <p:nvPr/>
        </p:nvSpPr>
        <p:spPr>
          <a:xfrm>
            <a:off x="705713" y="159023"/>
            <a:ext cx="7732574" cy="461665"/>
          </a:xfrm>
          <a:prstGeom prst="rect">
            <a:avLst/>
          </a:prstGeom>
        </p:spPr>
        <p:txBody>
          <a:bodyPr wrap="square">
            <a:spAutoFit/>
          </a:bodyPr>
          <a:lstStyle/>
          <a:p>
            <a:pPr algn="ctr" eaLnBrk="1" hangingPunct="1">
              <a:defRPr/>
            </a:pPr>
            <a:r>
              <a:rPr lang="ru-RU" altLang="ru-RU" sz="2400" b="1" dirty="0">
                <a:solidFill>
                  <a:srgbClr val="0000FF"/>
                </a:solidFill>
                <a:latin typeface="Century" panose="02040604050505020304" pitchFamily="18" charset="0"/>
                <a:cs typeface="Times New Roman" pitchFamily="18" charset="0"/>
              </a:rPr>
              <a:t>Муниципальная программа "Информирование"</a:t>
            </a:r>
          </a:p>
        </p:txBody>
      </p:sp>
      <p:pic>
        <p:nvPicPr>
          <p:cNvPr id="3" name="Рисунок 2"/>
          <p:cNvPicPr>
            <a:picLocks noChangeAspect="1"/>
          </p:cNvPicPr>
          <p:nvPr/>
        </p:nvPicPr>
        <p:blipFill>
          <a:blip r:embed="rId3"/>
          <a:stretch>
            <a:fillRect/>
          </a:stretch>
        </p:blipFill>
        <p:spPr>
          <a:xfrm>
            <a:off x="6804248" y="3610188"/>
            <a:ext cx="2033512" cy="273630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Номер слайда 2">
            <a:extLst>
              <a:ext uri="{FF2B5EF4-FFF2-40B4-BE49-F238E27FC236}">
                <a16:creationId xmlns:a16="http://schemas.microsoft.com/office/drawing/2014/main" id="{6F898C68-2AAD-8ECF-B352-432E964E60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910D89-07A7-BF4F-8FF8-464EC8D3EDCF}" type="slidenum">
              <a:rPr lang="ru-RU" altLang="ru-RU">
                <a:solidFill>
                  <a:schemeClr val="tx2"/>
                </a:solidFill>
                <a:latin typeface="Times New Roman" panose="02020603050405020304" pitchFamily="18" charset="0"/>
                <a:cs typeface="Times New Roman" panose="02020603050405020304" pitchFamily="18" charset="0"/>
              </a:rPr>
              <a:pPr/>
              <a:t>34</a:t>
            </a:fld>
            <a:endParaRPr lang="ru-RU" altLang="ru-RU">
              <a:solidFill>
                <a:schemeClr val="tx2"/>
              </a:solidFill>
              <a:latin typeface="Times New Roman" panose="02020603050405020304" pitchFamily="18" charset="0"/>
              <a:cs typeface="Times New Roman" panose="02020603050405020304" pitchFamily="18" charset="0"/>
            </a:endParaRPr>
          </a:p>
        </p:txBody>
      </p:sp>
      <p:sp>
        <p:nvSpPr>
          <p:cNvPr id="50181" name="AutoShape 7" descr="https://mail.yandex.ru/message_part/20221115_161429_resized.jpg?_uid=18185065&amp;name=20221115_161429_resized.jpg&amp;hid=1.2&amp;ids=180988410025135190&amp;no_disposition=y&amp;exif_rotate=y">
            <a:extLst>
              <a:ext uri="{FF2B5EF4-FFF2-40B4-BE49-F238E27FC236}">
                <a16:creationId xmlns:a16="http://schemas.microsoft.com/office/drawing/2014/main" id="{4E9A715F-E82A-E66A-6490-CC503B13D5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sp>
        <p:nvSpPr>
          <p:cNvPr id="2" name="Прямоугольник 1"/>
          <p:cNvSpPr/>
          <p:nvPr/>
        </p:nvSpPr>
        <p:spPr>
          <a:xfrm>
            <a:off x="836712" y="160338"/>
            <a:ext cx="7470576" cy="461665"/>
          </a:xfrm>
          <a:prstGeom prst="rect">
            <a:avLst/>
          </a:prstGeom>
        </p:spPr>
        <p:txBody>
          <a:bodyPr wrap="square">
            <a:spAutoFit/>
          </a:bodyPr>
          <a:lstStyle/>
          <a:p>
            <a:pPr algn="ctr" eaLnBrk="1" hangingPunct="1">
              <a:defRPr/>
            </a:pPr>
            <a:r>
              <a:rPr lang="ru-RU" altLang="ru-RU" sz="2400" b="1" dirty="0">
                <a:solidFill>
                  <a:srgbClr val="0000FF"/>
                </a:solidFill>
                <a:latin typeface="Century" panose="02040604050505020304" pitchFamily="18" charset="0"/>
                <a:cs typeface="Times New Roman" pitchFamily="18" charset="0"/>
              </a:rPr>
              <a:t>Муниципальная программа "Информирование"</a:t>
            </a:r>
          </a:p>
        </p:txBody>
      </p:sp>
      <p:graphicFrame>
        <p:nvGraphicFramePr>
          <p:cNvPr id="10" name="Объект 4">
            <a:extLst>
              <a:ext uri="{FF2B5EF4-FFF2-40B4-BE49-F238E27FC236}">
                <a16:creationId xmlns:a16="http://schemas.microsoft.com/office/drawing/2014/main" id="{07137B72-CE68-45F5-81A0-9860EA613324}"/>
              </a:ext>
            </a:extLst>
          </p:cNvPr>
          <p:cNvGraphicFramePr>
            <a:graphicFrameLocks/>
          </p:cNvGraphicFramePr>
          <p:nvPr>
            <p:extLst>
              <p:ext uri="{D42A27DB-BD31-4B8C-83A1-F6EECF244321}">
                <p14:modId xmlns:p14="http://schemas.microsoft.com/office/powerpoint/2010/main" val="2024137164"/>
              </p:ext>
            </p:extLst>
          </p:nvPr>
        </p:nvGraphicFramePr>
        <p:xfrm>
          <a:off x="539552" y="2132856"/>
          <a:ext cx="8280920" cy="2592288"/>
        </p:xfrm>
        <a:graphic>
          <a:graphicData uri="http://schemas.openxmlformats.org/drawingml/2006/table">
            <a:tbl>
              <a:tblPr/>
              <a:tblGrid>
                <a:gridCol w="4176464">
                  <a:extLst>
                    <a:ext uri="{9D8B030D-6E8A-4147-A177-3AD203B41FA5}">
                      <a16:colId xmlns:a16="http://schemas.microsoft.com/office/drawing/2014/main" val="2568791388"/>
                    </a:ext>
                  </a:extLst>
                </a:gridCol>
                <a:gridCol w="1296144">
                  <a:extLst>
                    <a:ext uri="{9D8B030D-6E8A-4147-A177-3AD203B41FA5}">
                      <a16:colId xmlns:a16="http://schemas.microsoft.com/office/drawing/2014/main" val="2457618449"/>
                    </a:ext>
                  </a:extLst>
                </a:gridCol>
                <a:gridCol w="1368152">
                  <a:extLst>
                    <a:ext uri="{9D8B030D-6E8A-4147-A177-3AD203B41FA5}">
                      <a16:colId xmlns:a16="http://schemas.microsoft.com/office/drawing/2014/main" val="3042056242"/>
                    </a:ext>
                  </a:extLst>
                </a:gridCol>
                <a:gridCol w="1440160">
                  <a:extLst>
                    <a:ext uri="{9D8B030D-6E8A-4147-A177-3AD203B41FA5}">
                      <a16:colId xmlns:a16="http://schemas.microsoft.com/office/drawing/2014/main" val="3642288257"/>
                    </a:ext>
                  </a:extLst>
                </a:gridCol>
              </a:tblGrid>
              <a:tr h="991547">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Наименование подпрограмм</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2026 </a:t>
                      </a:r>
                      <a:b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b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(тыс. руб.)</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476791597"/>
                  </a:ext>
                </a:extLst>
              </a:tr>
              <a:tr h="1600741">
                <a:tc>
                  <a:txBody>
                    <a:bodyPr/>
                    <a:lstStyle>
                      <a:lvl1pPr>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0" indent="0" eaLnBrk="1" hangingPunct="1">
                        <a:buFont typeface="Wingdings" panose="05000000000000000000" pitchFamily="2" charset="2"/>
                        <a:buNone/>
                        <a:defRPr/>
                      </a:pPr>
                      <a:r>
                        <a:rPr lang="ru-RU" altLang="ru-RU" sz="1200" b="1" dirty="0">
                          <a:latin typeface="Times New Roman" pitchFamily="18" charset="0"/>
                          <a:cs typeface="Times New Roman" pitchFamily="18" charset="0"/>
                        </a:rPr>
                        <a:t>выпуск и распространение периодического печатного муниципального средства массовой информации газеты «Василеостровская перспектива»</a:t>
                      </a:r>
                      <a:r>
                        <a:rPr lang="ru-RU" altLang="ru-RU" sz="1200" b="1" baseline="0" dirty="0">
                          <a:latin typeface="Times New Roman" pitchFamily="18" charset="0"/>
                          <a:cs typeface="Times New Roman" pitchFamily="18" charset="0"/>
                        </a:rPr>
                        <a:t>, </a:t>
                      </a:r>
                      <a:r>
                        <a:rPr lang="ru-RU" altLang="ru-RU" sz="1200" b="1" dirty="0">
                          <a:latin typeface="Times New Roman" pitchFamily="18" charset="0"/>
                          <a:cs typeface="Times New Roman" pitchFamily="18" charset="0"/>
                        </a:rPr>
                        <a:t>справочно-информационного издания</a:t>
                      </a:r>
                      <a:r>
                        <a:rPr lang="ru-RU" altLang="ru-RU" sz="1200" b="1" baseline="0" dirty="0">
                          <a:latin typeface="Times New Roman" pitchFamily="18" charset="0"/>
                          <a:cs typeface="Times New Roman" pitchFamily="18" charset="0"/>
                        </a:rPr>
                        <a:t> </a:t>
                      </a:r>
                      <a:r>
                        <a:rPr lang="ru-RU" altLang="ru-RU" sz="1200" b="1" dirty="0">
                          <a:latin typeface="Times New Roman" pitchFamily="18" charset="0"/>
                          <a:cs typeface="Times New Roman" pitchFamily="18" charset="0"/>
                        </a:rPr>
                        <a:t>«Бюллетень Муниципального округа №7» с текстами официальных публикаций муниципальных правовых актов, принятых органами МСУ МО </a:t>
                      </a:r>
                      <a:r>
                        <a:rPr lang="ru-RU" altLang="ru-RU" sz="1200" b="1" dirty="0" err="1">
                          <a:latin typeface="Times New Roman" pitchFamily="18" charset="0"/>
                          <a:cs typeface="Times New Roman" pitchFamily="18" charset="0"/>
                        </a:rPr>
                        <a:t>МО</a:t>
                      </a:r>
                      <a:r>
                        <a:rPr lang="ru-RU" altLang="ru-RU" sz="1200" b="1" dirty="0">
                          <a:latin typeface="Times New Roman" pitchFamily="18" charset="0"/>
                          <a:cs typeface="Times New Roman" pitchFamily="18" charset="0"/>
                        </a:rPr>
                        <a:t> №7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1953,4</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1953,4</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tc>
                  <a:txBody>
                    <a:bodyPr/>
                    <a:lstStyle>
                      <a:lvl1pPr marL="228600" indent="-182563">
                        <a:spcBef>
                          <a:spcPts val="600"/>
                        </a:spcBef>
                        <a:buClr>
                          <a:schemeClr val="tx2"/>
                        </a:buClr>
                        <a:buSzPct val="73000"/>
                        <a:buFont typeface="Wingdings 2" pitchFamily="2" charset="2"/>
                        <a:defRPr sz="2200">
                          <a:solidFill>
                            <a:schemeClr val="tx1"/>
                          </a:solidFill>
                          <a:latin typeface="Trebuchet MS" panose="020B0703020202090204" pitchFamily="34" charset="0"/>
                        </a:defRPr>
                      </a:lvl1pPr>
                      <a:lvl2pPr marL="742950" indent="-285750">
                        <a:spcBef>
                          <a:spcPts val="500"/>
                        </a:spcBef>
                        <a:buClr>
                          <a:srgbClr val="F9B639"/>
                        </a:buClr>
                        <a:buSzPct val="80000"/>
                        <a:buFont typeface="Wingdings 2" pitchFamily="2" charset="2"/>
                        <a:defRPr sz="2100">
                          <a:solidFill>
                            <a:srgbClr val="6C6C6C"/>
                          </a:solidFill>
                          <a:latin typeface="Trebuchet MS" panose="020B0703020202090204" pitchFamily="34" charset="0"/>
                        </a:defRPr>
                      </a:lvl2pPr>
                      <a:lvl3pPr marL="1143000" indent="-228600">
                        <a:spcBef>
                          <a:spcPts val="400"/>
                        </a:spcBef>
                        <a:buClr>
                          <a:srgbClr val="F9B639"/>
                        </a:buClr>
                        <a:buSzPct val="60000"/>
                        <a:buFont typeface="Wingdings" pitchFamily="2" charset="2"/>
                        <a:defRPr>
                          <a:solidFill>
                            <a:schemeClr val="tx1"/>
                          </a:solidFill>
                          <a:latin typeface="Trebuchet MS" panose="020B0703020202090204" pitchFamily="34" charset="0"/>
                        </a:defRPr>
                      </a:lvl3pPr>
                      <a:lvl4pPr marL="1600200" indent="-228600">
                        <a:spcBef>
                          <a:spcPct val="20000"/>
                        </a:spcBef>
                        <a:buClr>
                          <a:srgbClr val="F9B639"/>
                        </a:buClr>
                        <a:buSzPct val="80000"/>
                        <a:buFont typeface="Wingdings 2" pitchFamily="2" charset="2"/>
                        <a:defRPr>
                          <a:solidFill>
                            <a:srgbClr val="6C6C6C"/>
                          </a:solidFill>
                          <a:latin typeface="Trebuchet MS" panose="020B0703020202090204" pitchFamily="34" charset="0"/>
                        </a:defRPr>
                      </a:lvl4pPr>
                      <a:lvl5pPr marL="2057400" indent="-228600">
                        <a:spcBef>
                          <a:spcPts val="400"/>
                        </a:spcBef>
                        <a:buClr>
                          <a:srgbClr val="F9B639"/>
                        </a:buClr>
                        <a:buSzPct val="70000"/>
                        <a:buFont typeface="Wingdings" pitchFamily="2" charset="2"/>
                        <a:defRPr sz="1600">
                          <a:solidFill>
                            <a:schemeClr val="tx1"/>
                          </a:solidFill>
                          <a:latin typeface="Trebuchet MS" panose="020B0703020202090204" pitchFamily="34" charset="0"/>
                        </a:defRPr>
                      </a:lvl5pPr>
                      <a:lvl6pPr marL="25146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6pPr>
                      <a:lvl7pPr marL="29718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7pPr>
                      <a:lvl8pPr marL="34290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8pPr>
                      <a:lvl9pPr marL="3886200" indent="-228600" eaLnBrk="0" fontAlgn="base" hangingPunct="0">
                        <a:spcBef>
                          <a:spcPts val="400"/>
                        </a:spcBef>
                        <a:spcAft>
                          <a:spcPct val="0"/>
                        </a:spcAft>
                        <a:buClr>
                          <a:srgbClr val="F9B639"/>
                        </a:buClr>
                        <a:buSzPct val="70000"/>
                        <a:buFont typeface="Wingdings" pitchFamily="2" charset="2"/>
                        <a:defRPr sz="1600">
                          <a:solidFill>
                            <a:schemeClr val="tx1"/>
                          </a:solidFill>
                          <a:latin typeface="Trebuchet MS" panose="020B0703020202090204" pitchFamily="34" charset="0"/>
                        </a:defRPr>
                      </a:lvl9pPr>
                    </a:lstStyle>
                    <a:p>
                      <a:pPr marL="228600" marR="0" lvl="0" indent="-182563" algn="ctr" defTabSz="9144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Times New Roman" panose="02020603050405020304" pitchFamily="18" charset="0"/>
                          <a:cs typeface="Arial" panose="020B0604020202020204" pitchFamily="34" charset="0"/>
                        </a:rPr>
                        <a:t>1953,4</a:t>
                      </a:r>
                    </a:p>
                  </a:txBody>
                  <a:tcPr marL="91450" marR="9145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CED4"/>
                    </a:solidFill>
                  </a:tcPr>
                </a:tc>
                <a:extLst>
                  <a:ext uri="{0D108BD9-81ED-4DB2-BD59-A6C34878D82A}">
                    <a16:rowId xmlns:a16="http://schemas.microsoft.com/office/drawing/2014/main" val="2892246753"/>
                  </a:ext>
                </a:extLst>
              </a:tr>
            </a:tbl>
          </a:graphicData>
        </a:graphic>
      </p:graphicFrame>
    </p:spTree>
    <p:extLst>
      <p:ext uri="{BB962C8B-B14F-4D97-AF65-F5344CB8AC3E}">
        <p14:creationId xmlns:p14="http://schemas.microsoft.com/office/powerpoint/2010/main" val="1739242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08720"/>
            <a:ext cx="6432649" cy="4824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a:extLst>
              <a:ext uri="{FF2B5EF4-FFF2-40B4-BE49-F238E27FC236}">
                <a16:creationId xmlns:a16="http://schemas.microsoft.com/office/drawing/2014/main" id="{880AA29B-569C-48F2-8B53-18D917FB0E03}"/>
              </a:ext>
            </a:extLst>
          </p:cNvPr>
          <p:cNvGraphicFramePr/>
          <p:nvPr>
            <p:extLst>
              <p:ext uri="{D42A27DB-BD31-4B8C-83A1-F6EECF244321}">
                <p14:modId xmlns:p14="http://schemas.microsoft.com/office/powerpoint/2010/main" val="2641598048"/>
              </p:ext>
            </p:extLst>
          </p:nvPr>
        </p:nvGraphicFramePr>
        <p:xfrm>
          <a:off x="755576" y="1268760"/>
          <a:ext cx="822960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id="{EEAA2FE5-5C78-48CA-8ACB-A575C27B427D}"/>
              </a:ext>
            </a:extLst>
          </p:cNvPr>
          <p:cNvGraphicFramePr>
            <a:graphicFrameLocks noGrp="1"/>
          </p:cNvGraphicFramePr>
          <p:nvPr>
            <p:ph type="tbl" idx="1"/>
            <p:extLst>
              <p:ext uri="{D42A27DB-BD31-4B8C-83A1-F6EECF244321}">
                <p14:modId xmlns:p14="http://schemas.microsoft.com/office/powerpoint/2010/main" val="685047981"/>
              </p:ext>
            </p:extLst>
          </p:nvPr>
        </p:nvGraphicFramePr>
        <p:xfrm>
          <a:off x="215516" y="1196752"/>
          <a:ext cx="8712968" cy="5254149"/>
        </p:xfrm>
        <a:graphic>
          <a:graphicData uri="http://schemas.openxmlformats.org/drawingml/2006/table">
            <a:tbl>
              <a:tblPr>
                <a:tableStyleId>{5C22544A-7EE6-4342-B048-85BDC9FD1C3A}</a:tableStyleId>
              </a:tblPr>
              <a:tblGrid>
                <a:gridCol w="5184575">
                  <a:extLst>
                    <a:ext uri="{9D8B030D-6E8A-4147-A177-3AD203B41FA5}">
                      <a16:colId xmlns:a16="http://schemas.microsoft.com/office/drawing/2014/main" val="20000"/>
                    </a:ext>
                  </a:extLst>
                </a:gridCol>
                <a:gridCol w="1296144">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008113">
                  <a:extLst>
                    <a:ext uri="{9D8B030D-6E8A-4147-A177-3AD203B41FA5}">
                      <a16:colId xmlns:a16="http://schemas.microsoft.com/office/drawing/2014/main" val="20004"/>
                    </a:ext>
                  </a:extLst>
                </a:gridCol>
              </a:tblGrid>
              <a:tr h="863781">
                <a:tc>
                  <a:txBody>
                    <a:bodyPr/>
                    <a:lstStyle/>
                    <a:p>
                      <a:pPr algn="ctr" fontAlgn="ctr"/>
                      <a:r>
                        <a:rPr lang="ru-RU" sz="1800" b="1" u="none" strike="noStrike" dirty="0">
                          <a:solidFill>
                            <a:schemeClr val="accent1">
                              <a:lumMod val="75000"/>
                            </a:schemeClr>
                          </a:solidFill>
                          <a:effectLst/>
                          <a:latin typeface="Times New Roman" panose="02020603050405020304" pitchFamily="18" charset="0"/>
                          <a:cs typeface="Times New Roman" panose="02020603050405020304" pitchFamily="18" charset="0"/>
                        </a:rPr>
                        <a:t>Показатели </a:t>
                      </a:r>
                      <a:endParaRPr lang="ru-RU" sz="1800" b="1" i="0" u="none" strike="noStrike" dirty="0">
                        <a:solidFill>
                          <a:schemeClr val="accent1">
                            <a:lumMod val="75000"/>
                          </a:schemeClr>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2026</a:t>
                      </a:r>
                    </a:p>
                    <a:p>
                      <a:pPr algn="ctr" fontAlgn="ctr"/>
                      <a:r>
                        <a:rPr lang="ru-RU" sz="1800" b="1" i="0" u="none" strike="noStrike" dirty="0">
                          <a:solidFill>
                            <a:srgbClr val="0E02AE"/>
                          </a:solidFill>
                          <a:effectLst/>
                          <a:latin typeface="Times New Roman" panose="02020603050405020304" pitchFamily="18" charset="0"/>
                          <a:cs typeface="Times New Roman" panose="02020603050405020304" pitchFamily="18" charset="0"/>
                        </a:rPr>
                        <a:t>Тыс. руб.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rgbClr val="0E02AE"/>
                          </a:solidFill>
                          <a:effectLst/>
                          <a:latin typeface="Times New Roman" panose="02020603050405020304" pitchFamily="18" charset="0"/>
                          <a:cs typeface="Times New Roman" panose="02020603050405020304" pitchFamily="18" charset="0"/>
                        </a:rPr>
                        <a:t>2027</a:t>
                      </a:r>
                    </a:p>
                    <a:p>
                      <a:pPr algn="ctr" fontAlgn="ctr"/>
                      <a:r>
                        <a:rPr lang="ru-RU" sz="1800" b="1" i="0" u="none" strike="noStrike" dirty="0">
                          <a:solidFill>
                            <a:srgbClr val="0E02AE"/>
                          </a:solidFill>
                          <a:effectLst/>
                          <a:latin typeface="Times New Roman" panose="02020603050405020304" pitchFamily="18" charset="0"/>
                          <a:cs typeface="Times New Roman" panose="02020603050405020304" pitchFamily="18" charset="0"/>
                        </a:rPr>
                        <a:t>Тыс. руб.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rgbClr val="0E02AE"/>
                          </a:solidFill>
                          <a:effectLst/>
                          <a:latin typeface="Times New Roman" panose="02020603050405020304" pitchFamily="18" charset="0"/>
                          <a:cs typeface="Times New Roman" panose="02020603050405020304" pitchFamily="18" charset="0"/>
                        </a:rPr>
                        <a:t>2028</a:t>
                      </a:r>
                      <a:br>
                        <a:rPr lang="ru-RU" sz="1800" b="1" i="0" u="none" strike="noStrike" dirty="0">
                          <a:solidFill>
                            <a:srgbClr val="0E02AE"/>
                          </a:solidFill>
                          <a:effectLst/>
                          <a:latin typeface="Times New Roman" panose="02020603050405020304" pitchFamily="18" charset="0"/>
                          <a:cs typeface="Times New Roman" panose="02020603050405020304" pitchFamily="18" charset="0"/>
                        </a:rPr>
                      </a:br>
                      <a:r>
                        <a:rPr lang="ru-RU" sz="1800" b="1" i="0" u="none" strike="noStrike" dirty="0">
                          <a:solidFill>
                            <a:srgbClr val="0E02AE"/>
                          </a:solidFill>
                          <a:effectLst/>
                          <a:latin typeface="Times New Roman" panose="02020603050405020304" pitchFamily="18" charset="0"/>
                          <a:cs typeface="Times New Roman" panose="02020603050405020304" pitchFamily="18" charset="0"/>
                        </a:rPr>
                        <a:t> Тыс. руб.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5854">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Доходы</a:t>
                      </a:r>
                      <a:endParaRPr lang="ru-RU" sz="1800" b="1" i="0" u="none" strike="noStrike" dirty="0">
                        <a:solidFill>
                          <a:srgbClr val="0E02AE"/>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baseline="0" dirty="0">
                          <a:solidFill>
                            <a:srgbClr val="0E02A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89 948,8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baseline="0" dirty="0">
                          <a:solidFill>
                            <a:srgbClr val="0E02A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87 252,0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baseline="0" dirty="0">
                          <a:solidFill>
                            <a:srgbClr val="0E02A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83 200,0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7806">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НАЛОГОВЫЕ И НЕНАЛОГОВЫЕ ДОХОДЫ,</a:t>
                      </a:r>
                    </a:p>
                    <a:p>
                      <a:pPr algn="l" fontAlgn="ctr"/>
                      <a:endParaRPr lang="ru-RU" sz="1800" b="1" u="none" strike="noStrike" dirty="0">
                        <a:solidFill>
                          <a:srgbClr val="0E02AE"/>
                        </a:solidFill>
                        <a:effectLst/>
                        <a:latin typeface="Times New Roman" panose="02020603050405020304" pitchFamily="18" charset="0"/>
                        <a:cs typeface="Times New Roman" panose="02020603050405020304" pitchFamily="18" charset="0"/>
                      </a:endParaRPr>
                    </a:p>
                    <a:p>
                      <a:pPr algn="l" fontAlgn="ctr"/>
                      <a:endParaRPr lang="ru-RU" sz="1800" b="1" u="none" strike="noStrike" dirty="0">
                        <a:solidFill>
                          <a:srgbClr val="0E02AE"/>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38 663,0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42 731,0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47 229,0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585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b="1" kern="1200" dirty="0">
                          <a:solidFill>
                            <a:srgbClr val="0E02AE"/>
                          </a:solidFill>
                          <a:effectLst/>
                          <a:latin typeface="Times New Roman" panose="02020603050405020304" pitchFamily="18" charset="0"/>
                          <a:ea typeface="+mn-ea"/>
                          <a:cs typeface="Times New Roman" panose="02020603050405020304" pitchFamily="18" charset="0"/>
                        </a:rPr>
                        <a:t>В ТОМ ЧИСЛЕ НАЛОГ</a:t>
                      </a:r>
                      <a:r>
                        <a:rPr lang="ru-RU" sz="1800" b="1" kern="1200" baseline="0" dirty="0">
                          <a:solidFill>
                            <a:srgbClr val="0E02AE"/>
                          </a:solidFill>
                          <a:effectLst/>
                          <a:latin typeface="Times New Roman" panose="02020603050405020304" pitchFamily="18" charset="0"/>
                          <a:ea typeface="+mn-ea"/>
                          <a:cs typeface="Times New Roman" panose="02020603050405020304" pitchFamily="18" charset="0"/>
                        </a:rPr>
                        <a:t> НА ДОХОДЫ ФИЗИЧЕСКИХ ЛИЦ</a:t>
                      </a:r>
                      <a:endParaRPr lang="ru-RU" sz="1800" b="1" i="0" u="none" strike="noStrike" dirty="0">
                        <a:solidFill>
                          <a:srgbClr val="0E02AE"/>
                        </a:solidFill>
                        <a:effectLst/>
                        <a:latin typeface="Times New Roman" panose="02020603050405020304" pitchFamily="18" charset="0"/>
                        <a:cs typeface="Times New Roman" panose="02020603050405020304" pitchFamily="18" charset="0"/>
                      </a:endParaRPr>
                    </a:p>
                    <a:p>
                      <a:pPr algn="l" fontAlgn="ctr"/>
                      <a:endParaRPr lang="ru-RU" sz="1800" b="1" i="0" u="none" strike="noStrike" dirty="0">
                        <a:solidFill>
                          <a:srgbClr val="0E02AE"/>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kern="1200" dirty="0">
                          <a:solidFill>
                            <a:schemeClr val="dk1"/>
                          </a:solidFill>
                          <a:effectLst/>
                          <a:latin typeface="Times New Roman" panose="02020603050405020304" pitchFamily="18" charset="0"/>
                          <a:ea typeface="+mn-ea"/>
                          <a:cs typeface="Times New Roman" panose="02020603050405020304" pitchFamily="18" charset="0"/>
                        </a:rPr>
                        <a:t>38 412,6</a:t>
                      </a:r>
                      <a:endParaRPr lang="ru-RU" sz="1800" b="1" i="0" u="none" strike="noStrike"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42 480,0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46 978,2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3521">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ДОХОДЫ ОТ ОКАЗАНИЯ ПЛАТНЫХ УСЛУГ И КОМПЕНСАЦИИ ЗАТРАТ ГОСУДАРСТВА</a:t>
                      </a:r>
                      <a:endParaRPr lang="ru-RU" sz="1800" b="0" i="0" u="none" strike="noStrike" dirty="0">
                        <a:solidFill>
                          <a:srgbClr val="0E02AE"/>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93294">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ШТРАФЫ, САНКЦИИ, ВОЗМЕЩЕНИЕ УЩЕРБА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140,4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140,5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effectLst/>
                          <a:latin typeface="Times New Roman" panose="02020603050405020304" pitchFamily="18" charset="0"/>
                          <a:cs typeface="Times New Roman" panose="02020603050405020304" pitchFamily="18" charset="0"/>
                        </a:rPr>
                        <a:t>139,8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0579">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ПРОЧИЕ НЕНАЛОГОВЫЕ ДОХОДЫ</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chemeClr val="tx1"/>
                          </a:solidFill>
                          <a:effectLst/>
                          <a:latin typeface="Times New Roman" panose="02020603050405020304" pitchFamily="18" charset="0"/>
                          <a:cs typeface="Times New Roman" panose="02020603050405020304" pitchFamily="18"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chemeClr val="tx1"/>
                          </a:solidFill>
                          <a:effectLst/>
                          <a:latin typeface="Times New Roman" panose="02020603050405020304" pitchFamily="18" charset="0"/>
                          <a:cs typeface="Times New Roman" panose="02020603050405020304" pitchFamily="18"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chemeClr val="tx1"/>
                          </a:solidFill>
                          <a:effectLst/>
                          <a:latin typeface="Times New Roman" panose="02020603050405020304" pitchFamily="18" charset="0"/>
                          <a:cs typeface="Times New Roman" panose="02020603050405020304" pitchFamily="18"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75854">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БЕЗВОЗМЕЗНЫЕ ПОСТУПЛЕНИЯ</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chemeClr val="tx1"/>
                          </a:solidFill>
                          <a:effectLst/>
                          <a:latin typeface="Times New Roman" panose="02020603050405020304" pitchFamily="18" charset="0"/>
                          <a:cs typeface="Times New Roman" panose="02020603050405020304" pitchFamily="18" charset="0"/>
                        </a:rPr>
                        <a:t>51  285,8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chemeClr val="tx1"/>
                          </a:solidFill>
                          <a:effectLst/>
                          <a:latin typeface="Times New Roman" panose="02020603050405020304" pitchFamily="18" charset="0"/>
                          <a:cs typeface="Times New Roman" panose="02020603050405020304" pitchFamily="18" charset="0"/>
                        </a:rPr>
                        <a:t>44 521,0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800" b="1" i="0" u="none" strike="noStrike" dirty="0">
                          <a:solidFill>
                            <a:schemeClr val="tx1"/>
                          </a:solidFill>
                          <a:effectLst/>
                          <a:latin typeface="Times New Roman" panose="02020603050405020304" pitchFamily="18" charset="0"/>
                          <a:cs typeface="Times New Roman" panose="02020603050405020304" pitchFamily="18" charset="0"/>
                        </a:rPr>
                        <a:t>35 971,0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 name="TextBox 1"/>
          <p:cNvSpPr txBox="1"/>
          <p:nvPr/>
        </p:nvSpPr>
        <p:spPr>
          <a:xfrm>
            <a:off x="1259632" y="188640"/>
            <a:ext cx="7056784" cy="461665"/>
          </a:xfrm>
          <a:prstGeom prst="rect">
            <a:avLst/>
          </a:prstGeom>
          <a:noFill/>
        </p:spPr>
        <p:txBody>
          <a:bodyPr wrap="square" rtlCol="0">
            <a:spAutoFit/>
          </a:bodyPr>
          <a:lstStyle/>
          <a:p>
            <a:pPr algn="ctr"/>
            <a:r>
              <a:rPr lang="ru-RU" sz="2400" b="1" dirty="0">
                <a:solidFill>
                  <a:srgbClr val="0000FF"/>
                </a:solidFill>
                <a:latin typeface="Century" panose="02040604050505020304" pitchFamily="18" charset="0"/>
              </a:rPr>
              <a:t>Доходы бюджета</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B57C6-E946-30B9-1936-785ABF7470B3}"/>
            </a:ext>
          </a:extLst>
        </p:cNvPr>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FB827472-331B-C01C-17E5-4D9C85A72C79}"/>
              </a:ext>
            </a:extLst>
          </p:cNvPr>
          <p:cNvGraphicFramePr>
            <a:graphicFrameLocks/>
          </p:cNvGraphicFramePr>
          <p:nvPr>
            <p:extLst>
              <p:ext uri="{D42A27DB-BD31-4B8C-83A1-F6EECF244321}">
                <p14:modId xmlns:p14="http://schemas.microsoft.com/office/powerpoint/2010/main" val="960742233"/>
              </p:ext>
            </p:extLst>
          </p:nvPr>
        </p:nvGraphicFramePr>
        <p:xfrm>
          <a:off x="269522" y="650305"/>
          <a:ext cx="8604956" cy="6159787"/>
        </p:xfrm>
        <a:graphic>
          <a:graphicData uri="http://schemas.openxmlformats.org/drawingml/2006/table">
            <a:tbl>
              <a:tblPr>
                <a:tableStyleId>{5C22544A-7EE6-4342-B048-85BDC9FD1C3A}</a:tableStyleId>
              </a:tblPr>
              <a:tblGrid>
                <a:gridCol w="5076563">
                  <a:extLst>
                    <a:ext uri="{9D8B030D-6E8A-4147-A177-3AD203B41FA5}">
                      <a16:colId xmlns:a16="http://schemas.microsoft.com/office/drawing/2014/main" val="20000"/>
                    </a:ext>
                  </a:extLst>
                </a:gridCol>
                <a:gridCol w="1296144">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008113">
                  <a:extLst>
                    <a:ext uri="{9D8B030D-6E8A-4147-A177-3AD203B41FA5}">
                      <a16:colId xmlns:a16="http://schemas.microsoft.com/office/drawing/2014/main" val="20004"/>
                    </a:ext>
                  </a:extLst>
                </a:gridCol>
              </a:tblGrid>
              <a:tr h="648072">
                <a:tc>
                  <a:txBody>
                    <a:bodyPr/>
                    <a:lstStyle/>
                    <a:p>
                      <a:pPr algn="ctr" fontAlgn="ctr"/>
                      <a:r>
                        <a:rPr lang="ru-RU" sz="1600" b="1" u="none" strike="noStrike" dirty="0">
                          <a:solidFill>
                            <a:schemeClr val="accent1">
                              <a:lumMod val="75000"/>
                            </a:schemeClr>
                          </a:solidFill>
                          <a:effectLst/>
                          <a:latin typeface="Times New Roman" panose="02020603050405020304" pitchFamily="18" charset="0"/>
                          <a:cs typeface="Times New Roman" panose="02020603050405020304" pitchFamily="18" charset="0"/>
                        </a:rPr>
                        <a:t>Показатели </a:t>
                      </a:r>
                      <a:endParaRPr lang="ru-RU" sz="1600" b="1" i="0" u="none" strike="noStrike" dirty="0">
                        <a:solidFill>
                          <a:schemeClr val="accent1">
                            <a:lumMod val="75000"/>
                          </a:schemeClr>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u="none" strike="noStrike" dirty="0">
                          <a:solidFill>
                            <a:srgbClr val="0E02AE"/>
                          </a:solidFill>
                          <a:effectLst/>
                          <a:latin typeface="Times New Roman" panose="02020603050405020304" pitchFamily="18" charset="0"/>
                          <a:cs typeface="Times New Roman" panose="02020603050405020304" pitchFamily="18" charset="0"/>
                        </a:rPr>
                        <a:t>2026</a:t>
                      </a:r>
                    </a:p>
                    <a:p>
                      <a:pPr algn="ctr" fontAlgn="ctr"/>
                      <a:r>
                        <a:rPr lang="ru-RU" sz="1600" b="1" i="0" u="none" strike="noStrike" dirty="0">
                          <a:solidFill>
                            <a:srgbClr val="0E02AE"/>
                          </a:solidFill>
                          <a:effectLst/>
                          <a:latin typeface="Times New Roman" panose="02020603050405020304" pitchFamily="18" charset="0"/>
                          <a:cs typeface="Times New Roman" panose="02020603050405020304" pitchFamily="18" charset="0"/>
                        </a:rPr>
                        <a:t>Тыс. руб.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rgbClr val="0E02AE"/>
                          </a:solidFill>
                          <a:effectLst/>
                          <a:latin typeface="Times New Roman" panose="02020603050405020304" pitchFamily="18" charset="0"/>
                          <a:cs typeface="Times New Roman" panose="02020603050405020304" pitchFamily="18" charset="0"/>
                        </a:rPr>
                        <a:t>2027</a:t>
                      </a:r>
                    </a:p>
                    <a:p>
                      <a:pPr algn="ctr" fontAlgn="ctr"/>
                      <a:r>
                        <a:rPr lang="ru-RU" sz="1600" b="1" i="0" u="none" strike="noStrike" dirty="0">
                          <a:solidFill>
                            <a:srgbClr val="0E02AE"/>
                          </a:solidFill>
                          <a:effectLst/>
                          <a:latin typeface="Times New Roman" panose="02020603050405020304" pitchFamily="18" charset="0"/>
                          <a:cs typeface="Times New Roman" panose="02020603050405020304" pitchFamily="18" charset="0"/>
                        </a:rPr>
                        <a:t>Тыс. руб.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rgbClr val="0E02AE"/>
                          </a:solidFill>
                          <a:effectLst/>
                          <a:latin typeface="Times New Roman" panose="02020603050405020304" pitchFamily="18" charset="0"/>
                          <a:cs typeface="Times New Roman" panose="02020603050405020304" pitchFamily="18" charset="0"/>
                        </a:rPr>
                        <a:t>2028 Тыс. руб.</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4862">
                <a:tc>
                  <a:txBody>
                    <a:bodyPr/>
                    <a:lstStyle/>
                    <a:p>
                      <a:pPr algn="l" fontAlgn="ctr"/>
                      <a:r>
                        <a:rPr lang="ru-RU" sz="1800" b="1" i="0" u="none" strike="noStrike" dirty="0">
                          <a:solidFill>
                            <a:srgbClr val="0E02AE"/>
                          </a:solidFill>
                          <a:effectLst/>
                          <a:latin typeface="Times New Roman" panose="02020603050405020304" pitchFamily="18" charset="0"/>
                          <a:cs typeface="Times New Roman" panose="02020603050405020304" pitchFamily="18" charset="0"/>
                        </a:rPr>
                        <a:t>Общегосударственные вопросы</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40 541,3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baseline="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39 686,7</a:t>
                      </a:r>
                      <a:endParaRPr lang="ru-RU" sz="1600" b="1" i="0" u="none" strike="noStrike"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baseline="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41 068,9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96390">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15,0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15,0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15,0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8948">
                <a:tc>
                  <a:txBody>
                    <a:bodyPr/>
                    <a:lstStyle/>
                    <a:p>
                      <a:pPr algn="l" fontAlgn="ctr"/>
                      <a:r>
                        <a:rPr lang="ru-RU" sz="1800" b="1" i="0" u="none" strike="noStrike" dirty="0">
                          <a:solidFill>
                            <a:srgbClr val="0E02AE"/>
                          </a:solidFill>
                          <a:effectLst/>
                          <a:latin typeface="Times New Roman" panose="02020603050405020304" pitchFamily="18" charset="0"/>
                          <a:cs typeface="Times New Roman" panose="02020603050405020304" pitchFamily="18" charset="0"/>
                        </a:rPr>
                        <a:t>Национальная экономика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kern="1200" dirty="0">
                          <a:solidFill>
                            <a:schemeClr val="dk1"/>
                          </a:solidFill>
                          <a:effectLst/>
                          <a:latin typeface="Times New Roman" panose="02020603050405020304" pitchFamily="18" charset="0"/>
                          <a:ea typeface="+mn-ea"/>
                          <a:cs typeface="Times New Roman" panose="02020603050405020304" pitchFamily="18" charset="0"/>
                        </a:rPr>
                        <a:t>300,0</a:t>
                      </a:r>
                      <a:endParaRPr lang="ru-RU" sz="1600" b="1" i="0" u="none" strike="noStrike"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64">
                <a:tc>
                  <a:txBody>
                    <a:bodyPr/>
                    <a:lstStyle/>
                    <a:p>
                      <a:pPr algn="l" fontAlgn="ctr"/>
                      <a:r>
                        <a:rPr lang="ru-RU" sz="1800" b="1" i="0" u="none" strike="noStrike" dirty="0">
                          <a:solidFill>
                            <a:srgbClr val="0E02AE"/>
                          </a:solidFill>
                          <a:effectLst/>
                          <a:latin typeface="Times New Roman" panose="02020603050405020304" pitchFamily="18" charset="0"/>
                          <a:cs typeface="Times New Roman" panose="02020603050405020304" pitchFamily="18" charset="0"/>
                        </a:rPr>
                        <a:t>Жилищно-коммунальное хозяйство</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15 993,0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8000,0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7 000,0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2048">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Образование</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125,0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125,0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effectLst/>
                          <a:latin typeface="Times New Roman" panose="02020603050405020304" pitchFamily="18" charset="0"/>
                          <a:cs typeface="Times New Roman" panose="02020603050405020304" pitchFamily="18" charset="0"/>
                        </a:rPr>
                        <a:t>125,0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31827">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Культура, кинематография</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21 065,8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18 106,7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18 297,2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42894">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Социальная политика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13 191,9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13 741,1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14 301,6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42894">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Физическая культура и спорт</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690,0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498,0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498,0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528812"/>
                  </a:ext>
                </a:extLst>
              </a:tr>
              <a:tr h="542894">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Средства массовой информации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1 953,4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1 953,4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1 953,4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742815"/>
                  </a:ext>
                </a:extLst>
              </a:tr>
              <a:tr h="542894">
                <a:tc>
                  <a:txBody>
                    <a:bodyPr/>
                    <a:lstStyle/>
                    <a:p>
                      <a:pPr algn="l" fontAlgn="ctr"/>
                      <a:r>
                        <a:rPr lang="ru-RU" sz="1800" b="1" u="none" strike="noStrike" dirty="0">
                          <a:solidFill>
                            <a:srgbClr val="0E02AE"/>
                          </a:solidFill>
                          <a:effectLst/>
                          <a:latin typeface="Times New Roman" panose="02020603050405020304" pitchFamily="18" charset="0"/>
                          <a:cs typeface="Times New Roman" panose="02020603050405020304" pitchFamily="18" charset="0"/>
                        </a:rPr>
                        <a:t>Всего</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93 876,9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82 427,4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600" b="1" i="0" u="none" strike="noStrike" dirty="0">
                          <a:solidFill>
                            <a:schemeClr val="tx1"/>
                          </a:solidFill>
                          <a:effectLst/>
                          <a:latin typeface="Times New Roman" panose="02020603050405020304" pitchFamily="18" charset="0"/>
                          <a:cs typeface="Times New Roman" panose="02020603050405020304" pitchFamily="18" charset="0"/>
                        </a:rPr>
                        <a:t>83 560,6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633330"/>
                  </a:ext>
                </a:extLst>
              </a:tr>
            </a:tbl>
          </a:graphicData>
        </a:graphic>
      </p:graphicFrame>
      <p:sp>
        <p:nvSpPr>
          <p:cNvPr id="5" name="TextBox 4"/>
          <p:cNvSpPr txBox="1"/>
          <p:nvPr/>
        </p:nvSpPr>
        <p:spPr>
          <a:xfrm>
            <a:off x="1187624" y="188640"/>
            <a:ext cx="7056784" cy="461665"/>
          </a:xfrm>
          <a:prstGeom prst="rect">
            <a:avLst/>
          </a:prstGeom>
          <a:noFill/>
        </p:spPr>
        <p:txBody>
          <a:bodyPr wrap="square" rtlCol="0">
            <a:spAutoFit/>
          </a:bodyPr>
          <a:lstStyle/>
          <a:p>
            <a:pPr algn="ctr"/>
            <a:r>
              <a:rPr lang="ru-RU" sz="2400" b="1" dirty="0">
                <a:solidFill>
                  <a:srgbClr val="0000FF"/>
                </a:solidFill>
                <a:latin typeface="Century" panose="02040604050505020304" pitchFamily="18" charset="0"/>
              </a:rPr>
              <a:t>Расходы бюджета</a:t>
            </a:r>
          </a:p>
        </p:txBody>
      </p:sp>
    </p:spTree>
    <p:extLst>
      <p:ext uri="{BB962C8B-B14F-4D97-AF65-F5344CB8AC3E}">
        <p14:creationId xmlns:p14="http://schemas.microsoft.com/office/powerpoint/2010/main" val="4114779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B57C6-E946-30B9-1936-785ABF7470B3}"/>
            </a:ext>
          </a:extLst>
        </p:cNvPr>
        <p:cNvGrpSpPr/>
        <p:nvPr/>
      </p:nvGrpSpPr>
      <p:grpSpPr>
        <a:xfrm>
          <a:off x="0" y="0"/>
          <a:ext cx="0" cy="0"/>
          <a:chOff x="0" y="0"/>
          <a:chExt cx="0" cy="0"/>
        </a:xfrm>
      </p:grpSpPr>
      <p:sp>
        <p:nvSpPr>
          <p:cNvPr id="5" name="TextBox 4"/>
          <p:cNvSpPr txBox="1"/>
          <p:nvPr/>
        </p:nvSpPr>
        <p:spPr>
          <a:xfrm>
            <a:off x="1115616" y="188640"/>
            <a:ext cx="7056784" cy="830997"/>
          </a:xfrm>
          <a:prstGeom prst="rect">
            <a:avLst/>
          </a:prstGeom>
          <a:noFill/>
        </p:spPr>
        <p:txBody>
          <a:bodyPr wrap="square" rtlCol="0">
            <a:spAutoFit/>
          </a:bodyPr>
          <a:lstStyle/>
          <a:p>
            <a:pPr algn="ctr"/>
            <a:r>
              <a:rPr lang="ru-RU" sz="2400" b="1" dirty="0">
                <a:solidFill>
                  <a:srgbClr val="0000FF"/>
                </a:solidFill>
                <a:latin typeface="Century" panose="02040604050505020304" pitchFamily="18" charset="0"/>
              </a:rPr>
              <a:t>Источники финансирования дефицита бюджета </a:t>
            </a:r>
          </a:p>
        </p:txBody>
      </p:sp>
      <p:graphicFrame>
        <p:nvGraphicFramePr>
          <p:cNvPr id="2" name="Таблица 1"/>
          <p:cNvGraphicFramePr>
            <a:graphicFrameLocks noGrp="1"/>
          </p:cNvGraphicFramePr>
          <p:nvPr>
            <p:extLst>
              <p:ext uri="{D42A27DB-BD31-4B8C-83A1-F6EECF244321}">
                <p14:modId xmlns:p14="http://schemas.microsoft.com/office/powerpoint/2010/main" val="1821499486"/>
              </p:ext>
            </p:extLst>
          </p:nvPr>
        </p:nvGraphicFramePr>
        <p:xfrm>
          <a:off x="742184" y="2492896"/>
          <a:ext cx="7632849" cy="1872208"/>
        </p:xfrm>
        <a:graphic>
          <a:graphicData uri="http://schemas.openxmlformats.org/drawingml/2006/table">
            <a:tbl>
              <a:tblPr firstRow="1" bandRow="1">
                <a:tableStyleId>{5C22544A-7EE6-4342-B048-85BDC9FD1C3A}</a:tableStyleId>
              </a:tblPr>
              <a:tblGrid>
                <a:gridCol w="2544283">
                  <a:extLst>
                    <a:ext uri="{9D8B030D-6E8A-4147-A177-3AD203B41FA5}">
                      <a16:colId xmlns:a16="http://schemas.microsoft.com/office/drawing/2014/main" val="2668641417"/>
                    </a:ext>
                  </a:extLst>
                </a:gridCol>
                <a:gridCol w="2544283">
                  <a:extLst>
                    <a:ext uri="{9D8B030D-6E8A-4147-A177-3AD203B41FA5}">
                      <a16:colId xmlns:a16="http://schemas.microsoft.com/office/drawing/2014/main" val="28845617"/>
                    </a:ext>
                  </a:extLst>
                </a:gridCol>
                <a:gridCol w="2544283">
                  <a:extLst>
                    <a:ext uri="{9D8B030D-6E8A-4147-A177-3AD203B41FA5}">
                      <a16:colId xmlns:a16="http://schemas.microsoft.com/office/drawing/2014/main" val="2778770776"/>
                    </a:ext>
                  </a:extLst>
                </a:gridCol>
              </a:tblGrid>
              <a:tr h="936104">
                <a:tc>
                  <a:txBody>
                    <a:bodyPr/>
                    <a:lstStyle/>
                    <a:p>
                      <a:pPr algn="ctr"/>
                      <a:r>
                        <a:rPr lang="ru-RU" sz="2800" dirty="0">
                          <a:latin typeface="Times New Roman" panose="02020603050405020304" pitchFamily="18" charset="0"/>
                          <a:cs typeface="Times New Roman" panose="02020603050405020304" pitchFamily="18" charset="0"/>
                        </a:rPr>
                        <a:t>2026</a:t>
                      </a:r>
                    </a:p>
                  </a:txBody>
                  <a:tcPr/>
                </a:tc>
                <a:tc>
                  <a:txBody>
                    <a:bodyPr/>
                    <a:lstStyle/>
                    <a:p>
                      <a:pPr algn="ctr"/>
                      <a:r>
                        <a:rPr lang="ru-RU" sz="2800" dirty="0">
                          <a:latin typeface="Times New Roman" panose="02020603050405020304" pitchFamily="18" charset="0"/>
                          <a:cs typeface="Times New Roman" panose="02020603050405020304" pitchFamily="18" charset="0"/>
                        </a:rPr>
                        <a:t>2027</a:t>
                      </a:r>
                    </a:p>
                  </a:txBody>
                  <a:tcPr/>
                </a:tc>
                <a:tc>
                  <a:txBody>
                    <a:bodyPr/>
                    <a:lstStyle/>
                    <a:p>
                      <a:pPr algn="ctr"/>
                      <a:r>
                        <a:rPr lang="ru-RU" sz="2800" dirty="0">
                          <a:latin typeface="Times New Roman" panose="02020603050405020304" pitchFamily="18" charset="0"/>
                          <a:cs typeface="Times New Roman" panose="02020603050405020304" pitchFamily="18" charset="0"/>
                        </a:rPr>
                        <a:t>2028</a:t>
                      </a:r>
                    </a:p>
                  </a:txBody>
                  <a:tcPr/>
                </a:tc>
                <a:extLst>
                  <a:ext uri="{0D108BD9-81ED-4DB2-BD59-A6C34878D82A}">
                    <a16:rowId xmlns:a16="http://schemas.microsoft.com/office/drawing/2014/main" val="1125990066"/>
                  </a:ext>
                </a:extLst>
              </a:tr>
              <a:tr h="936104">
                <a:tc>
                  <a:txBody>
                    <a:bodyPr/>
                    <a:lstStyle/>
                    <a:p>
                      <a:pPr algn="ctr"/>
                      <a:r>
                        <a:rPr lang="ru-RU" sz="2400" dirty="0">
                          <a:latin typeface="Times New Roman" panose="02020603050405020304" pitchFamily="18" charset="0"/>
                          <a:cs typeface="Times New Roman" panose="02020603050405020304" pitchFamily="18" charset="0"/>
                        </a:rPr>
                        <a:t>-3</a:t>
                      </a:r>
                      <a:r>
                        <a:rPr lang="ru-RU" sz="2400" baseline="0" dirty="0">
                          <a:latin typeface="Times New Roman" panose="02020603050405020304" pitchFamily="18" charset="0"/>
                          <a:cs typeface="Times New Roman" panose="02020603050405020304" pitchFamily="18" charset="0"/>
                        </a:rPr>
                        <a:t> 928,1 тыс. руб.</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ru-RU" sz="2400" dirty="0">
                          <a:latin typeface="Times New Roman" panose="02020603050405020304" pitchFamily="18" charset="0"/>
                          <a:cs typeface="Times New Roman" panose="02020603050405020304" pitchFamily="18" charset="0"/>
                        </a:rPr>
                        <a:t>3 024,6 тыс. руб.</a:t>
                      </a:r>
                    </a:p>
                  </a:txBody>
                  <a:tcPr/>
                </a:tc>
                <a:tc>
                  <a:txBody>
                    <a:bodyPr/>
                    <a:lstStyle/>
                    <a:p>
                      <a:pPr algn="ctr"/>
                      <a:r>
                        <a:rPr lang="ru-RU" sz="2400" dirty="0">
                          <a:latin typeface="Times New Roman" panose="02020603050405020304" pitchFamily="18" charset="0"/>
                          <a:cs typeface="Times New Roman" panose="02020603050405020304" pitchFamily="18" charset="0"/>
                        </a:rPr>
                        <a:t>-3 960,6 тыс. руб.</a:t>
                      </a:r>
                    </a:p>
                  </a:txBody>
                  <a:tcPr/>
                </a:tc>
                <a:extLst>
                  <a:ext uri="{0D108BD9-81ED-4DB2-BD59-A6C34878D82A}">
                    <a16:rowId xmlns:a16="http://schemas.microsoft.com/office/drawing/2014/main" val="3483979554"/>
                  </a:ext>
                </a:extLst>
              </a:tr>
            </a:tbl>
          </a:graphicData>
        </a:graphic>
      </p:graphicFrame>
    </p:spTree>
    <p:extLst>
      <p:ext uri="{BB962C8B-B14F-4D97-AF65-F5344CB8AC3E}">
        <p14:creationId xmlns:p14="http://schemas.microsoft.com/office/powerpoint/2010/main" val="1169242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cture backgrou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554114"/>
            <a:ext cx="7951265" cy="187488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9772" y="4077072"/>
            <a:ext cx="4104456" cy="707886"/>
          </a:xfrm>
          <a:prstGeom prst="rect">
            <a:avLst/>
          </a:prstGeom>
        </p:spPr>
        <p:txBody>
          <a:bodyPr wrap="square">
            <a:spAutoFit/>
          </a:bodyPr>
          <a:lstStyle/>
          <a:p>
            <a:pPr algn="ctr"/>
            <a:r>
              <a:rPr lang="ru-RU" sz="4000" b="1" dirty="0">
                <a:solidFill>
                  <a:srgbClr val="0000FF"/>
                </a:solidFill>
                <a:latin typeface="Century" panose="02040604050505020304" pitchFamily="18" charset="0"/>
                <a:cs typeface="Times New Roman" panose="02020603050405020304" pitchFamily="18" charset="0"/>
              </a:rPr>
              <a:t>2026-2028</a:t>
            </a:r>
            <a:endParaRPr lang="ru-RU" sz="4000" dirty="0">
              <a:solidFill>
                <a:srgbClr val="0000FF"/>
              </a:solidFill>
              <a:latin typeface="Century" panose="020406040505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C7A521-4F3E-3303-2FB3-4B205C64C346}"/>
              </a:ext>
            </a:extLst>
          </p:cNvPr>
          <p:cNvSpPr>
            <a:spLocks noGrp="1"/>
          </p:cNvSpPr>
          <p:nvPr>
            <p:ph type="title"/>
          </p:nvPr>
        </p:nvSpPr>
        <p:spPr>
          <a:xfrm>
            <a:off x="1349408" y="170384"/>
            <a:ext cx="6462952" cy="450304"/>
          </a:xfrm>
        </p:spPr>
        <p:txBody>
          <a:bodyPr>
            <a:noAutofit/>
          </a:bodyPr>
          <a:lstStyle/>
          <a:p>
            <a:r>
              <a:rPr lang="ru-RU" sz="2400" b="1" dirty="0">
                <a:solidFill>
                  <a:srgbClr val="0000FF"/>
                </a:solidFill>
                <a:latin typeface="Century" panose="02040604050505020304" pitchFamily="18" charset="0"/>
                <a:cs typeface="Times New Roman" panose="02020603050405020304" pitchFamily="18" charset="0"/>
              </a:rPr>
              <a:t>Муниципальная программа "Управление"</a:t>
            </a:r>
            <a:endParaRPr lang="ru-RU" sz="2000" b="1" dirty="0">
              <a:solidFill>
                <a:srgbClr val="0000FF"/>
              </a:solidFill>
              <a:latin typeface="Century" panose="02040604050505020304" pitchFamily="18" charset="0"/>
            </a:endParaRPr>
          </a:p>
        </p:txBody>
      </p:sp>
      <p:pic>
        <p:nvPicPr>
          <p:cNvPr id="3" name="Рисунок 2"/>
          <p:cNvPicPr>
            <a:picLocks noChangeAspect="1"/>
          </p:cNvPicPr>
          <p:nvPr/>
        </p:nvPicPr>
        <p:blipFill>
          <a:blip r:embed="rId3"/>
          <a:stretch>
            <a:fillRect/>
          </a:stretch>
        </p:blipFill>
        <p:spPr>
          <a:xfrm>
            <a:off x="6458854" y="836712"/>
            <a:ext cx="1751968" cy="386524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37" y="4565803"/>
            <a:ext cx="3223166" cy="2064841"/>
          </a:xfrm>
          <a:prstGeom prst="rect">
            <a:avLst/>
          </a:prstGeom>
        </p:spPr>
      </p:pic>
      <p:pic>
        <p:nvPicPr>
          <p:cNvPr id="6" name="Рисунок 5"/>
          <p:cNvPicPr>
            <a:picLocks noChangeAspect="1"/>
          </p:cNvPicPr>
          <p:nvPr/>
        </p:nvPicPr>
        <p:blipFill>
          <a:blip r:embed="rId5"/>
          <a:stretch>
            <a:fillRect/>
          </a:stretch>
        </p:blipFill>
        <p:spPr>
          <a:xfrm>
            <a:off x="4810346" y="4797152"/>
            <a:ext cx="3400476" cy="1793751"/>
          </a:xfrm>
          <a:prstGeom prst="rect">
            <a:avLst/>
          </a:prstGeom>
        </p:spPr>
      </p:pic>
      <p:pic>
        <p:nvPicPr>
          <p:cNvPr id="7" name="Объект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83568" y="1513354"/>
            <a:ext cx="3659414" cy="2744561"/>
          </a:xfrm>
        </p:spPr>
      </p:pic>
    </p:spTree>
    <p:extLst>
      <p:ext uri="{BB962C8B-B14F-4D97-AF65-F5344CB8AC3E}">
        <p14:creationId xmlns:p14="http://schemas.microsoft.com/office/powerpoint/2010/main" val="544242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11786</TotalTime>
  <Words>2267</Words>
  <Application>Microsoft Office PowerPoint</Application>
  <PresentationFormat>Экран (4:3)</PresentationFormat>
  <Paragraphs>371</Paragraphs>
  <Slides>35</Slides>
  <Notes>4</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35</vt:i4>
      </vt:variant>
    </vt:vector>
  </HeadingPairs>
  <TitlesOfParts>
    <vt:vector size="48" baseType="lpstr">
      <vt:lpstr>Arial</vt:lpstr>
      <vt:lpstr>Arial Black</vt:lpstr>
      <vt:lpstr>Calibri</vt:lpstr>
      <vt:lpstr>Century</vt:lpstr>
      <vt:lpstr>Century Gothic</vt:lpstr>
      <vt:lpstr>Georgia</vt:lpstr>
      <vt:lpstr>Symbol</vt:lpstr>
      <vt:lpstr>Times New Roman</vt:lpstr>
      <vt:lpstr>Trebuchet MS</vt:lpstr>
      <vt:lpstr>Wingdings</vt:lpstr>
      <vt:lpstr>Wingdings 2</vt:lpstr>
      <vt:lpstr>Wingdings 3</vt:lpstr>
      <vt:lpstr>Легкий дым</vt:lpstr>
      <vt:lpstr>        Внутригородское муниципальное образование   города федерального значения Санкт-Петербурга муниципальный округ №7      П У Б Л И Ч Н Ы Е  С Л У Ш А Н И Я   по проекту бюджета 2026-2028            11 ноября 2025 года       17.00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Муниципальная программа "Управление"</vt:lpstr>
      <vt:lpstr>Муниципальная программа "Управление"</vt:lpstr>
      <vt:lpstr>Муниципальная программа "Временное трудоустройство"</vt:lpstr>
      <vt:lpstr>Презентация PowerPoint</vt:lpstr>
      <vt:lpstr>Основные виды работ программы</vt:lpstr>
      <vt:lpstr>Подпрограмма организация благоустройства на внутриквартальной территории муниципального образования </vt:lpstr>
      <vt:lpstr>Презентация PowerPoint</vt:lpstr>
      <vt:lpstr>Элементы благоустройства  (16 линия В.О., д. 21)</vt:lpstr>
      <vt:lpstr>Презентация PowerPoint</vt:lpstr>
      <vt:lpstr>Посадка цветов</vt:lpstr>
      <vt:lpstr>Посадка деревьев и кустарников</vt:lpstr>
      <vt:lpstr>Праздничное оформление территории в честь Нового Года и Рождества</vt:lpstr>
      <vt:lpstr>Муниципальная программа «Профилактика»</vt:lpstr>
      <vt:lpstr>Муниципальная программа «Профилактика»</vt:lpstr>
      <vt:lpstr>Муниципальная программа «Молодежная политика»</vt:lpstr>
      <vt:lpstr>Муниципальная программа  «КУЛЬТУРНО-МАССОВЫЕ МЕРОПРИЯТИЯ»</vt:lpstr>
      <vt:lpstr>Презентация PowerPoint</vt:lpstr>
      <vt:lpstr>Презентация PowerPoint</vt:lpstr>
      <vt:lpstr>Презентация PowerPoint</vt:lpstr>
      <vt:lpstr>Презентация PowerPoint</vt:lpstr>
      <vt:lpstr>Презентация PowerPoint</vt:lpstr>
      <vt:lpstr>Организация и проведение мероприятий по сохранению и развитию местных традиций и обрядов</vt:lpstr>
      <vt:lpstr>Муниципальная программа "Физическая культура и спорт"</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муниципального образования муниципальный округ №7  на 2017 год</dc:title>
  <dc:creator>Пользователь</dc:creator>
  <cp:lastModifiedBy>MO7 MO7</cp:lastModifiedBy>
  <cp:revision>548</cp:revision>
  <cp:lastPrinted>2020-11-23T11:13:24Z</cp:lastPrinted>
  <dcterms:created xsi:type="dcterms:W3CDTF">2016-10-27T11:14:53Z</dcterms:created>
  <dcterms:modified xsi:type="dcterms:W3CDTF">2025-11-11T13:15:26Z</dcterms:modified>
</cp:coreProperties>
</file>